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73" r:id="rId4"/>
    <p:sldId id="274" r:id="rId5"/>
    <p:sldId id="275" r:id="rId6"/>
    <p:sldId id="266" r:id="rId7"/>
    <p:sldId id="260" r:id="rId8"/>
    <p:sldId id="261" r:id="rId9"/>
    <p:sldId id="262" r:id="rId10"/>
    <p:sldId id="268" r:id="rId11"/>
    <p:sldId id="269" r:id="rId12"/>
    <p:sldId id="270" r:id="rId13"/>
    <p:sldId id="276" r:id="rId14"/>
    <p:sldId id="271" r:id="rId15"/>
    <p:sldId id="27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uel Tisherman"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972" autoAdjust="0"/>
    <p:restoredTop sz="99389" autoAdjust="0"/>
  </p:normalViewPr>
  <p:slideViewPr>
    <p:cSldViewPr snapToGrid="0" snapToObjects="1">
      <p:cViewPr>
        <p:scale>
          <a:sx n="109" d="100"/>
          <a:sy n="109" d="100"/>
        </p:scale>
        <p:origin x="-91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BC8C31-A05A-491E-97AA-997CF64455D9}" type="datetimeFigureOut">
              <a:rPr lang="en-US" smtClean="0"/>
              <a:pPr/>
              <a:t>9/8/2015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92554E-517A-4E16-B379-7F227863A05A}" type="slidenum">
              <a:rPr lang="en-US" smtClean="0"/>
              <a:pPr/>
              <a:t>‹#›</a:t>
            </a:fld>
            <a:endParaRPr lang="en-US"/>
          </a:p>
        </p:txBody>
      </p:sp>
    </p:spTree>
    <p:extLst>
      <p:ext uri="{BB962C8B-B14F-4D97-AF65-F5344CB8AC3E}">
        <p14:creationId xmlns:p14="http://schemas.microsoft.com/office/powerpoint/2010/main" xmlns="" val="1413389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2554E-517A-4E16-B379-7F227863A05A}" type="slidenum">
              <a:rPr lang="en-US" smtClean="0"/>
              <a:pPr/>
              <a:t>4</a:t>
            </a:fld>
            <a:endParaRPr lang="en-US"/>
          </a:p>
        </p:txBody>
      </p:sp>
    </p:spTree>
    <p:extLst>
      <p:ext uri="{BB962C8B-B14F-4D97-AF65-F5344CB8AC3E}">
        <p14:creationId xmlns:p14="http://schemas.microsoft.com/office/powerpoint/2010/main" xmlns="" val="2350672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87592"/>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030592"/>
            <a:ext cx="8229600" cy="40955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9382D-C057-4147-A25D-F8E4C2F5F78E}" type="datetimeFigureOut">
              <a:rPr lang="en-US" smtClean="0"/>
              <a:pPr/>
              <a:t>9/8/2015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5C88E-DD74-3749-A6CB-A855C5DAE8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eprstud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5328"/>
            <a:ext cx="7772400" cy="1470025"/>
          </a:xfrm>
        </p:spPr>
        <p:txBody>
          <a:bodyPr>
            <a:normAutofit fontScale="90000"/>
          </a:bodyPr>
          <a:lstStyle/>
          <a:p>
            <a:r>
              <a:rPr lang="en-US" dirty="0" smtClean="0"/>
              <a:t>EPR-CAT:</a:t>
            </a:r>
            <a:r>
              <a:rPr lang="en-US" dirty="0"/>
              <a:t/>
            </a:r>
            <a:br>
              <a:rPr lang="en-US" dirty="0"/>
            </a:br>
            <a:r>
              <a:rPr lang="en-US" dirty="0"/>
              <a:t>Emergency </a:t>
            </a:r>
            <a:r>
              <a:rPr lang="en-US" dirty="0" smtClean="0"/>
              <a:t>Preservation and</a:t>
            </a:r>
            <a:r>
              <a:rPr lang="en-US" dirty="0"/>
              <a:t> </a:t>
            </a:r>
            <a:r>
              <a:rPr lang="en-US" dirty="0" smtClean="0"/>
              <a:t>Resuscitation for </a:t>
            </a:r>
            <a:r>
              <a:rPr lang="en-US" dirty="0"/>
              <a:t>Cardiac Arrest from Trauma </a:t>
            </a:r>
          </a:p>
        </p:txBody>
      </p:sp>
      <p:sp>
        <p:nvSpPr>
          <p:cNvPr id="3" name="Subtitle 2"/>
          <p:cNvSpPr>
            <a:spLocks noGrp="1"/>
          </p:cNvSpPr>
          <p:nvPr>
            <p:ph type="subTitle" idx="1"/>
          </p:nvPr>
        </p:nvSpPr>
        <p:spPr/>
        <p:txBody>
          <a:bodyPr>
            <a:normAutofit fontScale="92500" lnSpcReduction="20000"/>
          </a:bodyPr>
          <a:lstStyle/>
          <a:p>
            <a:r>
              <a:rPr lang="en-US" dirty="0">
                <a:solidFill>
                  <a:schemeClr val="tx1">
                    <a:lumMod val="75000"/>
                    <a:lumOff val="25000"/>
                  </a:schemeClr>
                </a:solidFill>
              </a:rPr>
              <a:t>Thomas </a:t>
            </a:r>
            <a:r>
              <a:rPr lang="en-US" dirty="0" err="1">
                <a:solidFill>
                  <a:schemeClr val="tx1">
                    <a:lumMod val="75000"/>
                    <a:lumOff val="25000"/>
                  </a:schemeClr>
                </a:solidFill>
              </a:rPr>
              <a:t>Scalea</a:t>
            </a:r>
            <a:r>
              <a:rPr lang="en-US" dirty="0">
                <a:solidFill>
                  <a:schemeClr val="tx1">
                    <a:lumMod val="75000"/>
                    <a:lumOff val="25000"/>
                  </a:schemeClr>
                </a:solidFill>
              </a:rPr>
              <a:t>, MD</a:t>
            </a:r>
          </a:p>
          <a:p>
            <a:r>
              <a:rPr lang="en-US" dirty="0">
                <a:solidFill>
                  <a:schemeClr val="tx1">
                    <a:lumMod val="75000"/>
                    <a:lumOff val="25000"/>
                  </a:schemeClr>
                </a:solidFill>
              </a:rPr>
              <a:t>Physician in </a:t>
            </a:r>
            <a:r>
              <a:rPr lang="en-US" dirty="0" smtClean="0">
                <a:solidFill>
                  <a:schemeClr val="tx1">
                    <a:lumMod val="75000"/>
                    <a:lumOff val="25000"/>
                  </a:schemeClr>
                </a:solidFill>
              </a:rPr>
              <a:t>Chief </a:t>
            </a:r>
          </a:p>
          <a:p>
            <a:r>
              <a:rPr lang="en-US" dirty="0" smtClean="0">
                <a:solidFill>
                  <a:schemeClr val="tx1">
                    <a:lumMod val="75000"/>
                    <a:lumOff val="25000"/>
                  </a:schemeClr>
                </a:solidFill>
              </a:rPr>
              <a:t>R </a:t>
            </a:r>
            <a:r>
              <a:rPr lang="en-US" dirty="0">
                <a:solidFill>
                  <a:schemeClr val="tx1">
                    <a:lumMod val="75000"/>
                    <a:lumOff val="25000"/>
                  </a:schemeClr>
                </a:solidFill>
              </a:rPr>
              <a:t>Adams Cowley University of Maryland Shock Trauma Center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and Benefits</a:t>
            </a:r>
          </a:p>
        </p:txBody>
      </p:sp>
      <p:pic>
        <p:nvPicPr>
          <p:cNvPr id="4" name="Picture 4" descr="seesaw-l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429871" y="2030413"/>
            <a:ext cx="4284257" cy="409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94657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Risks</a:t>
            </a:r>
          </a:p>
        </p:txBody>
      </p:sp>
      <p:sp>
        <p:nvSpPr>
          <p:cNvPr id="3" name="Content Placeholder 2"/>
          <p:cNvSpPr>
            <a:spLocks noGrp="1"/>
          </p:cNvSpPr>
          <p:nvPr>
            <p:ph idx="1"/>
          </p:nvPr>
        </p:nvSpPr>
        <p:spPr>
          <a:xfrm>
            <a:off x="457200" y="2030592"/>
            <a:ext cx="8229600" cy="4528854"/>
          </a:xfrm>
        </p:spPr>
        <p:txBody>
          <a:bodyPr>
            <a:normAutofit fontScale="92500" lnSpcReduction="10000"/>
          </a:bodyPr>
          <a:lstStyle/>
          <a:p>
            <a:r>
              <a:rPr lang="en-US" dirty="0"/>
              <a:t>Device malfunction</a:t>
            </a:r>
          </a:p>
          <a:p>
            <a:r>
              <a:rPr lang="en-US" dirty="0" smtClean="0"/>
              <a:t>Abnormal </a:t>
            </a:r>
            <a:r>
              <a:rPr lang="en-US" dirty="0"/>
              <a:t>cardiac rhythms</a:t>
            </a:r>
          </a:p>
          <a:p>
            <a:r>
              <a:rPr lang="en-US" dirty="0"/>
              <a:t>Sepsis</a:t>
            </a:r>
          </a:p>
          <a:p>
            <a:r>
              <a:rPr lang="en-US" dirty="0"/>
              <a:t>Stroke</a:t>
            </a:r>
          </a:p>
          <a:p>
            <a:r>
              <a:rPr lang="en-US" dirty="0"/>
              <a:t>Blood </a:t>
            </a:r>
            <a:r>
              <a:rPr lang="en-US" dirty="0" smtClean="0"/>
              <a:t>clots</a:t>
            </a:r>
          </a:p>
          <a:p>
            <a:r>
              <a:rPr lang="en-US" dirty="0" smtClean="0"/>
              <a:t>Bleeding</a:t>
            </a:r>
          </a:p>
          <a:p>
            <a:r>
              <a:rPr lang="en-US" dirty="0" smtClean="0"/>
              <a:t>Organ failure</a:t>
            </a:r>
          </a:p>
          <a:p>
            <a:r>
              <a:rPr lang="en-US" dirty="0"/>
              <a:t>Victims may survive with brain damage</a:t>
            </a:r>
          </a:p>
          <a:p>
            <a:r>
              <a:rPr lang="en-US" dirty="0" smtClean="0"/>
              <a:t>Death</a:t>
            </a:r>
            <a:endParaRPr lang="en-US" dirty="0"/>
          </a:p>
        </p:txBody>
      </p:sp>
    </p:spTree>
    <p:extLst>
      <p:ext uri="{BB962C8B-B14F-4D97-AF65-F5344CB8AC3E}">
        <p14:creationId xmlns:p14="http://schemas.microsoft.com/office/powerpoint/2010/main" xmlns="" val="332454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a:t>
            </a:r>
            <a:r>
              <a:rPr lang="en-US" dirty="0"/>
              <a:t>Benefits</a:t>
            </a:r>
          </a:p>
        </p:txBody>
      </p:sp>
      <p:sp>
        <p:nvSpPr>
          <p:cNvPr id="3" name="Content Placeholder 2"/>
          <p:cNvSpPr>
            <a:spLocks noGrp="1"/>
          </p:cNvSpPr>
          <p:nvPr>
            <p:ph idx="1"/>
          </p:nvPr>
        </p:nvSpPr>
        <p:spPr/>
        <p:txBody>
          <a:bodyPr/>
          <a:lstStyle/>
          <a:p>
            <a:r>
              <a:rPr lang="en-US" dirty="0"/>
              <a:t>Given the severity of these injured patients EPR may increase their survival </a:t>
            </a:r>
            <a:r>
              <a:rPr lang="en-US" dirty="0" smtClean="0"/>
              <a:t>rate</a:t>
            </a:r>
            <a:endParaRPr lang="en-US" dirty="0"/>
          </a:p>
          <a:p>
            <a:endParaRPr lang="en-US" dirty="0"/>
          </a:p>
          <a:p>
            <a:r>
              <a:rPr lang="en-US" dirty="0"/>
              <a:t>EPR patients would have otherwise </a:t>
            </a:r>
            <a:r>
              <a:rPr lang="en-US" dirty="0" smtClean="0"/>
              <a:t>died – fewer than 5% generally survive</a:t>
            </a: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39296" y="4960516"/>
            <a:ext cx="1707424" cy="1474076"/>
          </a:xfrm>
          <a:prstGeom prst="rect">
            <a:avLst/>
          </a:prstGeom>
        </p:spPr>
      </p:pic>
    </p:spTree>
    <p:extLst>
      <p:ext uri="{BB962C8B-B14F-4D97-AF65-F5344CB8AC3E}">
        <p14:creationId xmlns:p14="http://schemas.microsoft.com/office/powerpoint/2010/main" xmlns="" val="3269828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One of the co-investigators </a:t>
            </a:r>
            <a:r>
              <a:rPr lang="en-US" dirty="0" smtClean="0"/>
              <a:t>conducting </a:t>
            </a:r>
            <a:r>
              <a:rPr lang="en-US" dirty="0"/>
              <a:t>this </a:t>
            </a:r>
            <a:r>
              <a:rPr lang="en-US" dirty="0" smtClean="0"/>
              <a:t>research (Samuel </a:t>
            </a:r>
            <a:r>
              <a:rPr lang="en-US" dirty="0" err="1" smtClean="0"/>
              <a:t>Tisherman</a:t>
            </a:r>
            <a:r>
              <a:rPr lang="en-US" dirty="0" smtClean="0"/>
              <a:t>, MD) </a:t>
            </a:r>
            <a:r>
              <a:rPr lang="en-US" dirty="0"/>
              <a:t>has a financial interest in intellectual property for the development of the </a:t>
            </a:r>
            <a:r>
              <a:rPr lang="en-US" dirty="0" smtClean="0"/>
              <a:t>EPR </a:t>
            </a:r>
            <a:r>
              <a:rPr lang="en-US" dirty="0"/>
              <a:t>procedure and some of the associated hardware including special catheters and accessories which </a:t>
            </a:r>
            <a:r>
              <a:rPr lang="en-US" dirty="0" smtClean="0"/>
              <a:t>have </a:t>
            </a:r>
            <a:r>
              <a:rPr lang="en-US" dirty="0"/>
              <a:t>been licensed to EPR Technologies. This means that it is possible that the results of this study could lead to personal profit for the individual investigator.  This project has been carefully reviewed to ensure that </a:t>
            </a:r>
            <a:r>
              <a:rPr lang="en-US" dirty="0" smtClean="0"/>
              <a:t>patients’ well-being </a:t>
            </a:r>
            <a:r>
              <a:rPr lang="en-US" dirty="0"/>
              <a:t>holds more importance than any study results. Dr. Tisherman will not be involved in the recruitment of research participants, and will not administer the informed consent process. </a:t>
            </a:r>
          </a:p>
        </p:txBody>
      </p:sp>
    </p:spTree>
    <p:extLst>
      <p:ext uri="{BB962C8B-B14F-4D97-AF65-F5344CB8AC3E}">
        <p14:creationId xmlns:p14="http://schemas.microsoft.com/office/powerpoint/2010/main" xmlns="" val="3492325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 to learn more?</a:t>
            </a:r>
            <a:endParaRPr lang="en-US" dirty="0"/>
          </a:p>
        </p:txBody>
      </p:sp>
      <p:sp>
        <p:nvSpPr>
          <p:cNvPr id="3" name="Content Placeholder 2"/>
          <p:cNvSpPr>
            <a:spLocks noGrp="1"/>
          </p:cNvSpPr>
          <p:nvPr>
            <p:ph idx="1"/>
          </p:nvPr>
        </p:nvSpPr>
        <p:spPr/>
        <p:txBody>
          <a:bodyPr>
            <a:normAutofit fontScale="92500"/>
          </a:bodyPr>
          <a:lstStyle/>
          <a:p>
            <a:r>
              <a:rPr lang="en-US" smtClean="0"/>
              <a:t>Visit </a:t>
            </a:r>
            <a:r>
              <a:rPr lang="en-US" dirty="0" smtClean="0"/>
              <a:t>us at </a:t>
            </a:r>
            <a:r>
              <a:rPr lang="en-US" dirty="0">
                <a:hlinkClick r:id="rId2"/>
              </a:rPr>
              <a:t>http://</a:t>
            </a:r>
            <a:r>
              <a:rPr lang="en-US" dirty="0" smtClean="0">
                <a:hlinkClick r:id="rId2"/>
              </a:rPr>
              <a:t>www.EPRstudy.com</a:t>
            </a:r>
            <a:endParaRPr lang="en-US" dirty="0"/>
          </a:p>
          <a:p>
            <a:r>
              <a:rPr lang="en-US" dirty="0"/>
              <a:t>Register an opinion at open community </a:t>
            </a:r>
            <a:r>
              <a:rPr lang="en-US" dirty="0" smtClean="0"/>
              <a:t>meetings</a:t>
            </a:r>
            <a:endParaRPr lang="en-US" dirty="0"/>
          </a:p>
          <a:p>
            <a:r>
              <a:rPr lang="en-US" dirty="0"/>
              <a:t>Contact: </a:t>
            </a:r>
            <a:endParaRPr lang="en-US" dirty="0" smtClean="0"/>
          </a:p>
          <a:p>
            <a:pPr marL="457200" lvl="1" indent="0">
              <a:buNone/>
            </a:pPr>
            <a:r>
              <a:rPr lang="en-US" dirty="0" smtClean="0"/>
              <a:t>Leslie Sult</a:t>
            </a:r>
          </a:p>
          <a:p>
            <a:pPr marL="457200" lvl="1" indent="0">
              <a:buNone/>
            </a:pPr>
            <a:r>
              <a:rPr lang="en-US" dirty="0"/>
              <a:t>C</a:t>
            </a:r>
            <a:r>
              <a:rPr lang="en-US" dirty="0" smtClean="0"/>
              <a:t>linical </a:t>
            </a:r>
            <a:r>
              <a:rPr lang="en-US" dirty="0"/>
              <a:t>Research </a:t>
            </a:r>
            <a:r>
              <a:rPr lang="en-US" dirty="0" smtClean="0"/>
              <a:t>Nurse </a:t>
            </a:r>
          </a:p>
          <a:p>
            <a:pPr marL="457200" lvl="1" indent="0">
              <a:buNone/>
            </a:pPr>
            <a:r>
              <a:rPr lang="en-US" dirty="0" smtClean="0"/>
              <a:t>University </a:t>
            </a:r>
            <a:r>
              <a:rPr lang="en-US" dirty="0"/>
              <a:t>of Maryland School of Medicine </a:t>
            </a:r>
            <a:endParaRPr lang="en-US" dirty="0" smtClean="0"/>
          </a:p>
          <a:p>
            <a:pPr marL="457200" lvl="1" indent="0">
              <a:buNone/>
            </a:pPr>
            <a:r>
              <a:rPr lang="en-US" dirty="0" smtClean="0"/>
              <a:t>410-328-3272 </a:t>
            </a:r>
          </a:p>
          <a:p>
            <a:pPr marL="457200" lvl="1" indent="0">
              <a:buNone/>
            </a:pPr>
            <a:r>
              <a:rPr lang="en-US" dirty="0" smtClean="0"/>
              <a:t>lsult@stapa.umm.edu</a:t>
            </a:r>
            <a:endParaRPr lang="en-US" dirty="0"/>
          </a:p>
        </p:txBody>
      </p:sp>
    </p:spTree>
    <p:extLst>
      <p:ext uri="{BB962C8B-B14F-4D97-AF65-F5344CB8AC3E}">
        <p14:creationId xmlns:p14="http://schemas.microsoft.com/office/powerpoint/2010/main" xmlns="" val="1878968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Sponsored By:</a:t>
            </a:r>
          </a:p>
        </p:txBody>
      </p:sp>
      <p:sp>
        <p:nvSpPr>
          <p:cNvPr id="3" name="Content Placeholder 2"/>
          <p:cNvSpPr>
            <a:spLocks noGrp="1"/>
          </p:cNvSpPr>
          <p:nvPr>
            <p:ph idx="1"/>
          </p:nvPr>
        </p:nvSpPr>
        <p:spPr/>
        <p:txBody>
          <a:bodyPr/>
          <a:lstStyle/>
          <a:p>
            <a:r>
              <a:rPr lang="en-US" dirty="0"/>
              <a:t>Department of </a:t>
            </a:r>
            <a:r>
              <a:rPr lang="en-US" dirty="0" smtClean="0"/>
              <a:t>Defense’s </a:t>
            </a:r>
            <a:r>
              <a:rPr lang="en-US" dirty="0"/>
              <a:t>Telemedicine and Advanced Technology Research Center (TATRC)</a:t>
            </a:r>
          </a:p>
          <a:p>
            <a:r>
              <a:rPr lang="en-US" dirty="0"/>
              <a:t>University of Pittsburgh </a:t>
            </a:r>
            <a:r>
              <a:rPr lang="en-US" dirty="0" smtClean="0"/>
              <a:t>School of Medicine </a:t>
            </a:r>
            <a:endParaRPr lang="en-US" dirty="0"/>
          </a:p>
          <a:p>
            <a:r>
              <a:rPr lang="en-US" dirty="0"/>
              <a:t>R Adams Cowley University of Maryland Shock Trauma Center</a:t>
            </a:r>
          </a:p>
        </p:txBody>
      </p:sp>
    </p:spTree>
    <p:extLst>
      <p:ext uri="{BB962C8B-B14F-4D97-AF65-F5344CB8AC3E}">
        <p14:creationId xmlns:p14="http://schemas.microsoft.com/office/powerpoint/2010/main" xmlns="" val="76240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EPR?</a:t>
            </a:r>
            <a:endParaRPr lang="en-US" dirty="0"/>
          </a:p>
        </p:txBody>
      </p:sp>
      <p:sp>
        <p:nvSpPr>
          <p:cNvPr id="3" name="Content Placeholder 2"/>
          <p:cNvSpPr>
            <a:spLocks noGrp="1"/>
          </p:cNvSpPr>
          <p:nvPr>
            <p:ph idx="1"/>
          </p:nvPr>
        </p:nvSpPr>
        <p:spPr/>
        <p:txBody>
          <a:bodyPr/>
          <a:lstStyle/>
          <a:p>
            <a:pPr marL="0" indent="0">
              <a:buNone/>
            </a:pPr>
            <a:r>
              <a:rPr lang="en-US" dirty="0" smtClean="0"/>
              <a:t>EPR is a </a:t>
            </a:r>
            <a:r>
              <a:rPr lang="en-US" dirty="0"/>
              <a:t>new medical procedure for trauma patients who suffer cardiac arrest due to </a:t>
            </a:r>
            <a:r>
              <a:rPr lang="en-US" dirty="0" smtClean="0"/>
              <a:t>massive </a:t>
            </a:r>
            <a:r>
              <a:rPr lang="en-US" dirty="0"/>
              <a:t>blood </a:t>
            </a:r>
            <a:r>
              <a:rPr lang="en-US" dirty="0" smtClean="0"/>
              <a:t>loss and have not responded to standard care.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12917" y="4372382"/>
            <a:ext cx="2857500" cy="2066925"/>
          </a:xfrm>
          <a:prstGeom prst="rect">
            <a:avLst/>
          </a:prstGeom>
        </p:spPr>
      </p:pic>
    </p:spTree>
    <p:extLst>
      <p:ext uri="{BB962C8B-B14F-4D97-AF65-F5344CB8AC3E}">
        <p14:creationId xmlns:p14="http://schemas.microsoft.com/office/powerpoint/2010/main" xmlns="" val="25351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I listen?</a:t>
            </a:r>
            <a:endParaRPr lang="en-US" dirty="0"/>
          </a:p>
        </p:txBody>
      </p:sp>
      <p:sp>
        <p:nvSpPr>
          <p:cNvPr id="3" name="Content Placeholder 2"/>
          <p:cNvSpPr>
            <a:spLocks noGrp="1"/>
          </p:cNvSpPr>
          <p:nvPr>
            <p:ph idx="1"/>
          </p:nvPr>
        </p:nvSpPr>
        <p:spPr/>
        <p:txBody>
          <a:bodyPr>
            <a:normAutofit/>
          </a:bodyPr>
          <a:lstStyle/>
          <a:p>
            <a:r>
              <a:rPr lang="en-US" dirty="0" smtClean="0"/>
              <a:t>Traumatic injuries, </a:t>
            </a:r>
            <a:r>
              <a:rPr lang="en-US" dirty="0"/>
              <a:t>like those caused by car accidents or a </a:t>
            </a:r>
            <a:r>
              <a:rPr lang="en-US" dirty="0" smtClean="0"/>
              <a:t>shooting, are the leading </a:t>
            </a:r>
            <a:r>
              <a:rPr lang="en-US" dirty="0"/>
              <a:t>cause of death in people under the age of </a:t>
            </a:r>
            <a:r>
              <a:rPr lang="en-US" dirty="0" smtClean="0"/>
              <a:t>45.</a:t>
            </a:r>
            <a:endParaRPr lang="en-US" dirty="0"/>
          </a:p>
          <a:p>
            <a:r>
              <a:rPr lang="en-US" dirty="0"/>
              <a:t>Any patient arriving at Shock Trauma who suffers a cardiac arrest </a:t>
            </a:r>
            <a:r>
              <a:rPr lang="en-US" dirty="0" smtClean="0"/>
              <a:t>after a penetrating trauma (such as a gun shot or stab wound) will </a:t>
            </a:r>
            <a:r>
              <a:rPr lang="en-US" dirty="0"/>
              <a:t>be eligible to be enrolled in the study.</a:t>
            </a:r>
          </a:p>
        </p:txBody>
      </p:sp>
      <p:pic>
        <p:nvPicPr>
          <p:cNvPr id="2050" name="Picture 2" descr="C:\Program Files\Microsoft Office\MEDIA\CAGCAT10\j0211949.wm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36043" y="5692140"/>
            <a:ext cx="1900123" cy="11658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6452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r>
              <a:rPr lang="en-US" dirty="0" smtClean="0"/>
              <a:t>do we need EPR?</a:t>
            </a:r>
            <a:endParaRPr lang="en-US" dirty="0"/>
          </a:p>
        </p:txBody>
      </p:sp>
      <p:sp>
        <p:nvSpPr>
          <p:cNvPr id="3" name="Content Placeholder 2"/>
          <p:cNvSpPr>
            <a:spLocks noGrp="1"/>
          </p:cNvSpPr>
          <p:nvPr>
            <p:ph idx="1"/>
          </p:nvPr>
        </p:nvSpPr>
        <p:spPr/>
        <p:txBody>
          <a:bodyPr>
            <a:normAutofit/>
          </a:bodyPr>
          <a:lstStyle/>
          <a:p>
            <a:r>
              <a:rPr lang="en-US" dirty="0"/>
              <a:t>Patients who suffer a cardiac arrest from bleeding rarely </a:t>
            </a:r>
            <a:r>
              <a:rPr lang="en-US" dirty="0" smtClean="0"/>
              <a:t>survive </a:t>
            </a:r>
          </a:p>
          <a:p>
            <a:r>
              <a:rPr lang="en-US" dirty="0" smtClean="0"/>
              <a:t>Less than 5% survive</a:t>
            </a:r>
            <a:endParaRPr lang="en-US" dirty="0"/>
          </a:p>
          <a:p>
            <a:r>
              <a:rPr lang="en-US" dirty="0" smtClean="0"/>
              <a:t>Standard resuscitation </a:t>
            </a:r>
            <a:r>
              <a:rPr lang="en-US" dirty="0"/>
              <a:t>techniques </a:t>
            </a:r>
            <a:r>
              <a:rPr lang="en-US" dirty="0" smtClean="0"/>
              <a:t>don’t work </a:t>
            </a:r>
            <a:endParaRPr lang="en-US" dirty="0"/>
          </a:p>
          <a:p>
            <a:pPr marL="0" indent="0">
              <a:buNone/>
            </a:pPr>
            <a:endParaRPr lang="en-US" dirty="0"/>
          </a:p>
          <a:p>
            <a:pPr marL="0" indent="0">
              <a:buNone/>
            </a:pPr>
            <a:r>
              <a:rPr lang="en-US" dirty="0" smtClean="0"/>
              <a:t>Cooling patients to 50 degrees Fahrenheit may </a:t>
            </a:r>
            <a:r>
              <a:rPr lang="en-US" dirty="0"/>
              <a:t>help</a:t>
            </a:r>
            <a:r>
              <a:rPr lang="en-US" dirty="0" smtClean="0"/>
              <a:t>…</a:t>
            </a:r>
            <a:endParaRPr lang="en-US" dirty="0"/>
          </a:p>
        </p:txBody>
      </p:sp>
    </p:spTree>
    <p:extLst>
      <p:ext uri="{BB962C8B-B14F-4D97-AF65-F5344CB8AC3E}">
        <p14:creationId xmlns:p14="http://schemas.microsoft.com/office/powerpoint/2010/main" xmlns="" val="2636167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hypothermia?</a:t>
            </a:r>
            <a:endParaRPr lang="en-US" dirty="0"/>
          </a:p>
        </p:txBody>
      </p:sp>
      <p:sp>
        <p:nvSpPr>
          <p:cNvPr id="3" name="Content Placeholder 2"/>
          <p:cNvSpPr>
            <a:spLocks noGrp="1"/>
          </p:cNvSpPr>
          <p:nvPr>
            <p:ph idx="1"/>
          </p:nvPr>
        </p:nvSpPr>
        <p:spPr/>
        <p:txBody>
          <a:bodyPr/>
          <a:lstStyle/>
          <a:p>
            <a:r>
              <a:rPr lang="en-US" dirty="0" smtClean="0"/>
              <a:t>Intentional cooling </a:t>
            </a:r>
            <a:r>
              <a:rPr lang="en-US" dirty="0"/>
              <a:t>of the brain, other organs and the entire </a:t>
            </a:r>
            <a:r>
              <a:rPr lang="en-US" dirty="0" smtClean="0"/>
              <a:t>body </a:t>
            </a:r>
            <a:r>
              <a:rPr lang="en-US" dirty="0"/>
              <a:t>decreases the need for oxygen </a:t>
            </a:r>
            <a:r>
              <a:rPr lang="en-US" dirty="0" smtClean="0"/>
              <a:t>and may:</a:t>
            </a:r>
          </a:p>
          <a:p>
            <a:pPr lvl="1"/>
            <a:r>
              <a:rPr lang="en-US" dirty="0" smtClean="0"/>
              <a:t>Improve chances for survival</a:t>
            </a:r>
            <a:endParaRPr lang="en-US" dirty="0"/>
          </a:p>
          <a:p>
            <a:pPr lvl="1"/>
            <a:r>
              <a:rPr lang="en-US" dirty="0"/>
              <a:t>P</a:t>
            </a:r>
            <a:r>
              <a:rPr lang="en-US" dirty="0" smtClean="0"/>
              <a:t>revent </a:t>
            </a:r>
            <a:r>
              <a:rPr lang="en-US" dirty="0"/>
              <a:t>organ system </a:t>
            </a:r>
            <a:r>
              <a:rPr lang="en-US" dirty="0" smtClean="0"/>
              <a:t>failure</a:t>
            </a:r>
          </a:p>
          <a:p>
            <a:pPr lvl="1"/>
            <a:r>
              <a:rPr lang="en-US" dirty="0" smtClean="0"/>
              <a:t>“Buy </a:t>
            </a:r>
            <a:r>
              <a:rPr lang="en-US" dirty="0"/>
              <a:t>time” for surgeons to find and repair injuries</a:t>
            </a:r>
          </a:p>
          <a:p>
            <a:endParaRPr lang="en-US" dirty="0"/>
          </a:p>
        </p:txBody>
      </p:sp>
      <p:pic>
        <p:nvPicPr>
          <p:cNvPr id="4" name="Picture 4" descr="brai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10757" y="5113323"/>
            <a:ext cx="2333243" cy="1744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34503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Hypothermia </a:t>
            </a:r>
            <a:r>
              <a:rPr lang="en-US" dirty="0" smtClean="0"/>
              <a:t>is…</a:t>
            </a:r>
            <a:endParaRPr lang="en-US" dirty="0"/>
          </a:p>
        </p:txBody>
      </p:sp>
      <p:sp>
        <p:nvSpPr>
          <p:cNvPr id="3" name="Content Placeholder 2"/>
          <p:cNvSpPr>
            <a:spLocks noGrp="1"/>
          </p:cNvSpPr>
          <p:nvPr>
            <p:ph idx="1"/>
          </p:nvPr>
        </p:nvSpPr>
        <p:spPr/>
        <p:txBody>
          <a:bodyPr/>
          <a:lstStyle/>
          <a:p>
            <a:pPr marL="0" indent="0">
              <a:buNone/>
            </a:pPr>
            <a:r>
              <a:rPr lang="en-US" dirty="0"/>
              <a:t>Currently </a:t>
            </a:r>
            <a:r>
              <a:rPr lang="en-US" dirty="0" smtClean="0"/>
              <a:t>used for cardiac </a:t>
            </a:r>
            <a:r>
              <a:rPr lang="en-US" dirty="0"/>
              <a:t>b</a:t>
            </a:r>
            <a:r>
              <a:rPr lang="en-US" dirty="0" smtClean="0"/>
              <a:t>ypass surgery to </a:t>
            </a:r>
            <a:r>
              <a:rPr lang="en-US" dirty="0"/>
              <a:t>protect the brain and other organs when blood flow is </a:t>
            </a:r>
            <a:r>
              <a:rPr lang="en-US" dirty="0" smtClean="0"/>
              <a:t>paused</a:t>
            </a: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52801" y="3192402"/>
            <a:ext cx="4956780" cy="3299155"/>
          </a:xfrm>
          <a:prstGeom prst="rect">
            <a:avLst/>
          </a:prstGeom>
        </p:spPr>
      </p:pic>
    </p:spTree>
    <p:extLst>
      <p:ext uri="{BB962C8B-B14F-4D97-AF65-F5344CB8AC3E}">
        <p14:creationId xmlns:p14="http://schemas.microsoft.com/office/powerpoint/2010/main" xmlns="" val="3505175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purpose </a:t>
            </a:r>
            <a:r>
              <a:rPr lang="en-US" dirty="0"/>
              <a:t>of the EPR </a:t>
            </a:r>
            <a:r>
              <a:rPr lang="en-US" dirty="0" smtClean="0"/>
              <a:t>study?</a:t>
            </a:r>
            <a:endParaRPr lang="en-US" dirty="0"/>
          </a:p>
        </p:txBody>
      </p:sp>
      <p:sp>
        <p:nvSpPr>
          <p:cNvPr id="3" name="Content Placeholder 2"/>
          <p:cNvSpPr>
            <a:spLocks noGrp="1"/>
          </p:cNvSpPr>
          <p:nvPr>
            <p:ph idx="1"/>
          </p:nvPr>
        </p:nvSpPr>
        <p:spPr/>
        <p:txBody>
          <a:bodyPr/>
          <a:lstStyle/>
          <a:p>
            <a:pPr marL="0" indent="0">
              <a:buNone/>
            </a:pPr>
            <a:r>
              <a:rPr lang="en-US" dirty="0"/>
              <a:t>To t</a:t>
            </a:r>
            <a:r>
              <a:rPr lang="en-US" dirty="0" smtClean="0"/>
              <a:t>est </a:t>
            </a:r>
            <a:r>
              <a:rPr lang="en-US" dirty="0"/>
              <a:t>the EPR procedure on</a:t>
            </a:r>
            <a:r>
              <a:rPr lang="en-US" dirty="0" smtClean="0"/>
              <a:t>:</a:t>
            </a:r>
            <a:endParaRPr lang="en-US" dirty="0"/>
          </a:p>
          <a:p>
            <a:r>
              <a:rPr lang="en-US" dirty="0"/>
              <a:t>Severely injured patients</a:t>
            </a:r>
          </a:p>
          <a:p>
            <a:r>
              <a:rPr lang="en-US" dirty="0"/>
              <a:t>In cardiac arrest</a:t>
            </a:r>
          </a:p>
          <a:p>
            <a:r>
              <a:rPr lang="en-US" dirty="0"/>
              <a:t>With massive blood loss</a:t>
            </a:r>
          </a:p>
          <a:p>
            <a:endParaRPr lang="en-US" dirty="0"/>
          </a:p>
        </p:txBody>
      </p:sp>
    </p:spTree>
    <p:extLst>
      <p:ext uri="{BB962C8B-B14F-4D97-AF65-F5344CB8AC3E}">
        <p14:creationId xmlns:p14="http://schemas.microsoft.com/office/powerpoint/2010/main" xmlns="" val="1492956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goal </a:t>
            </a:r>
            <a:r>
              <a:rPr lang="en-US" dirty="0"/>
              <a:t>of the EPR </a:t>
            </a:r>
            <a:r>
              <a:rPr lang="en-US" dirty="0" smtClean="0"/>
              <a:t>Study?</a:t>
            </a:r>
            <a:endParaRPr lang="en-US" dirty="0"/>
          </a:p>
        </p:txBody>
      </p:sp>
      <p:sp>
        <p:nvSpPr>
          <p:cNvPr id="3" name="Content Placeholder 2"/>
          <p:cNvSpPr>
            <a:spLocks noGrp="1"/>
          </p:cNvSpPr>
          <p:nvPr>
            <p:ph idx="1"/>
          </p:nvPr>
        </p:nvSpPr>
        <p:spPr/>
        <p:txBody>
          <a:bodyPr/>
          <a:lstStyle/>
          <a:p>
            <a:r>
              <a:rPr lang="en-US" dirty="0"/>
              <a:t>To improve survival for accident victims at risk of death from:</a:t>
            </a:r>
          </a:p>
          <a:p>
            <a:pPr lvl="1"/>
            <a:r>
              <a:rPr lang="en-US" dirty="0" smtClean="0"/>
              <a:t>Cardiac </a:t>
            </a:r>
            <a:r>
              <a:rPr lang="en-US" dirty="0"/>
              <a:t>arrest</a:t>
            </a:r>
          </a:p>
          <a:p>
            <a:pPr lvl="1"/>
            <a:r>
              <a:rPr lang="en-US" dirty="0" smtClean="0"/>
              <a:t>Massive blood loss</a:t>
            </a:r>
            <a:endParaRPr lang="en-US" dirty="0"/>
          </a:p>
        </p:txBody>
      </p:sp>
    </p:spTree>
    <p:extLst>
      <p:ext uri="{BB962C8B-B14F-4D97-AF65-F5344CB8AC3E}">
        <p14:creationId xmlns:p14="http://schemas.microsoft.com/office/powerpoint/2010/main" xmlns="" val="2753117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Emergency </a:t>
            </a:r>
            <a:r>
              <a:rPr lang="en-US" dirty="0" smtClean="0"/>
              <a:t>Research: How it’s </a:t>
            </a:r>
            <a:r>
              <a:rPr lang="en-US" dirty="0"/>
              <a:t>Different</a:t>
            </a:r>
          </a:p>
        </p:txBody>
      </p:sp>
      <p:sp>
        <p:nvSpPr>
          <p:cNvPr id="3" name="Content Placeholder 2"/>
          <p:cNvSpPr>
            <a:spLocks noGrp="1"/>
          </p:cNvSpPr>
          <p:nvPr>
            <p:ph idx="1"/>
          </p:nvPr>
        </p:nvSpPr>
        <p:spPr/>
        <p:txBody>
          <a:bodyPr>
            <a:normAutofit fontScale="92500" lnSpcReduction="10000"/>
          </a:bodyPr>
          <a:lstStyle/>
          <a:p>
            <a:r>
              <a:rPr lang="en-US" dirty="0" smtClean="0"/>
              <a:t>Impossible to </a:t>
            </a:r>
            <a:r>
              <a:rPr lang="en-US" dirty="0"/>
              <a:t>obtain permission or </a:t>
            </a:r>
            <a:r>
              <a:rPr lang="en-US" dirty="0" smtClean="0"/>
              <a:t>consent in emergency situations</a:t>
            </a:r>
            <a:endParaRPr lang="en-US" dirty="0"/>
          </a:p>
          <a:p>
            <a:r>
              <a:rPr lang="en-US" dirty="0"/>
              <a:t>Need to balance patient safety &amp; improved patient care</a:t>
            </a:r>
          </a:p>
          <a:p>
            <a:r>
              <a:rPr lang="en-US" dirty="0"/>
              <a:t>Need to inform the community and </a:t>
            </a:r>
            <a:r>
              <a:rPr lang="en-US" dirty="0" smtClean="0"/>
              <a:t>gather public </a:t>
            </a:r>
            <a:r>
              <a:rPr lang="en-US" dirty="0"/>
              <a:t>opinion</a:t>
            </a:r>
          </a:p>
          <a:p>
            <a:r>
              <a:rPr lang="en-US" dirty="0"/>
              <a:t>Enrolled patients can withdraw at any time</a:t>
            </a:r>
          </a:p>
          <a:p>
            <a:r>
              <a:rPr lang="en-US" dirty="0"/>
              <a:t>Community members can “opt-out” in </a:t>
            </a:r>
            <a:r>
              <a:rPr lang="en-US" dirty="0" smtClean="0"/>
              <a:t>advance</a:t>
            </a:r>
            <a:endParaRPr lang="en-US" dirty="0"/>
          </a:p>
        </p:txBody>
      </p:sp>
    </p:spTree>
    <p:extLst>
      <p:ext uri="{BB962C8B-B14F-4D97-AF65-F5344CB8AC3E}">
        <p14:creationId xmlns:p14="http://schemas.microsoft.com/office/powerpoint/2010/main" xmlns="" val="2577927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542</Words>
  <Application>Microsoft Office PowerPoint</Application>
  <PresentationFormat>On-screen Show (4:3)</PresentationFormat>
  <Paragraphs>68</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EPR-CAT: Emergency Preservation and Resuscitation for Cardiac Arrest from Trauma </vt:lpstr>
      <vt:lpstr>What is EPR?</vt:lpstr>
      <vt:lpstr>Why should I listen?</vt:lpstr>
      <vt:lpstr>Why do we need EPR?</vt:lpstr>
      <vt:lpstr>Why use hypothermia?</vt:lpstr>
      <vt:lpstr>Hypothermia is…</vt:lpstr>
      <vt:lpstr>What is the purpose of the EPR study?</vt:lpstr>
      <vt:lpstr>What is the goal of the EPR Study?</vt:lpstr>
      <vt:lpstr>Emergency Research: How it’s Different</vt:lpstr>
      <vt:lpstr>Risks and Benefits</vt:lpstr>
      <vt:lpstr>Potential Risks</vt:lpstr>
      <vt:lpstr>Potential Benefits</vt:lpstr>
      <vt:lpstr>Disclosure</vt:lpstr>
      <vt:lpstr>Want to learn more?</vt:lpstr>
      <vt:lpstr>Sponsored By:</vt:lpstr>
    </vt:vector>
  </TitlesOfParts>
  <Company>Univ of Maryland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aviv</cp:lastModifiedBy>
  <cp:revision>64</cp:revision>
  <dcterms:created xsi:type="dcterms:W3CDTF">2011-06-24T14:29:15Z</dcterms:created>
  <dcterms:modified xsi:type="dcterms:W3CDTF">2015-09-08T16:10:31Z</dcterms:modified>
</cp:coreProperties>
</file>