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0" r:id="rId2"/>
    <p:sldMasterId id="2147483672" r:id="rId3"/>
  </p:sldMasterIdLst>
  <p:notesMasterIdLst>
    <p:notesMasterId r:id="rId82"/>
  </p:notesMasterIdLst>
  <p:sldIdLst>
    <p:sldId id="312" r:id="rId4"/>
    <p:sldId id="347" r:id="rId5"/>
    <p:sldId id="348" r:id="rId6"/>
    <p:sldId id="349" r:id="rId7"/>
    <p:sldId id="350" r:id="rId8"/>
    <p:sldId id="352" r:id="rId9"/>
    <p:sldId id="351" r:id="rId10"/>
    <p:sldId id="326" r:id="rId11"/>
    <p:sldId id="327" r:id="rId12"/>
    <p:sldId id="311" r:id="rId13"/>
    <p:sldId id="277" r:id="rId14"/>
    <p:sldId id="299" r:id="rId15"/>
    <p:sldId id="300" r:id="rId16"/>
    <p:sldId id="301" r:id="rId17"/>
    <p:sldId id="278" r:id="rId18"/>
    <p:sldId id="280" r:id="rId19"/>
    <p:sldId id="281" r:id="rId20"/>
    <p:sldId id="282" r:id="rId21"/>
    <p:sldId id="274" r:id="rId22"/>
    <p:sldId id="275" r:id="rId23"/>
    <p:sldId id="304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2" r:id="rId33"/>
    <p:sldId id="293" r:id="rId34"/>
    <p:sldId id="263" r:id="rId35"/>
    <p:sldId id="294" r:id="rId36"/>
    <p:sldId id="296" r:id="rId37"/>
    <p:sldId id="271" r:id="rId38"/>
    <p:sldId id="272" r:id="rId39"/>
    <p:sldId id="273" r:id="rId40"/>
    <p:sldId id="303" r:id="rId41"/>
    <p:sldId id="270" r:id="rId42"/>
    <p:sldId id="332" r:id="rId43"/>
    <p:sldId id="355" r:id="rId44"/>
    <p:sldId id="314" r:id="rId45"/>
    <p:sldId id="316" r:id="rId46"/>
    <p:sldId id="317" r:id="rId47"/>
    <p:sldId id="315" r:id="rId48"/>
    <p:sldId id="319" r:id="rId49"/>
    <p:sldId id="335" r:id="rId50"/>
    <p:sldId id="318" r:id="rId51"/>
    <p:sldId id="320" r:id="rId52"/>
    <p:sldId id="321" r:id="rId53"/>
    <p:sldId id="322" r:id="rId54"/>
    <p:sldId id="323" r:id="rId55"/>
    <p:sldId id="324" r:id="rId56"/>
    <p:sldId id="339" r:id="rId57"/>
    <p:sldId id="266" r:id="rId58"/>
    <p:sldId id="305" r:id="rId59"/>
    <p:sldId id="337" r:id="rId60"/>
    <p:sldId id="336" r:id="rId61"/>
    <p:sldId id="265" r:id="rId62"/>
    <p:sldId id="306" r:id="rId63"/>
    <p:sldId id="345" r:id="rId64"/>
    <p:sldId id="334" r:id="rId65"/>
    <p:sldId id="268" r:id="rId66"/>
    <p:sldId id="307" r:id="rId67"/>
    <p:sldId id="346" r:id="rId68"/>
    <p:sldId id="340" r:id="rId69"/>
    <p:sldId id="356" r:id="rId70"/>
    <p:sldId id="357" r:id="rId71"/>
    <p:sldId id="358" r:id="rId72"/>
    <p:sldId id="362" r:id="rId73"/>
    <p:sldId id="363" r:id="rId74"/>
    <p:sldId id="353" r:id="rId75"/>
    <p:sldId id="364" r:id="rId76"/>
    <p:sldId id="354" r:id="rId77"/>
    <p:sldId id="365" r:id="rId78"/>
    <p:sldId id="360" r:id="rId79"/>
    <p:sldId id="366" r:id="rId80"/>
    <p:sldId id="359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2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la304:Desktop:Survey%20Results_PSQI%20meet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la304:Desktop:Survey%20Results_PSQI%20meet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93616883955105"/>
          <c:y val="0.13793103448275906"/>
          <c:w val="0.4886960543866441"/>
          <c:h val="0.748795366096479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Percentage of residents/fellows that report errors and near misses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Sheet1!$A$16:$A$20</c:f>
              <c:strCache>
                <c:ptCount val="5"/>
                <c:pt idx="0">
                  <c:v>&lt;25%</c:v>
                </c:pt>
                <c:pt idx="1">
                  <c:v>26-50%</c:v>
                </c:pt>
                <c:pt idx="2">
                  <c:v>51-75%</c:v>
                </c:pt>
                <c:pt idx="3">
                  <c:v>76-99%</c:v>
                </c:pt>
                <c:pt idx="4">
                  <c:v>100%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53</c:v>
                </c:pt>
                <c:pt idx="1">
                  <c:v>4</c:v>
                </c:pt>
                <c:pt idx="2">
                  <c:v>4</c:v>
                </c:pt>
                <c:pt idx="3">
                  <c:v>14</c:v>
                </c:pt>
                <c:pt idx="4">
                  <c:v>38</c:v>
                </c:pt>
              </c:numCache>
            </c:numRef>
          </c:val>
        </c:ser>
        <c:ser>
          <c:idx val="1"/>
          <c:order val="1"/>
          <c:tx>
            <c:strRef>
              <c:f>Sheet1!$A$8</c:f>
              <c:strCache>
                <c:ptCount val="1"/>
                <c:pt idx="0">
                  <c:v>Percentage of residents/fellows that participate in interprofessional teams to measureable improve safety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cat>
            <c:strRef>
              <c:f>Sheet1!$A$16:$A$20</c:f>
              <c:strCache>
                <c:ptCount val="5"/>
                <c:pt idx="0">
                  <c:v>&lt;25%</c:v>
                </c:pt>
                <c:pt idx="1">
                  <c:v>26-50%</c:v>
                </c:pt>
                <c:pt idx="2">
                  <c:v>51-75%</c:v>
                </c:pt>
                <c:pt idx="3">
                  <c:v>76-99%</c:v>
                </c:pt>
                <c:pt idx="4">
                  <c:v>100%</c:v>
                </c:pt>
              </c:strCache>
            </c:strRef>
          </c:cat>
          <c:val>
            <c:numRef>
              <c:f>Sheet1!$B$9:$B$13</c:f>
              <c:numCache>
                <c:formatCode>General</c:formatCode>
                <c:ptCount val="5"/>
                <c:pt idx="0">
                  <c:v>61</c:v>
                </c:pt>
                <c:pt idx="1">
                  <c:v>0</c:v>
                </c:pt>
                <c:pt idx="2">
                  <c:v>3</c:v>
                </c:pt>
                <c:pt idx="3">
                  <c:v>9</c:v>
                </c:pt>
                <c:pt idx="4">
                  <c:v>53</c:v>
                </c:pt>
              </c:numCache>
            </c:numRef>
          </c:val>
        </c:ser>
        <c:ser>
          <c:idx val="2"/>
          <c:order val="2"/>
          <c:tx>
            <c:strRef>
              <c:f>Sheet1!$A$15</c:f>
              <c:strCache>
                <c:ptCount val="1"/>
                <c:pt idx="0">
                  <c:v>Percentage of residents/fellows actively engaged in quality improvement activities 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Sheet1!$A$16:$A$20</c:f>
              <c:strCache>
                <c:ptCount val="5"/>
                <c:pt idx="0">
                  <c:v>&lt;25%</c:v>
                </c:pt>
                <c:pt idx="1">
                  <c:v>26-50%</c:v>
                </c:pt>
                <c:pt idx="2">
                  <c:v>51-75%</c:v>
                </c:pt>
                <c:pt idx="3">
                  <c:v>76-99%</c:v>
                </c:pt>
                <c:pt idx="4">
                  <c:v>100%</c:v>
                </c:pt>
              </c:strCache>
            </c:strRef>
          </c:cat>
          <c:val>
            <c:numRef>
              <c:f>Sheet1!$B$16:$B$20</c:f>
              <c:numCache>
                <c:formatCode>General</c:formatCode>
                <c:ptCount val="5"/>
                <c:pt idx="0">
                  <c:v>59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  <c:pt idx="4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080128"/>
        <c:axId val="124081664"/>
        <c:axId val="0"/>
      </c:bar3DChart>
      <c:catAx>
        <c:axId val="124080128"/>
        <c:scaling>
          <c:orientation val="minMax"/>
        </c:scaling>
        <c:delete val="0"/>
        <c:axPos val="b"/>
        <c:majorTickMark val="out"/>
        <c:minorTickMark val="none"/>
        <c:tickLblPos val="nextTo"/>
        <c:crossAx val="124081664"/>
        <c:crosses val="autoZero"/>
        <c:auto val="1"/>
        <c:lblAlgn val="ctr"/>
        <c:lblOffset val="100"/>
        <c:noMultiLvlLbl val="0"/>
      </c:catAx>
      <c:valAx>
        <c:axId val="1240816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 b="1"/>
                </a:pPr>
                <a:r>
                  <a:rPr lang="en-US" sz="1200" b="1"/>
                  <a:t>Number of </a:t>
                </a:r>
              </a:p>
              <a:p>
                <a:pPr>
                  <a:defRPr sz="1200" b="1"/>
                </a:pPr>
                <a:r>
                  <a:rPr lang="en-US" sz="1200" b="1"/>
                  <a:t>Programs</a:t>
                </a:r>
              </a:p>
            </c:rich>
          </c:tx>
          <c:layout>
            <c:manualLayout>
              <c:xMode val="edge"/>
              <c:yMode val="edge"/>
              <c:x val="2.0354115571619116E-2"/>
              <c:y val="0.184163071570077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4080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885024443034723"/>
          <c:y val="0.14882493136633806"/>
          <c:w val="0.32535196726001736"/>
          <c:h val="0.72023008618175599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Sheet1!$A$23:$A$27</c:f>
              <c:strCache>
                <c:ptCount val="5"/>
                <c:pt idx="0">
                  <c:v>No handoff standardization</c:v>
                </c:pt>
                <c:pt idx="1">
                  <c:v>Standardization implemented but no assessment tool</c:v>
                </c:pt>
                <c:pt idx="2">
                  <c:v>Standardization &amp; assessment tool implemented</c:v>
                </c:pt>
                <c:pt idx="3">
                  <c:v>Standardization &amp; assessment tool developed, not implemented</c:v>
                </c:pt>
                <c:pt idx="4">
                  <c:v>Standardization is in development</c:v>
                </c:pt>
              </c:strCache>
            </c:strRef>
          </c:cat>
          <c:val>
            <c:numRef>
              <c:f>Sheet1!$B$23:$B$27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26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513472"/>
        <c:axId val="123519360"/>
      </c:barChart>
      <c:catAx>
        <c:axId val="1235134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123519360"/>
        <c:crosses val="autoZero"/>
        <c:auto val="1"/>
        <c:lblAlgn val="ctr"/>
        <c:lblOffset val="100"/>
        <c:noMultiLvlLbl val="0"/>
      </c:catAx>
      <c:valAx>
        <c:axId val="12351936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Programs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3513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C14FC-B8B5-4D8F-BF67-45BBF3CAC1F3}" type="doc">
      <dgm:prSet loTypeId="urn:microsoft.com/office/officeart/2005/8/layout/radial6" loCatId="relationship" qsTypeId="urn:microsoft.com/office/officeart/2005/8/quickstyle/3d5" qsCatId="3D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0744831A-E36A-4DF4-96D9-1AAB9DE87183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0" dirty="0" smtClean="0">
              <a:ln w="6350"/>
              <a:solidFill>
                <a:schemeClr val="tx1"/>
              </a:solidFill>
            </a:rPr>
            <a:t>Patient</a:t>
          </a:r>
          <a:endParaRPr lang="en-US" sz="2400" b="0" dirty="0">
            <a:ln w="6350"/>
            <a:solidFill>
              <a:schemeClr val="tx1"/>
            </a:solidFill>
          </a:endParaRPr>
        </a:p>
      </dgm:t>
    </dgm:pt>
    <dgm:pt modelId="{C5690C11-9449-4473-8158-3B8BEF32791B}" type="parTrans" cxnId="{AF433B36-FBBF-456C-A792-A729285BC2BB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1C60BE7E-6DD4-4BC5-A435-C92F52BC44E3}" type="sibTrans" cxnId="{AF433B36-FBBF-456C-A792-A729285BC2BB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9534222D-5DED-4CAE-B66C-33B8C3B9D77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dirty="0" smtClean="0">
              <a:ln w="6350"/>
              <a:solidFill>
                <a:schemeClr val="tx1"/>
              </a:solidFill>
            </a:rPr>
            <a:t>Resident</a:t>
          </a:r>
        </a:p>
        <a:p>
          <a:r>
            <a:rPr lang="en-US" sz="1400" b="0" dirty="0" smtClean="0">
              <a:ln w="6350"/>
              <a:solidFill>
                <a:schemeClr val="tx1"/>
              </a:solidFill>
            </a:rPr>
            <a:t>Fellow</a:t>
          </a:r>
        </a:p>
      </dgm:t>
    </dgm:pt>
    <dgm:pt modelId="{F67F3E77-37C5-4897-B0A8-4B7DE54817ED}" type="parTrans" cxnId="{003EFEB6-880A-49E8-8B84-BD2354A1B588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283E74D9-B429-466B-8061-B86745E82747}" type="sibTrans" cxnId="{003EFEB6-880A-49E8-8B84-BD2354A1B588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C8FC83C5-45E2-44AD-A779-E98D1BA091C1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dirty="0" smtClean="0">
              <a:ln w="6350"/>
              <a:solidFill>
                <a:schemeClr val="tx1"/>
              </a:solidFill>
            </a:rPr>
            <a:t>RT</a:t>
          </a:r>
          <a:endParaRPr lang="en-US" sz="1400" b="0" dirty="0">
            <a:ln w="6350"/>
            <a:solidFill>
              <a:schemeClr val="tx1"/>
            </a:solidFill>
          </a:endParaRPr>
        </a:p>
      </dgm:t>
    </dgm:pt>
    <dgm:pt modelId="{023BAB7A-7FE5-4719-99AE-45A882BC0DA7}" type="parTrans" cxnId="{674AEBA7-8304-468D-9A8C-B6D60BEA0663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78DE726E-B176-4BB7-B26F-AA7407EA97F6}" type="sibTrans" cxnId="{674AEBA7-8304-468D-9A8C-B6D60BEA0663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BA0781EA-937A-4EB8-9162-444B53A6058E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dirty="0" smtClean="0">
              <a:ln w="6350"/>
              <a:solidFill>
                <a:schemeClr val="tx1"/>
              </a:solidFill>
            </a:rPr>
            <a:t>RN</a:t>
          </a:r>
          <a:endParaRPr lang="en-US" sz="1400" b="0" dirty="0">
            <a:ln w="6350"/>
            <a:solidFill>
              <a:schemeClr val="tx1"/>
            </a:solidFill>
          </a:endParaRPr>
        </a:p>
      </dgm:t>
    </dgm:pt>
    <dgm:pt modelId="{6B95E440-2103-458F-88AB-5C05EC31B4A1}" type="parTrans" cxnId="{BC9C4582-5BD5-478B-80A6-6DE1BBA4D43A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59F86628-E73C-4A37-A92D-1D4AA345AB12}" type="sibTrans" cxnId="{BC9C4582-5BD5-478B-80A6-6DE1BBA4D43A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39A388F2-C40F-4E8A-8895-83085E218726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dirty="0" smtClean="0">
              <a:ln w="6350"/>
              <a:solidFill>
                <a:schemeClr val="tx1"/>
              </a:solidFill>
            </a:rPr>
            <a:t>Pharmacy</a:t>
          </a:r>
          <a:endParaRPr lang="en-US" sz="1400" b="0" dirty="0">
            <a:ln w="6350"/>
            <a:solidFill>
              <a:schemeClr val="tx1"/>
            </a:solidFill>
          </a:endParaRPr>
        </a:p>
      </dgm:t>
    </dgm:pt>
    <dgm:pt modelId="{D9EF4D56-0FCE-453D-A313-1A365071341B}" type="parTrans" cxnId="{40E28B1C-5F18-4C2A-B729-8F8C21D49707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740E4651-8DE9-4464-BE08-84CEF0EB1E87}" type="sibTrans" cxnId="{40E28B1C-5F18-4C2A-B729-8F8C21D49707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9B833AD5-219D-493E-A5C3-E66522DA5A20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dirty="0" smtClean="0">
              <a:ln w="6350"/>
              <a:solidFill>
                <a:schemeClr val="tx1"/>
              </a:solidFill>
            </a:rPr>
            <a:t>IT</a:t>
          </a:r>
          <a:endParaRPr lang="en-US" sz="1400" b="0" dirty="0">
            <a:ln w="6350"/>
            <a:solidFill>
              <a:schemeClr val="tx1"/>
            </a:solidFill>
          </a:endParaRPr>
        </a:p>
      </dgm:t>
    </dgm:pt>
    <dgm:pt modelId="{0ECAC672-4FA8-4C13-B180-B83571B82AE8}" type="parTrans" cxnId="{8ACC687B-F40E-4DB7-A423-9F50AB3E9FD6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9695D128-1BB0-4CD5-A287-8ABEF5B7C42E}" type="sibTrans" cxnId="{8ACC687B-F40E-4DB7-A423-9F50AB3E9FD6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C8BAD901-98F9-4E3A-A31B-2E5570C074E2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dirty="0" smtClean="0">
              <a:ln w="6350"/>
              <a:solidFill>
                <a:schemeClr val="tx1"/>
              </a:solidFill>
            </a:rPr>
            <a:t>Attending </a:t>
          </a:r>
          <a:endParaRPr lang="en-US" sz="1400" b="0" dirty="0">
            <a:ln w="6350"/>
            <a:solidFill>
              <a:schemeClr val="tx1"/>
            </a:solidFill>
          </a:endParaRPr>
        </a:p>
      </dgm:t>
    </dgm:pt>
    <dgm:pt modelId="{8B0AEB5F-158E-487D-A35C-2263C5E47CA2}" type="parTrans" cxnId="{BEFC084E-741B-4B23-AB4D-7BBC2520C2AE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2EDF7E9A-9B4B-478E-8177-7C843ADE99B3}" type="sibTrans" cxnId="{BEFC084E-741B-4B23-AB4D-7BBC2520C2AE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2049BCD8-9825-49CC-B9AA-B54C12835E4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dirty="0" smtClean="0">
              <a:ln w="6350"/>
              <a:solidFill>
                <a:schemeClr val="tx1"/>
              </a:solidFill>
            </a:rPr>
            <a:t>NP</a:t>
          </a:r>
          <a:endParaRPr lang="en-US" sz="1400" b="0" dirty="0">
            <a:ln w="6350"/>
            <a:solidFill>
              <a:schemeClr val="tx1"/>
            </a:solidFill>
          </a:endParaRPr>
        </a:p>
      </dgm:t>
    </dgm:pt>
    <dgm:pt modelId="{69A5742E-12F9-405F-8D5A-715B3CE11491}" type="sibTrans" cxnId="{1B014B5E-462D-49D3-A256-7AF2372E7088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352E8945-44A8-40AA-B104-F10DCC16DF7B}" type="parTrans" cxnId="{1B014B5E-462D-49D3-A256-7AF2372E7088}">
      <dgm:prSet/>
      <dgm:spPr/>
      <dgm:t>
        <a:bodyPr/>
        <a:lstStyle/>
        <a:p>
          <a:endParaRPr lang="en-US">
            <a:ln w="6350"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D5FE7B36-A8C0-4B65-A4AF-EBB4E8E074E3}" type="pres">
      <dgm:prSet presAssocID="{8B6C14FC-B8B5-4D8F-BF67-45BBF3CAC1F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E88706-BEEE-4CCB-A469-C38E80140FFF}" type="pres">
      <dgm:prSet presAssocID="{0744831A-E36A-4DF4-96D9-1AAB9DE87183}" presName="centerShape" presStyleLbl="node0" presStyleIdx="0" presStyleCnt="1" custScaleX="110000" custScaleY="110000"/>
      <dgm:spPr/>
      <dgm:t>
        <a:bodyPr/>
        <a:lstStyle/>
        <a:p>
          <a:endParaRPr lang="en-US"/>
        </a:p>
      </dgm:t>
    </dgm:pt>
    <dgm:pt modelId="{578897C2-5ED9-405A-8A82-C3002146D52D}" type="pres">
      <dgm:prSet presAssocID="{9534222D-5DED-4CAE-B66C-33B8C3B9D77D}" presName="node" presStyleLbl="node1" presStyleIdx="0" presStyleCnt="7" custScaleX="121000" custScaleY="121000" custRadScaleRad="72103" custRadScaleInc="25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1C341-066D-49F1-8637-A83A252192BA}" type="pres">
      <dgm:prSet presAssocID="{9534222D-5DED-4CAE-B66C-33B8C3B9D77D}" presName="dummy" presStyleCnt="0"/>
      <dgm:spPr/>
      <dgm:t>
        <a:bodyPr/>
        <a:lstStyle/>
        <a:p>
          <a:endParaRPr lang="en-US"/>
        </a:p>
      </dgm:t>
    </dgm:pt>
    <dgm:pt modelId="{286E174C-C9F7-4A31-BBB4-FA1FB68C5B82}" type="pres">
      <dgm:prSet presAssocID="{283E74D9-B429-466B-8061-B86745E82747}" presName="sibTrans" presStyleLbl="sibTrans2D1" presStyleIdx="0" presStyleCnt="7"/>
      <dgm:spPr/>
      <dgm:t>
        <a:bodyPr/>
        <a:lstStyle/>
        <a:p>
          <a:endParaRPr lang="en-US"/>
        </a:p>
      </dgm:t>
    </dgm:pt>
    <dgm:pt modelId="{B8BEF248-72C1-4931-8DA0-D66066924747}" type="pres">
      <dgm:prSet presAssocID="{C8BAD901-98F9-4E3A-A31B-2E5570C074E2}" presName="node" presStyleLbl="node1" presStyleIdx="1" presStyleCnt="7" custScaleX="121000" custScaleY="121000" custRadScaleRad="73634" custRadScaleInc="13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C54E9-F51D-4A6F-B98B-68E3F4676A75}" type="pres">
      <dgm:prSet presAssocID="{C8BAD901-98F9-4E3A-A31B-2E5570C074E2}" presName="dummy" presStyleCnt="0"/>
      <dgm:spPr/>
      <dgm:t>
        <a:bodyPr/>
        <a:lstStyle/>
        <a:p>
          <a:endParaRPr lang="en-US"/>
        </a:p>
      </dgm:t>
    </dgm:pt>
    <dgm:pt modelId="{D530CA4B-3415-40FB-8589-BD4E374983CE}" type="pres">
      <dgm:prSet presAssocID="{2EDF7E9A-9B4B-478E-8177-7C843ADE99B3}" presName="sibTrans" presStyleLbl="sibTrans2D1" presStyleIdx="1" presStyleCnt="7"/>
      <dgm:spPr/>
      <dgm:t>
        <a:bodyPr/>
        <a:lstStyle/>
        <a:p>
          <a:endParaRPr lang="en-US"/>
        </a:p>
      </dgm:t>
    </dgm:pt>
    <dgm:pt modelId="{8CE8A057-1F6A-4DC6-B821-39F422B4ED7D}" type="pres">
      <dgm:prSet presAssocID="{2049BCD8-9825-49CC-B9AA-B54C12835E4D}" presName="node" presStyleLbl="node1" presStyleIdx="2" presStyleCnt="7" custScaleX="110000" custScaleY="110000" custRadScaleRad="77245" custRadScaleInc="-12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DE390-B354-4991-8500-D6D1C166F60F}" type="pres">
      <dgm:prSet presAssocID="{2049BCD8-9825-49CC-B9AA-B54C12835E4D}" presName="dummy" presStyleCnt="0"/>
      <dgm:spPr/>
      <dgm:t>
        <a:bodyPr/>
        <a:lstStyle/>
        <a:p>
          <a:endParaRPr lang="en-US"/>
        </a:p>
      </dgm:t>
    </dgm:pt>
    <dgm:pt modelId="{0959217C-5D9A-45CB-BDA0-9676493FD2F1}" type="pres">
      <dgm:prSet presAssocID="{69A5742E-12F9-405F-8D5A-715B3CE11491}" presName="sibTrans" presStyleLbl="sibTrans2D1" presStyleIdx="2" presStyleCnt="7"/>
      <dgm:spPr/>
      <dgm:t>
        <a:bodyPr/>
        <a:lstStyle/>
        <a:p>
          <a:endParaRPr lang="en-US"/>
        </a:p>
      </dgm:t>
    </dgm:pt>
    <dgm:pt modelId="{A910E1ED-62D7-434E-8599-C23B1F326722}" type="pres">
      <dgm:prSet presAssocID="{C8FC83C5-45E2-44AD-A779-E98D1BA091C1}" presName="node" presStyleLbl="node1" presStyleIdx="3" presStyleCnt="7" custScaleX="121000" custScaleY="121000" custRadScaleRad="73614" custRadScaleInc="-233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50CD0-BE7D-4B70-BEE0-8A9A3B22AC77}" type="pres">
      <dgm:prSet presAssocID="{C8FC83C5-45E2-44AD-A779-E98D1BA091C1}" presName="dummy" presStyleCnt="0"/>
      <dgm:spPr/>
      <dgm:t>
        <a:bodyPr/>
        <a:lstStyle/>
        <a:p>
          <a:endParaRPr lang="en-US"/>
        </a:p>
      </dgm:t>
    </dgm:pt>
    <dgm:pt modelId="{67782FF9-4ACE-48CD-A7A1-C4DB519D0E2F}" type="pres">
      <dgm:prSet presAssocID="{78DE726E-B176-4BB7-B26F-AA7407EA97F6}" presName="sibTrans" presStyleLbl="sibTrans2D1" presStyleIdx="3" presStyleCnt="7"/>
      <dgm:spPr/>
      <dgm:t>
        <a:bodyPr/>
        <a:lstStyle/>
        <a:p>
          <a:endParaRPr lang="en-US"/>
        </a:p>
      </dgm:t>
    </dgm:pt>
    <dgm:pt modelId="{5AB6D99D-3ADF-4EE0-8ECE-01F6386538CE}" type="pres">
      <dgm:prSet presAssocID="{9B833AD5-219D-493E-A5C3-E66522DA5A20}" presName="node" presStyleLbl="node1" presStyleIdx="4" presStyleCnt="7" custScaleX="121000" custScaleY="121000" custRadScaleRad="75621" custRadScaleInc="-11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FA293-A9EA-4600-92F2-736EF14F6A5D}" type="pres">
      <dgm:prSet presAssocID="{9B833AD5-219D-493E-A5C3-E66522DA5A20}" presName="dummy" presStyleCnt="0"/>
      <dgm:spPr/>
      <dgm:t>
        <a:bodyPr/>
        <a:lstStyle/>
        <a:p>
          <a:endParaRPr lang="en-US"/>
        </a:p>
      </dgm:t>
    </dgm:pt>
    <dgm:pt modelId="{4D171C72-9D9C-4125-9B3A-F7827B23E6CA}" type="pres">
      <dgm:prSet presAssocID="{9695D128-1BB0-4CD5-A287-8ABEF5B7C42E}" presName="sibTrans" presStyleLbl="sibTrans2D1" presStyleIdx="4" presStyleCnt="7"/>
      <dgm:spPr/>
      <dgm:t>
        <a:bodyPr/>
        <a:lstStyle/>
        <a:p>
          <a:endParaRPr lang="en-US"/>
        </a:p>
      </dgm:t>
    </dgm:pt>
    <dgm:pt modelId="{00118CDE-7AE5-4109-8B37-63036FF3FE56}" type="pres">
      <dgm:prSet presAssocID="{39A388F2-C40F-4E8A-8895-83085E218726}" presName="node" presStyleLbl="node1" presStyleIdx="5" presStyleCnt="7" custScaleX="121000" custScaleY="121000" custRadScaleRad="75230" custRadScaleInc="-78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F23CB-B8DC-4F49-8166-CD46265818AE}" type="pres">
      <dgm:prSet presAssocID="{39A388F2-C40F-4E8A-8895-83085E218726}" presName="dummy" presStyleCnt="0"/>
      <dgm:spPr/>
      <dgm:t>
        <a:bodyPr/>
        <a:lstStyle/>
        <a:p>
          <a:endParaRPr lang="en-US"/>
        </a:p>
      </dgm:t>
    </dgm:pt>
    <dgm:pt modelId="{A1A508F6-4489-4BF6-BE7D-519F5C69FDA3}" type="pres">
      <dgm:prSet presAssocID="{740E4651-8DE9-4464-BE08-84CEF0EB1E87}" presName="sibTrans" presStyleLbl="sibTrans2D1" presStyleIdx="5" presStyleCnt="7"/>
      <dgm:spPr/>
      <dgm:t>
        <a:bodyPr/>
        <a:lstStyle/>
        <a:p>
          <a:endParaRPr lang="en-US"/>
        </a:p>
      </dgm:t>
    </dgm:pt>
    <dgm:pt modelId="{68A6253E-68F3-4A12-B52B-2F1184B68C7D}" type="pres">
      <dgm:prSet presAssocID="{BA0781EA-937A-4EB8-9162-444B53A6058E}" presName="node" presStyleLbl="node1" presStyleIdx="6" presStyleCnt="7" custScaleX="121000" custScaleY="121000" custRadScaleRad="74572" custRadScaleInc="-16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89937E-34D2-44EE-B4C2-CB5AE603307C}" type="pres">
      <dgm:prSet presAssocID="{BA0781EA-937A-4EB8-9162-444B53A6058E}" presName="dummy" presStyleCnt="0"/>
      <dgm:spPr/>
      <dgm:t>
        <a:bodyPr/>
        <a:lstStyle/>
        <a:p>
          <a:endParaRPr lang="en-US"/>
        </a:p>
      </dgm:t>
    </dgm:pt>
    <dgm:pt modelId="{F9E354C9-221C-4E93-A1AC-0BCEBEB6FDEA}" type="pres">
      <dgm:prSet presAssocID="{59F86628-E73C-4A37-A92D-1D4AA345AB12}" presName="sibTrans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003EFEB6-880A-49E8-8B84-BD2354A1B588}" srcId="{0744831A-E36A-4DF4-96D9-1AAB9DE87183}" destId="{9534222D-5DED-4CAE-B66C-33B8C3B9D77D}" srcOrd="0" destOrd="0" parTransId="{F67F3E77-37C5-4897-B0A8-4B7DE54817ED}" sibTransId="{283E74D9-B429-466B-8061-B86745E82747}"/>
    <dgm:cxn modelId="{EBFBB34C-8678-455E-8CF5-AB11B0303639}" type="presOf" srcId="{2EDF7E9A-9B4B-478E-8177-7C843ADE99B3}" destId="{D530CA4B-3415-40FB-8589-BD4E374983CE}" srcOrd="0" destOrd="0" presId="urn:microsoft.com/office/officeart/2005/8/layout/radial6"/>
    <dgm:cxn modelId="{8ACC687B-F40E-4DB7-A423-9F50AB3E9FD6}" srcId="{0744831A-E36A-4DF4-96D9-1AAB9DE87183}" destId="{9B833AD5-219D-493E-A5C3-E66522DA5A20}" srcOrd="4" destOrd="0" parTransId="{0ECAC672-4FA8-4C13-B180-B83571B82AE8}" sibTransId="{9695D128-1BB0-4CD5-A287-8ABEF5B7C42E}"/>
    <dgm:cxn modelId="{3277A183-F6D4-4FB8-A36D-D755239AD9EB}" type="presOf" srcId="{9534222D-5DED-4CAE-B66C-33B8C3B9D77D}" destId="{578897C2-5ED9-405A-8A82-C3002146D52D}" srcOrd="0" destOrd="0" presId="urn:microsoft.com/office/officeart/2005/8/layout/radial6"/>
    <dgm:cxn modelId="{7B699785-91C1-4DAC-865D-4D39C9DE8B7D}" type="presOf" srcId="{8B6C14FC-B8B5-4D8F-BF67-45BBF3CAC1F3}" destId="{D5FE7B36-A8C0-4B65-A4AF-EBB4E8E074E3}" srcOrd="0" destOrd="0" presId="urn:microsoft.com/office/officeart/2005/8/layout/radial6"/>
    <dgm:cxn modelId="{AF433B36-FBBF-456C-A792-A729285BC2BB}" srcId="{8B6C14FC-B8B5-4D8F-BF67-45BBF3CAC1F3}" destId="{0744831A-E36A-4DF4-96D9-1AAB9DE87183}" srcOrd="0" destOrd="0" parTransId="{C5690C11-9449-4473-8158-3B8BEF32791B}" sibTransId="{1C60BE7E-6DD4-4BC5-A435-C92F52BC44E3}"/>
    <dgm:cxn modelId="{EA71794D-B0BA-4907-8767-1CA2714245B3}" type="presOf" srcId="{0744831A-E36A-4DF4-96D9-1AAB9DE87183}" destId="{B7E88706-BEEE-4CCB-A469-C38E80140FFF}" srcOrd="0" destOrd="0" presId="urn:microsoft.com/office/officeart/2005/8/layout/radial6"/>
    <dgm:cxn modelId="{DC4DAE44-B712-49F6-AADA-210770502432}" type="presOf" srcId="{283E74D9-B429-466B-8061-B86745E82747}" destId="{286E174C-C9F7-4A31-BBB4-FA1FB68C5B82}" srcOrd="0" destOrd="0" presId="urn:microsoft.com/office/officeart/2005/8/layout/radial6"/>
    <dgm:cxn modelId="{6D2D5894-DD73-4776-9A05-285AE435CBFF}" type="presOf" srcId="{78DE726E-B176-4BB7-B26F-AA7407EA97F6}" destId="{67782FF9-4ACE-48CD-A7A1-C4DB519D0E2F}" srcOrd="0" destOrd="0" presId="urn:microsoft.com/office/officeart/2005/8/layout/radial6"/>
    <dgm:cxn modelId="{247A1D58-C8CB-4F97-AECA-D2676CD06035}" type="presOf" srcId="{9B833AD5-219D-493E-A5C3-E66522DA5A20}" destId="{5AB6D99D-3ADF-4EE0-8ECE-01F6386538CE}" srcOrd="0" destOrd="0" presId="urn:microsoft.com/office/officeart/2005/8/layout/radial6"/>
    <dgm:cxn modelId="{40E28B1C-5F18-4C2A-B729-8F8C21D49707}" srcId="{0744831A-E36A-4DF4-96D9-1AAB9DE87183}" destId="{39A388F2-C40F-4E8A-8895-83085E218726}" srcOrd="5" destOrd="0" parTransId="{D9EF4D56-0FCE-453D-A313-1A365071341B}" sibTransId="{740E4651-8DE9-4464-BE08-84CEF0EB1E87}"/>
    <dgm:cxn modelId="{50622AB0-6B64-489D-8AD9-18696C01754D}" type="presOf" srcId="{C8FC83C5-45E2-44AD-A779-E98D1BA091C1}" destId="{A910E1ED-62D7-434E-8599-C23B1F326722}" srcOrd="0" destOrd="0" presId="urn:microsoft.com/office/officeart/2005/8/layout/radial6"/>
    <dgm:cxn modelId="{4C18E14F-7C52-4F77-81C1-124B794032CF}" type="presOf" srcId="{C8BAD901-98F9-4E3A-A31B-2E5570C074E2}" destId="{B8BEF248-72C1-4931-8DA0-D66066924747}" srcOrd="0" destOrd="0" presId="urn:microsoft.com/office/officeart/2005/8/layout/radial6"/>
    <dgm:cxn modelId="{23AAA22A-0D5A-491C-8CE5-70E2E106E1E0}" type="presOf" srcId="{69A5742E-12F9-405F-8D5A-715B3CE11491}" destId="{0959217C-5D9A-45CB-BDA0-9676493FD2F1}" srcOrd="0" destOrd="0" presId="urn:microsoft.com/office/officeart/2005/8/layout/radial6"/>
    <dgm:cxn modelId="{6D960F4B-3289-4EEC-ABEC-6B51476E957D}" type="presOf" srcId="{39A388F2-C40F-4E8A-8895-83085E218726}" destId="{00118CDE-7AE5-4109-8B37-63036FF3FE56}" srcOrd="0" destOrd="0" presId="urn:microsoft.com/office/officeart/2005/8/layout/radial6"/>
    <dgm:cxn modelId="{D3A06679-395F-4791-B64B-DFED80D37841}" type="presOf" srcId="{740E4651-8DE9-4464-BE08-84CEF0EB1E87}" destId="{A1A508F6-4489-4BF6-BE7D-519F5C69FDA3}" srcOrd="0" destOrd="0" presId="urn:microsoft.com/office/officeart/2005/8/layout/radial6"/>
    <dgm:cxn modelId="{31F84826-D1CD-428A-B77D-C728F680EE2A}" type="presOf" srcId="{9695D128-1BB0-4CD5-A287-8ABEF5B7C42E}" destId="{4D171C72-9D9C-4125-9B3A-F7827B23E6CA}" srcOrd="0" destOrd="0" presId="urn:microsoft.com/office/officeart/2005/8/layout/radial6"/>
    <dgm:cxn modelId="{BC9C4582-5BD5-478B-80A6-6DE1BBA4D43A}" srcId="{0744831A-E36A-4DF4-96D9-1AAB9DE87183}" destId="{BA0781EA-937A-4EB8-9162-444B53A6058E}" srcOrd="6" destOrd="0" parTransId="{6B95E440-2103-458F-88AB-5C05EC31B4A1}" sibTransId="{59F86628-E73C-4A37-A92D-1D4AA345AB12}"/>
    <dgm:cxn modelId="{BEFC084E-741B-4B23-AB4D-7BBC2520C2AE}" srcId="{0744831A-E36A-4DF4-96D9-1AAB9DE87183}" destId="{C8BAD901-98F9-4E3A-A31B-2E5570C074E2}" srcOrd="1" destOrd="0" parTransId="{8B0AEB5F-158E-487D-A35C-2263C5E47CA2}" sibTransId="{2EDF7E9A-9B4B-478E-8177-7C843ADE99B3}"/>
    <dgm:cxn modelId="{4646BD9C-EB6C-4E8C-AA2D-5D0752499562}" type="presOf" srcId="{59F86628-E73C-4A37-A92D-1D4AA345AB12}" destId="{F9E354C9-221C-4E93-A1AC-0BCEBEB6FDEA}" srcOrd="0" destOrd="0" presId="urn:microsoft.com/office/officeart/2005/8/layout/radial6"/>
    <dgm:cxn modelId="{03EAD25C-BACA-4BF0-8F8B-90ADD4E928A1}" type="presOf" srcId="{2049BCD8-9825-49CC-B9AA-B54C12835E4D}" destId="{8CE8A057-1F6A-4DC6-B821-39F422B4ED7D}" srcOrd="0" destOrd="0" presId="urn:microsoft.com/office/officeart/2005/8/layout/radial6"/>
    <dgm:cxn modelId="{1B014B5E-462D-49D3-A256-7AF2372E7088}" srcId="{0744831A-E36A-4DF4-96D9-1AAB9DE87183}" destId="{2049BCD8-9825-49CC-B9AA-B54C12835E4D}" srcOrd="2" destOrd="0" parTransId="{352E8945-44A8-40AA-B104-F10DCC16DF7B}" sibTransId="{69A5742E-12F9-405F-8D5A-715B3CE11491}"/>
    <dgm:cxn modelId="{674AEBA7-8304-468D-9A8C-B6D60BEA0663}" srcId="{0744831A-E36A-4DF4-96D9-1AAB9DE87183}" destId="{C8FC83C5-45E2-44AD-A779-E98D1BA091C1}" srcOrd="3" destOrd="0" parTransId="{023BAB7A-7FE5-4719-99AE-45A882BC0DA7}" sibTransId="{78DE726E-B176-4BB7-B26F-AA7407EA97F6}"/>
    <dgm:cxn modelId="{5B5CFAA6-BE48-4F72-942C-2B0DBBC8AB05}" type="presOf" srcId="{BA0781EA-937A-4EB8-9162-444B53A6058E}" destId="{68A6253E-68F3-4A12-B52B-2F1184B68C7D}" srcOrd="0" destOrd="0" presId="urn:microsoft.com/office/officeart/2005/8/layout/radial6"/>
    <dgm:cxn modelId="{949E99B6-6BD5-418E-9DC6-EEA369800CC7}" type="presParOf" srcId="{D5FE7B36-A8C0-4B65-A4AF-EBB4E8E074E3}" destId="{B7E88706-BEEE-4CCB-A469-C38E80140FFF}" srcOrd="0" destOrd="0" presId="urn:microsoft.com/office/officeart/2005/8/layout/radial6"/>
    <dgm:cxn modelId="{45251683-58A1-4FEB-AE82-33577151DE5D}" type="presParOf" srcId="{D5FE7B36-A8C0-4B65-A4AF-EBB4E8E074E3}" destId="{578897C2-5ED9-405A-8A82-C3002146D52D}" srcOrd="1" destOrd="0" presId="urn:microsoft.com/office/officeart/2005/8/layout/radial6"/>
    <dgm:cxn modelId="{26B932A4-81D0-4618-AEFC-D3E73A980C6A}" type="presParOf" srcId="{D5FE7B36-A8C0-4B65-A4AF-EBB4E8E074E3}" destId="{2101C341-066D-49F1-8637-A83A252192BA}" srcOrd="2" destOrd="0" presId="urn:microsoft.com/office/officeart/2005/8/layout/radial6"/>
    <dgm:cxn modelId="{DCAF604E-D4D6-425B-9C9E-FADF42DE401C}" type="presParOf" srcId="{D5FE7B36-A8C0-4B65-A4AF-EBB4E8E074E3}" destId="{286E174C-C9F7-4A31-BBB4-FA1FB68C5B82}" srcOrd="3" destOrd="0" presId="urn:microsoft.com/office/officeart/2005/8/layout/radial6"/>
    <dgm:cxn modelId="{5720FEFE-B7AD-4EB1-90E7-FDF513E8BC2A}" type="presParOf" srcId="{D5FE7B36-A8C0-4B65-A4AF-EBB4E8E074E3}" destId="{B8BEF248-72C1-4931-8DA0-D66066924747}" srcOrd="4" destOrd="0" presId="urn:microsoft.com/office/officeart/2005/8/layout/radial6"/>
    <dgm:cxn modelId="{C48A8B25-28A6-4AC8-B3AD-F18494BDF745}" type="presParOf" srcId="{D5FE7B36-A8C0-4B65-A4AF-EBB4E8E074E3}" destId="{189C54E9-F51D-4A6F-B98B-68E3F4676A75}" srcOrd="5" destOrd="0" presId="urn:microsoft.com/office/officeart/2005/8/layout/radial6"/>
    <dgm:cxn modelId="{1C8CF2A9-84C2-4A5E-B4C0-C884EBF8C3D7}" type="presParOf" srcId="{D5FE7B36-A8C0-4B65-A4AF-EBB4E8E074E3}" destId="{D530CA4B-3415-40FB-8589-BD4E374983CE}" srcOrd="6" destOrd="0" presId="urn:microsoft.com/office/officeart/2005/8/layout/radial6"/>
    <dgm:cxn modelId="{7B352404-1FB6-44B6-B268-45BA72680FA2}" type="presParOf" srcId="{D5FE7B36-A8C0-4B65-A4AF-EBB4E8E074E3}" destId="{8CE8A057-1F6A-4DC6-B821-39F422B4ED7D}" srcOrd="7" destOrd="0" presId="urn:microsoft.com/office/officeart/2005/8/layout/radial6"/>
    <dgm:cxn modelId="{157FC419-CD1D-4A05-ADBA-B5C1D9860D5E}" type="presParOf" srcId="{D5FE7B36-A8C0-4B65-A4AF-EBB4E8E074E3}" destId="{081DE390-B354-4991-8500-D6D1C166F60F}" srcOrd="8" destOrd="0" presId="urn:microsoft.com/office/officeart/2005/8/layout/radial6"/>
    <dgm:cxn modelId="{F07F3C38-4195-4E4F-8A8E-0530843B3B96}" type="presParOf" srcId="{D5FE7B36-A8C0-4B65-A4AF-EBB4E8E074E3}" destId="{0959217C-5D9A-45CB-BDA0-9676493FD2F1}" srcOrd="9" destOrd="0" presId="urn:microsoft.com/office/officeart/2005/8/layout/radial6"/>
    <dgm:cxn modelId="{C748124F-F26C-4C88-8E0E-58EA189ED63C}" type="presParOf" srcId="{D5FE7B36-A8C0-4B65-A4AF-EBB4E8E074E3}" destId="{A910E1ED-62D7-434E-8599-C23B1F326722}" srcOrd="10" destOrd="0" presId="urn:microsoft.com/office/officeart/2005/8/layout/radial6"/>
    <dgm:cxn modelId="{EF6A33D1-CD21-4FC8-8095-E2DBAA5B9A4A}" type="presParOf" srcId="{D5FE7B36-A8C0-4B65-A4AF-EBB4E8E074E3}" destId="{D4550CD0-BE7D-4B70-BEE0-8A9A3B22AC77}" srcOrd="11" destOrd="0" presId="urn:microsoft.com/office/officeart/2005/8/layout/radial6"/>
    <dgm:cxn modelId="{68D6F0F6-E6F5-4840-BAE3-377C460D887E}" type="presParOf" srcId="{D5FE7B36-A8C0-4B65-A4AF-EBB4E8E074E3}" destId="{67782FF9-4ACE-48CD-A7A1-C4DB519D0E2F}" srcOrd="12" destOrd="0" presId="urn:microsoft.com/office/officeart/2005/8/layout/radial6"/>
    <dgm:cxn modelId="{07F902E5-9BF9-49AD-A5DF-FF461ADCD949}" type="presParOf" srcId="{D5FE7B36-A8C0-4B65-A4AF-EBB4E8E074E3}" destId="{5AB6D99D-3ADF-4EE0-8ECE-01F6386538CE}" srcOrd="13" destOrd="0" presId="urn:microsoft.com/office/officeart/2005/8/layout/radial6"/>
    <dgm:cxn modelId="{26C23478-86C3-4EA7-92E9-886AE0849538}" type="presParOf" srcId="{D5FE7B36-A8C0-4B65-A4AF-EBB4E8E074E3}" destId="{CE2FA293-A9EA-4600-92F2-736EF14F6A5D}" srcOrd="14" destOrd="0" presId="urn:microsoft.com/office/officeart/2005/8/layout/radial6"/>
    <dgm:cxn modelId="{D8C99E36-EF0F-4E62-9D45-833E7BE1928D}" type="presParOf" srcId="{D5FE7B36-A8C0-4B65-A4AF-EBB4E8E074E3}" destId="{4D171C72-9D9C-4125-9B3A-F7827B23E6CA}" srcOrd="15" destOrd="0" presId="urn:microsoft.com/office/officeart/2005/8/layout/radial6"/>
    <dgm:cxn modelId="{FAEDCFD0-9AD8-4827-BD6B-E9E6CA91C370}" type="presParOf" srcId="{D5FE7B36-A8C0-4B65-A4AF-EBB4E8E074E3}" destId="{00118CDE-7AE5-4109-8B37-63036FF3FE56}" srcOrd="16" destOrd="0" presId="urn:microsoft.com/office/officeart/2005/8/layout/radial6"/>
    <dgm:cxn modelId="{0B094B7D-154E-47C9-B976-26B17EA6E5E9}" type="presParOf" srcId="{D5FE7B36-A8C0-4B65-A4AF-EBB4E8E074E3}" destId="{A78F23CB-B8DC-4F49-8166-CD46265818AE}" srcOrd="17" destOrd="0" presId="urn:microsoft.com/office/officeart/2005/8/layout/radial6"/>
    <dgm:cxn modelId="{3F607C7E-2ADF-4C19-A4C1-173AADF5D988}" type="presParOf" srcId="{D5FE7B36-A8C0-4B65-A4AF-EBB4E8E074E3}" destId="{A1A508F6-4489-4BF6-BE7D-519F5C69FDA3}" srcOrd="18" destOrd="0" presId="urn:microsoft.com/office/officeart/2005/8/layout/radial6"/>
    <dgm:cxn modelId="{005965AC-9DCD-4793-B5D6-7FA401DC6491}" type="presParOf" srcId="{D5FE7B36-A8C0-4B65-A4AF-EBB4E8E074E3}" destId="{68A6253E-68F3-4A12-B52B-2F1184B68C7D}" srcOrd="19" destOrd="0" presId="urn:microsoft.com/office/officeart/2005/8/layout/radial6"/>
    <dgm:cxn modelId="{7BC4461C-A4EE-432C-87E8-C7FFFF8FB211}" type="presParOf" srcId="{D5FE7B36-A8C0-4B65-A4AF-EBB4E8E074E3}" destId="{FB89937E-34D2-44EE-B4C2-CB5AE603307C}" srcOrd="20" destOrd="0" presId="urn:microsoft.com/office/officeart/2005/8/layout/radial6"/>
    <dgm:cxn modelId="{079DAF77-0F23-4920-B1C8-64DC6BA8FE14}" type="presParOf" srcId="{D5FE7B36-A8C0-4B65-A4AF-EBB4E8E074E3}" destId="{F9E354C9-221C-4E93-A1AC-0BCEBEB6FDEA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D4B5E3-A8A8-4533-B0B0-0674D29C30A5}" type="doc">
      <dgm:prSet loTypeId="urn:microsoft.com/office/officeart/2009/3/layout/IncreasingArrowsProcess" loCatId="process" qsTypeId="urn:microsoft.com/office/officeart/2005/8/quickstyle/simple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8FF4738B-69C3-43E8-8C03-24F8D3ED2A52}">
      <dgm:prSet phldrT="[Text]" phldr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2C34E80C-237B-4C70-B059-84628EE65D34}" type="parTrans" cxnId="{13BEB157-530D-4C0D-B76E-D0C1D80DAD07}">
      <dgm:prSet/>
      <dgm:spPr/>
      <dgm:t>
        <a:bodyPr/>
        <a:lstStyle/>
        <a:p>
          <a:endParaRPr lang="en-US"/>
        </a:p>
      </dgm:t>
    </dgm:pt>
    <dgm:pt modelId="{E87AFA65-CCA0-4C9A-86E0-F66157229909}" type="sibTrans" cxnId="{13BEB157-530D-4C0D-B76E-D0C1D80DAD07}">
      <dgm:prSet/>
      <dgm:spPr/>
      <dgm:t>
        <a:bodyPr/>
        <a:lstStyle/>
        <a:p>
          <a:endParaRPr lang="en-US"/>
        </a:p>
      </dgm:t>
    </dgm:pt>
    <dgm:pt modelId="{58043714-F474-4DF9-91C6-A97ADB76A0A2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/>
            <a:t>Competencies</a:t>
          </a:r>
        </a:p>
        <a:p>
          <a:r>
            <a:rPr lang="en-US" b="1" dirty="0" smtClean="0"/>
            <a:t>Milestones</a:t>
          </a:r>
        </a:p>
        <a:p>
          <a:r>
            <a:rPr lang="en-US" b="1" dirty="0" smtClean="0"/>
            <a:t>Case Logs</a:t>
          </a:r>
        </a:p>
        <a:p>
          <a:r>
            <a:rPr lang="en-US" b="1" dirty="0" smtClean="0"/>
            <a:t>Scholarship</a:t>
          </a:r>
        </a:p>
        <a:p>
          <a:r>
            <a:rPr lang="en-US" b="1" dirty="0" smtClean="0"/>
            <a:t>Certification</a:t>
          </a:r>
          <a:endParaRPr lang="en-US" b="1" dirty="0"/>
        </a:p>
      </dgm:t>
    </dgm:pt>
    <dgm:pt modelId="{867E9546-B1FC-468B-ACBB-2C8A27E070C0}" type="parTrans" cxnId="{4061637F-0254-4EED-8CE1-4AF31BCAA03C}">
      <dgm:prSet/>
      <dgm:spPr/>
      <dgm:t>
        <a:bodyPr/>
        <a:lstStyle/>
        <a:p>
          <a:endParaRPr lang="en-US"/>
        </a:p>
      </dgm:t>
    </dgm:pt>
    <dgm:pt modelId="{E51A0D89-8992-4D69-918D-314701459624}" type="sibTrans" cxnId="{4061637F-0254-4EED-8CE1-4AF31BCAA03C}">
      <dgm:prSet/>
      <dgm:spPr/>
      <dgm:t>
        <a:bodyPr/>
        <a:lstStyle/>
        <a:p>
          <a:endParaRPr lang="en-US"/>
        </a:p>
      </dgm:t>
    </dgm:pt>
    <dgm:pt modelId="{FC422964-7743-477E-91F1-295332B605A6}">
      <dgm:prSet phldrT="[Text]" phldr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6765BF73-E629-4015-9867-43D0CBD4065C}" type="parTrans" cxnId="{42977011-A5C4-4CAF-A651-67938A09B75B}">
      <dgm:prSet/>
      <dgm:spPr/>
      <dgm:t>
        <a:bodyPr/>
        <a:lstStyle/>
        <a:p>
          <a:endParaRPr lang="en-US"/>
        </a:p>
      </dgm:t>
    </dgm:pt>
    <dgm:pt modelId="{9B45CE90-9C09-45AE-B9B0-FC04DF617B98}" type="sibTrans" cxnId="{42977011-A5C4-4CAF-A651-67938A09B75B}">
      <dgm:prSet/>
      <dgm:spPr/>
      <dgm:t>
        <a:bodyPr/>
        <a:lstStyle/>
        <a:p>
          <a:endParaRPr lang="en-US"/>
        </a:p>
      </dgm:t>
    </dgm:pt>
    <dgm:pt modelId="{5B132DA5-0937-4AA6-8A01-6EDFACFC1FF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n-US" b="1" dirty="0" smtClean="0"/>
            <a:t>Recognition of Safety Vulnerabilities</a:t>
          </a:r>
        </a:p>
        <a:p>
          <a:r>
            <a:rPr lang="en-US" b="1" dirty="0" smtClean="0"/>
            <a:t>Systems-Based </a:t>
          </a:r>
        </a:p>
        <a:p>
          <a:r>
            <a:rPr lang="en-US" b="1" dirty="0" smtClean="0"/>
            <a:t>Intervene</a:t>
          </a:r>
        </a:p>
        <a:p>
          <a:r>
            <a:rPr lang="en-US" b="1" dirty="0" smtClean="0"/>
            <a:t>Improve</a:t>
          </a:r>
        </a:p>
        <a:p>
          <a:r>
            <a:rPr lang="en-US" b="1" dirty="0" smtClean="0"/>
            <a:t>Inter-professional Teamwork</a:t>
          </a:r>
          <a:endParaRPr lang="en-US" b="1" dirty="0"/>
        </a:p>
      </dgm:t>
    </dgm:pt>
    <dgm:pt modelId="{CE4082BF-3DFB-4213-8D6B-4348189D8581}" type="parTrans" cxnId="{FA5E22D5-D8BE-456B-AD32-C389A88F225E}">
      <dgm:prSet/>
      <dgm:spPr/>
      <dgm:t>
        <a:bodyPr/>
        <a:lstStyle/>
        <a:p>
          <a:endParaRPr lang="en-US"/>
        </a:p>
      </dgm:t>
    </dgm:pt>
    <dgm:pt modelId="{A5151B76-132A-4008-9630-C15B534F640D}" type="sibTrans" cxnId="{FA5E22D5-D8BE-456B-AD32-C389A88F225E}">
      <dgm:prSet/>
      <dgm:spPr/>
      <dgm:t>
        <a:bodyPr/>
        <a:lstStyle/>
        <a:p>
          <a:endParaRPr lang="en-US"/>
        </a:p>
      </dgm:t>
    </dgm:pt>
    <dgm:pt modelId="{7F97C210-A550-4653-A247-53DD029291EE}">
      <dgm:prSet phldrT="[Text]" phldr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13BD0327-5D3B-4805-9677-C3518A42E184}" type="parTrans" cxnId="{04D4C728-A5E5-407B-BBE1-A12F2E3864EA}">
      <dgm:prSet/>
      <dgm:spPr/>
      <dgm:t>
        <a:bodyPr/>
        <a:lstStyle/>
        <a:p>
          <a:endParaRPr lang="en-US"/>
        </a:p>
      </dgm:t>
    </dgm:pt>
    <dgm:pt modelId="{7688D4BD-4A67-40D9-AEB8-2CFA5CD16D90}" type="sibTrans" cxnId="{04D4C728-A5E5-407B-BBE1-A12F2E3864EA}">
      <dgm:prSet/>
      <dgm:spPr/>
      <dgm:t>
        <a:bodyPr/>
        <a:lstStyle/>
        <a:p>
          <a:endParaRPr lang="en-US"/>
        </a:p>
      </dgm:t>
    </dgm:pt>
    <dgm:pt modelId="{42BC9696-684F-4A69-908B-1A83D521DC9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en-US" b="1" dirty="0" smtClean="0"/>
            <a:t>Skills Maintenance</a:t>
          </a:r>
        </a:p>
        <a:p>
          <a:r>
            <a:rPr lang="en-US" b="1" dirty="0" smtClean="0"/>
            <a:t>Maintenance of Certification</a:t>
          </a:r>
        </a:p>
        <a:p>
          <a:r>
            <a:rPr lang="en-US" b="1" dirty="0" smtClean="0"/>
            <a:t>Healthcare  Stewardship</a:t>
          </a:r>
        </a:p>
        <a:p>
          <a:r>
            <a:rPr lang="en-US" b="1" dirty="0" smtClean="0"/>
            <a:t>Alignment with Safety Goals of Clinical site</a:t>
          </a:r>
        </a:p>
        <a:p>
          <a:r>
            <a:rPr lang="en-US" b="1" dirty="0" smtClean="0"/>
            <a:t>Sustainable SBP, PBLI, PROF</a:t>
          </a:r>
          <a:endParaRPr lang="en-US" b="1" dirty="0"/>
        </a:p>
      </dgm:t>
    </dgm:pt>
    <dgm:pt modelId="{FF64750D-D949-46F1-ADCA-18FFB28A3288}" type="parTrans" cxnId="{08110877-6A6E-40DD-A1E9-2474655E6930}">
      <dgm:prSet/>
      <dgm:spPr/>
      <dgm:t>
        <a:bodyPr/>
        <a:lstStyle/>
        <a:p>
          <a:endParaRPr lang="en-US"/>
        </a:p>
      </dgm:t>
    </dgm:pt>
    <dgm:pt modelId="{A79E342F-D948-4210-964C-2270A409ED55}" type="sibTrans" cxnId="{08110877-6A6E-40DD-A1E9-2474655E6930}">
      <dgm:prSet/>
      <dgm:spPr/>
      <dgm:t>
        <a:bodyPr/>
        <a:lstStyle/>
        <a:p>
          <a:endParaRPr lang="en-US"/>
        </a:p>
      </dgm:t>
    </dgm:pt>
    <dgm:pt modelId="{D44AC5D1-4FAA-48DF-BC38-96B7B5F8EEDD}" type="pres">
      <dgm:prSet presAssocID="{ACD4B5E3-A8A8-4533-B0B0-0674D29C30A5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E00E0AB-98AF-402A-9E41-6CD19107799F}" type="pres">
      <dgm:prSet presAssocID="{8FF4738B-69C3-43E8-8C03-24F8D3ED2A52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367C6-17BC-482F-B0C5-E15CB50A065B}" type="pres">
      <dgm:prSet presAssocID="{8FF4738B-69C3-43E8-8C03-24F8D3ED2A52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C4EAF9-0E6B-4911-B77E-936BA8CDFDA1}" type="pres">
      <dgm:prSet presAssocID="{FC422964-7743-477E-91F1-295332B605A6}" presName="parentText2" presStyleLbl="node1" presStyleIdx="1" presStyleCnt="3" custLinFactNeighborX="-483" custLinFactNeighborY="-189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89D81-E042-4FC8-A2AC-3ED7794980FF}" type="pres">
      <dgm:prSet presAssocID="{FC422964-7743-477E-91F1-295332B605A6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AD1A0-211D-4968-984D-E342CACC53F2}" type="pres">
      <dgm:prSet presAssocID="{7F97C210-A550-4653-A247-53DD029291E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B6550-D730-4A41-8E8C-B8C5FF740ADF}" type="pres">
      <dgm:prSet presAssocID="{7F97C210-A550-4653-A247-53DD029291EE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0CA174-B10A-4D27-9751-833BFBB1FE31}" type="presOf" srcId="{5B132DA5-0937-4AA6-8A01-6EDFACFC1FF7}" destId="{8EE89D81-E042-4FC8-A2AC-3ED7794980FF}" srcOrd="0" destOrd="0" presId="urn:microsoft.com/office/officeart/2009/3/layout/IncreasingArrowsProcess"/>
    <dgm:cxn modelId="{4061637F-0254-4EED-8CE1-4AF31BCAA03C}" srcId="{8FF4738B-69C3-43E8-8C03-24F8D3ED2A52}" destId="{58043714-F474-4DF9-91C6-A97ADB76A0A2}" srcOrd="0" destOrd="0" parTransId="{867E9546-B1FC-468B-ACBB-2C8A27E070C0}" sibTransId="{E51A0D89-8992-4D69-918D-314701459624}"/>
    <dgm:cxn modelId="{966D6B20-EE9B-4505-9A00-4E9BDA1E3C64}" type="presOf" srcId="{7F97C210-A550-4653-A247-53DD029291EE}" destId="{BE2AD1A0-211D-4968-984D-E342CACC53F2}" srcOrd="0" destOrd="0" presId="urn:microsoft.com/office/officeart/2009/3/layout/IncreasingArrowsProcess"/>
    <dgm:cxn modelId="{CFDEBDE3-48F8-4BD7-81B1-1755CAC9A377}" type="presOf" srcId="{ACD4B5E3-A8A8-4533-B0B0-0674D29C30A5}" destId="{D44AC5D1-4FAA-48DF-BC38-96B7B5F8EEDD}" srcOrd="0" destOrd="0" presId="urn:microsoft.com/office/officeart/2009/3/layout/IncreasingArrowsProcess"/>
    <dgm:cxn modelId="{13BEB157-530D-4C0D-B76E-D0C1D80DAD07}" srcId="{ACD4B5E3-A8A8-4533-B0B0-0674D29C30A5}" destId="{8FF4738B-69C3-43E8-8C03-24F8D3ED2A52}" srcOrd="0" destOrd="0" parTransId="{2C34E80C-237B-4C70-B059-84628EE65D34}" sibTransId="{E87AFA65-CCA0-4C9A-86E0-F66157229909}"/>
    <dgm:cxn modelId="{56D0B060-F49D-43CB-B496-B9C37D4B7D49}" type="presOf" srcId="{8FF4738B-69C3-43E8-8C03-24F8D3ED2A52}" destId="{EE00E0AB-98AF-402A-9E41-6CD19107799F}" srcOrd="0" destOrd="0" presId="urn:microsoft.com/office/officeart/2009/3/layout/IncreasingArrowsProcess"/>
    <dgm:cxn modelId="{04D4C728-A5E5-407B-BBE1-A12F2E3864EA}" srcId="{ACD4B5E3-A8A8-4533-B0B0-0674D29C30A5}" destId="{7F97C210-A550-4653-A247-53DD029291EE}" srcOrd="2" destOrd="0" parTransId="{13BD0327-5D3B-4805-9677-C3518A42E184}" sibTransId="{7688D4BD-4A67-40D9-AEB8-2CFA5CD16D90}"/>
    <dgm:cxn modelId="{42867E09-AE4A-44D0-AEB4-DA8CAD19FA69}" type="presOf" srcId="{42BC9696-684F-4A69-908B-1A83D521DC96}" destId="{DB2B6550-D730-4A41-8E8C-B8C5FF740ADF}" srcOrd="0" destOrd="0" presId="urn:microsoft.com/office/officeart/2009/3/layout/IncreasingArrowsProcess"/>
    <dgm:cxn modelId="{9FB0C5EF-AEE3-49F3-AB53-9F08B33C5EBA}" type="presOf" srcId="{FC422964-7743-477E-91F1-295332B605A6}" destId="{40C4EAF9-0E6B-4911-B77E-936BA8CDFDA1}" srcOrd="0" destOrd="0" presId="urn:microsoft.com/office/officeart/2009/3/layout/IncreasingArrowsProcess"/>
    <dgm:cxn modelId="{D8DD8509-DAD5-41EB-ABB9-01782E99B50A}" type="presOf" srcId="{58043714-F474-4DF9-91C6-A97ADB76A0A2}" destId="{D53367C6-17BC-482F-B0C5-E15CB50A065B}" srcOrd="0" destOrd="0" presId="urn:microsoft.com/office/officeart/2009/3/layout/IncreasingArrowsProcess"/>
    <dgm:cxn modelId="{08110877-6A6E-40DD-A1E9-2474655E6930}" srcId="{7F97C210-A550-4653-A247-53DD029291EE}" destId="{42BC9696-684F-4A69-908B-1A83D521DC96}" srcOrd="0" destOrd="0" parTransId="{FF64750D-D949-46F1-ADCA-18FFB28A3288}" sibTransId="{A79E342F-D948-4210-964C-2270A409ED55}"/>
    <dgm:cxn modelId="{FA5E22D5-D8BE-456B-AD32-C389A88F225E}" srcId="{FC422964-7743-477E-91F1-295332B605A6}" destId="{5B132DA5-0937-4AA6-8A01-6EDFACFC1FF7}" srcOrd="0" destOrd="0" parTransId="{CE4082BF-3DFB-4213-8D6B-4348189D8581}" sibTransId="{A5151B76-132A-4008-9630-C15B534F640D}"/>
    <dgm:cxn modelId="{42977011-A5C4-4CAF-A651-67938A09B75B}" srcId="{ACD4B5E3-A8A8-4533-B0B0-0674D29C30A5}" destId="{FC422964-7743-477E-91F1-295332B605A6}" srcOrd="1" destOrd="0" parTransId="{6765BF73-E629-4015-9867-43D0CBD4065C}" sibTransId="{9B45CE90-9C09-45AE-B9B0-FC04DF617B98}"/>
    <dgm:cxn modelId="{69BC7D1E-BBF0-430F-A8B2-BA958A5CF893}" type="presParOf" srcId="{D44AC5D1-4FAA-48DF-BC38-96B7B5F8EEDD}" destId="{EE00E0AB-98AF-402A-9E41-6CD19107799F}" srcOrd="0" destOrd="0" presId="urn:microsoft.com/office/officeart/2009/3/layout/IncreasingArrowsProcess"/>
    <dgm:cxn modelId="{03CBC0A5-CEC9-413C-A477-133AD62B0379}" type="presParOf" srcId="{D44AC5D1-4FAA-48DF-BC38-96B7B5F8EEDD}" destId="{D53367C6-17BC-482F-B0C5-E15CB50A065B}" srcOrd="1" destOrd="0" presId="urn:microsoft.com/office/officeart/2009/3/layout/IncreasingArrowsProcess"/>
    <dgm:cxn modelId="{7C552DE3-D32F-4CA1-BD7C-209D560A792D}" type="presParOf" srcId="{D44AC5D1-4FAA-48DF-BC38-96B7B5F8EEDD}" destId="{40C4EAF9-0E6B-4911-B77E-936BA8CDFDA1}" srcOrd="2" destOrd="0" presId="urn:microsoft.com/office/officeart/2009/3/layout/IncreasingArrowsProcess"/>
    <dgm:cxn modelId="{44DB9FD1-EC98-4732-9816-7BB967C35F8C}" type="presParOf" srcId="{D44AC5D1-4FAA-48DF-BC38-96B7B5F8EEDD}" destId="{8EE89D81-E042-4FC8-A2AC-3ED7794980FF}" srcOrd="3" destOrd="0" presId="urn:microsoft.com/office/officeart/2009/3/layout/IncreasingArrowsProcess"/>
    <dgm:cxn modelId="{F58A9519-63C9-4A50-BDA8-32F067F6489D}" type="presParOf" srcId="{D44AC5D1-4FAA-48DF-BC38-96B7B5F8EEDD}" destId="{BE2AD1A0-211D-4968-984D-E342CACC53F2}" srcOrd="4" destOrd="0" presId="urn:microsoft.com/office/officeart/2009/3/layout/IncreasingArrowsProcess"/>
    <dgm:cxn modelId="{80447B1F-B5B3-4C57-A740-68DE27751E0D}" type="presParOf" srcId="{D44AC5D1-4FAA-48DF-BC38-96B7B5F8EEDD}" destId="{DB2B6550-D730-4A41-8E8C-B8C5FF740AD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63C569-ED90-4C78-9BA3-2F4BFE029F32}" type="doc">
      <dgm:prSet loTypeId="urn:microsoft.com/office/officeart/2005/8/layout/radial6" loCatId="cycle" qsTypeId="urn:microsoft.com/office/officeart/2005/8/quickstyle/3d1" qsCatId="3D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6554BA22-149D-419C-A513-357036407C4F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Do</a:t>
          </a:r>
          <a:endParaRPr lang="en-US" dirty="0"/>
        </a:p>
      </dgm:t>
    </dgm:pt>
    <dgm:pt modelId="{CEA7DEAD-81D0-418D-88C8-BED8F8860A31}" type="parTrans" cxnId="{FD0A95C5-DE62-46E8-8681-BDA3951BE2D9}">
      <dgm:prSet/>
      <dgm:spPr/>
      <dgm:t>
        <a:bodyPr/>
        <a:lstStyle/>
        <a:p>
          <a:endParaRPr lang="en-US"/>
        </a:p>
      </dgm:t>
    </dgm:pt>
    <dgm:pt modelId="{E6187D22-573B-4E17-892A-4B0DFEF784F0}" type="sibTrans" cxnId="{FD0A95C5-DE62-46E8-8681-BDA3951BE2D9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156AE455-464B-44D0-B0F5-14BCA2E25DC6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Check</a:t>
          </a:r>
          <a:endParaRPr lang="en-US" dirty="0"/>
        </a:p>
      </dgm:t>
    </dgm:pt>
    <dgm:pt modelId="{21142D66-174D-4A0A-9D3C-CB86107953EF}" type="parTrans" cxnId="{1676CAE5-5EF2-4962-8A21-EE735DC87AC6}">
      <dgm:prSet/>
      <dgm:spPr/>
      <dgm:t>
        <a:bodyPr/>
        <a:lstStyle/>
        <a:p>
          <a:endParaRPr lang="en-US"/>
        </a:p>
      </dgm:t>
    </dgm:pt>
    <dgm:pt modelId="{23C9E577-5DC1-454C-88B0-587506C8679D}" type="sibTrans" cxnId="{1676CAE5-5EF2-4962-8A21-EE735DC87AC6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E4175065-4230-4F05-88F6-0DC1938E2862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Adjust (Act)</a:t>
          </a:r>
          <a:endParaRPr lang="en-US" dirty="0"/>
        </a:p>
      </dgm:t>
    </dgm:pt>
    <dgm:pt modelId="{D560AD42-4505-42D5-B0D4-52CBEF736C01}" type="parTrans" cxnId="{6B50F0FE-0EC8-455A-AA37-E2D3B3FECD04}">
      <dgm:prSet/>
      <dgm:spPr/>
      <dgm:t>
        <a:bodyPr/>
        <a:lstStyle/>
        <a:p>
          <a:endParaRPr lang="en-US"/>
        </a:p>
      </dgm:t>
    </dgm:pt>
    <dgm:pt modelId="{614785C4-BA0B-40A7-A738-E156753EBFCE}" type="sibTrans" cxnId="{6B50F0FE-0EC8-455A-AA37-E2D3B3FECD04}">
      <dgm:prSet/>
      <dgm:spPr>
        <a:solidFill>
          <a:schemeClr val="tx1">
            <a:lumMod val="50000"/>
            <a:lumOff val="5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29F6BE96-7C12-482C-84DC-28990523C959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Plan</a:t>
          </a:r>
          <a:endParaRPr lang="en-US" dirty="0"/>
        </a:p>
      </dgm:t>
    </dgm:pt>
    <dgm:pt modelId="{32CA3FF1-5383-42E7-858B-43DBD594F122}" type="sibTrans" cxnId="{E3D30225-9FBE-4E9A-8CD5-61756A943C65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92C076A5-A740-48C3-A873-5AED3DD09F6C}" type="parTrans" cxnId="{E3D30225-9FBE-4E9A-8CD5-61756A943C65}">
      <dgm:prSet/>
      <dgm:spPr/>
      <dgm:t>
        <a:bodyPr/>
        <a:lstStyle/>
        <a:p>
          <a:endParaRPr lang="en-US"/>
        </a:p>
      </dgm:t>
    </dgm:pt>
    <dgm:pt modelId="{3D98F05F-AC3E-4101-959A-2CB9F48E4A08}">
      <dgm:prSet phldrT="[Text]"/>
      <dgm:spPr>
        <a:noFill/>
        <a:ln>
          <a:noFill/>
        </a:ln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49D5318-2261-46FC-90B0-D703860D170F}" type="sibTrans" cxnId="{62CB6157-0F8A-46CE-B54E-B014D1F73568}">
      <dgm:prSet/>
      <dgm:spPr/>
      <dgm:t>
        <a:bodyPr/>
        <a:lstStyle/>
        <a:p>
          <a:endParaRPr lang="en-US"/>
        </a:p>
      </dgm:t>
    </dgm:pt>
    <dgm:pt modelId="{E73AEC03-65B8-4789-865E-7EBA54E2092C}" type="parTrans" cxnId="{62CB6157-0F8A-46CE-B54E-B014D1F73568}">
      <dgm:prSet/>
      <dgm:spPr/>
      <dgm:t>
        <a:bodyPr/>
        <a:lstStyle/>
        <a:p>
          <a:endParaRPr lang="en-US"/>
        </a:p>
      </dgm:t>
    </dgm:pt>
    <dgm:pt modelId="{A6171694-D26F-4CFA-A958-93A8BA0FF56B}" type="pres">
      <dgm:prSet presAssocID="{0263C569-ED90-4C78-9BA3-2F4BFE029F3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E7E0EF-DB0D-4777-8A0C-E215C0A2CB1C}" type="pres">
      <dgm:prSet presAssocID="{3D98F05F-AC3E-4101-959A-2CB9F48E4A08}" presName="centerShape" presStyleLbl="node0" presStyleIdx="0" presStyleCnt="1"/>
      <dgm:spPr/>
      <dgm:t>
        <a:bodyPr/>
        <a:lstStyle/>
        <a:p>
          <a:endParaRPr lang="en-US"/>
        </a:p>
      </dgm:t>
    </dgm:pt>
    <dgm:pt modelId="{8F59C865-3069-4291-9663-C0563ACFA11F}" type="pres">
      <dgm:prSet presAssocID="{29F6BE96-7C12-482C-84DC-28990523C959}" presName="node" presStyleLbl="node1" presStyleIdx="0" presStyleCnt="4" custScaleX="68564" custScaleY="68563" custRadScaleRad="100071" custRadScaleInc="35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738D56-84DB-4FE2-A15A-C47C673C7A38}" type="pres">
      <dgm:prSet presAssocID="{29F6BE96-7C12-482C-84DC-28990523C959}" presName="dummy" presStyleCnt="0"/>
      <dgm:spPr/>
    </dgm:pt>
    <dgm:pt modelId="{9B3B9E89-3888-407C-BE95-6FA8D0B6D8E8}" type="pres">
      <dgm:prSet presAssocID="{32CA3FF1-5383-42E7-858B-43DBD594F122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840DF8E-4D94-41A6-9BEA-05D9DAACB137}" type="pres">
      <dgm:prSet presAssocID="{6554BA22-149D-419C-A513-357036407C4F}" presName="node" presStyleLbl="node1" presStyleIdx="1" presStyleCnt="4" custScaleX="69589" custScaleY="73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E6BD7-1602-47FA-A742-FAF09D0D35F7}" type="pres">
      <dgm:prSet presAssocID="{6554BA22-149D-419C-A513-357036407C4F}" presName="dummy" presStyleCnt="0"/>
      <dgm:spPr/>
    </dgm:pt>
    <dgm:pt modelId="{E289FC72-DBE5-4628-B7AA-13D88FB86F43}" type="pres">
      <dgm:prSet presAssocID="{E6187D22-573B-4E17-892A-4B0DFEF784F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174E805-C81E-4D51-9692-FF3B809CF1B8}" type="pres">
      <dgm:prSet presAssocID="{156AE455-464B-44D0-B0F5-14BCA2E25DC6}" presName="node" presStyleLbl="node1" presStyleIdx="2" presStyleCnt="4" custScaleX="67663" custScaleY="68563" custRadScaleRad="98632" custRadScaleInc="-26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6F3F5-4622-4FF7-8184-D19443234C67}" type="pres">
      <dgm:prSet presAssocID="{156AE455-464B-44D0-B0F5-14BCA2E25DC6}" presName="dummy" presStyleCnt="0"/>
      <dgm:spPr/>
    </dgm:pt>
    <dgm:pt modelId="{EA09B71E-E616-447F-BD78-129417410AFC}" type="pres">
      <dgm:prSet presAssocID="{23C9E577-5DC1-454C-88B0-587506C8679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AB6F89A6-B785-407E-831E-A7C25915F9AA}" type="pres">
      <dgm:prSet presAssocID="{E4175065-4230-4F05-88F6-0DC1938E2862}" presName="node" presStyleLbl="node1" presStyleIdx="3" presStyleCnt="4" custScaleX="72740" custScaleY="73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0F8F5-D249-45DF-B99E-C761A074244F}" type="pres">
      <dgm:prSet presAssocID="{E4175065-4230-4F05-88F6-0DC1938E2862}" presName="dummy" presStyleCnt="0"/>
      <dgm:spPr/>
    </dgm:pt>
    <dgm:pt modelId="{819D4AA5-4F17-4784-8AE6-43D63EC2D4B2}" type="pres">
      <dgm:prSet presAssocID="{614785C4-BA0B-40A7-A738-E156753EBFCE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E3D30225-9FBE-4E9A-8CD5-61756A943C65}" srcId="{3D98F05F-AC3E-4101-959A-2CB9F48E4A08}" destId="{29F6BE96-7C12-482C-84DC-28990523C959}" srcOrd="0" destOrd="0" parTransId="{92C076A5-A740-48C3-A873-5AED3DD09F6C}" sibTransId="{32CA3FF1-5383-42E7-858B-43DBD594F122}"/>
    <dgm:cxn modelId="{62CB6157-0F8A-46CE-B54E-B014D1F73568}" srcId="{0263C569-ED90-4C78-9BA3-2F4BFE029F32}" destId="{3D98F05F-AC3E-4101-959A-2CB9F48E4A08}" srcOrd="0" destOrd="0" parTransId="{E73AEC03-65B8-4789-865E-7EBA54E2092C}" sibTransId="{149D5318-2261-46FC-90B0-D703860D170F}"/>
    <dgm:cxn modelId="{D819D2A8-9699-4652-BA19-3703ECF2BEA3}" type="presOf" srcId="{23C9E577-5DC1-454C-88B0-587506C8679D}" destId="{EA09B71E-E616-447F-BD78-129417410AFC}" srcOrd="0" destOrd="0" presId="urn:microsoft.com/office/officeart/2005/8/layout/radial6"/>
    <dgm:cxn modelId="{6B50F0FE-0EC8-455A-AA37-E2D3B3FECD04}" srcId="{3D98F05F-AC3E-4101-959A-2CB9F48E4A08}" destId="{E4175065-4230-4F05-88F6-0DC1938E2862}" srcOrd="3" destOrd="0" parTransId="{D560AD42-4505-42D5-B0D4-52CBEF736C01}" sibTransId="{614785C4-BA0B-40A7-A738-E156753EBFCE}"/>
    <dgm:cxn modelId="{FF10830F-60BC-4481-8EDB-E8134F8CDA2E}" type="presOf" srcId="{614785C4-BA0B-40A7-A738-E156753EBFCE}" destId="{819D4AA5-4F17-4784-8AE6-43D63EC2D4B2}" srcOrd="0" destOrd="0" presId="urn:microsoft.com/office/officeart/2005/8/layout/radial6"/>
    <dgm:cxn modelId="{78257546-1C06-4744-B758-5F7171F8B048}" type="presOf" srcId="{0263C569-ED90-4C78-9BA3-2F4BFE029F32}" destId="{A6171694-D26F-4CFA-A958-93A8BA0FF56B}" srcOrd="0" destOrd="0" presId="urn:microsoft.com/office/officeart/2005/8/layout/radial6"/>
    <dgm:cxn modelId="{B56211CF-5E18-4485-A91B-9D0B0DD6E104}" type="presOf" srcId="{32CA3FF1-5383-42E7-858B-43DBD594F122}" destId="{9B3B9E89-3888-407C-BE95-6FA8D0B6D8E8}" srcOrd="0" destOrd="0" presId="urn:microsoft.com/office/officeart/2005/8/layout/radial6"/>
    <dgm:cxn modelId="{FD0A95C5-DE62-46E8-8681-BDA3951BE2D9}" srcId="{3D98F05F-AC3E-4101-959A-2CB9F48E4A08}" destId="{6554BA22-149D-419C-A513-357036407C4F}" srcOrd="1" destOrd="0" parTransId="{CEA7DEAD-81D0-418D-88C8-BED8F8860A31}" sibTransId="{E6187D22-573B-4E17-892A-4B0DFEF784F0}"/>
    <dgm:cxn modelId="{CF035D5C-5909-4849-9CF3-C6A271A44F37}" type="presOf" srcId="{E4175065-4230-4F05-88F6-0DC1938E2862}" destId="{AB6F89A6-B785-407E-831E-A7C25915F9AA}" srcOrd="0" destOrd="0" presId="urn:microsoft.com/office/officeart/2005/8/layout/radial6"/>
    <dgm:cxn modelId="{70BE164E-47E4-4418-A365-9AA67179A04E}" type="presOf" srcId="{3D98F05F-AC3E-4101-959A-2CB9F48E4A08}" destId="{2CE7E0EF-DB0D-4777-8A0C-E215C0A2CB1C}" srcOrd="0" destOrd="0" presId="urn:microsoft.com/office/officeart/2005/8/layout/radial6"/>
    <dgm:cxn modelId="{CB79CC73-E046-4F7C-88D3-5552258783CD}" type="presOf" srcId="{156AE455-464B-44D0-B0F5-14BCA2E25DC6}" destId="{E174E805-C81E-4D51-9692-FF3B809CF1B8}" srcOrd="0" destOrd="0" presId="urn:microsoft.com/office/officeart/2005/8/layout/radial6"/>
    <dgm:cxn modelId="{92C72D96-3F30-45D2-AB7B-8E913755469C}" type="presOf" srcId="{E6187D22-573B-4E17-892A-4B0DFEF784F0}" destId="{E289FC72-DBE5-4628-B7AA-13D88FB86F43}" srcOrd="0" destOrd="0" presId="urn:microsoft.com/office/officeart/2005/8/layout/radial6"/>
    <dgm:cxn modelId="{63812177-BE2B-4F3D-A50C-DECCA79AE00F}" type="presOf" srcId="{29F6BE96-7C12-482C-84DC-28990523C959}" destId="{8F59C865-3069-4291-9663-C0563ACFA11F}" srcOrd="0" destOrd="0" presId="urn:microsoft.com/office/officeart/2005/8/layout/radial6"/>
    <dgm:cxn modelId="{1676CAE5-5EF2-4962-8A21-EE735DC87AC6}" srcId="{3D98F05F-AC3E-4101-959A-2CB9F48E4A08}" destId="{156AE455-464B-44D0-B0F5-14BCA2E25DC6}" srcOrd="2" destOrd="0" parTransId="{21142D66-174D-4A0A-9D3C-CB86107953EF}" sibTransId="{23C9E577-5DC1-454C-88B0-587506C8679D}"/>
    <dgm:cxn modelId="{23F20BBF-67BF-426D-B380-968170CEB8C3}" type="presOf" srcId="{6554BA22-149D-419C-A513-357036407C4F}" destId="{F840DF8E-4D94-41A6-9BEA-05D9DAACB137}" srcOrd="0" destOrd="0" presId="urn:microsoft.com/office/officeart/2005/8/layout/radial6"/>
    <dgm:cxn modelId="{315852CB-4DD3-48A0-B12D-865A943B4C22}" type="presParOf" srcId="{A6171694-D26F-4CFA-A958-93A8BA0FF56B}" destId="{2CE7E0EF-DB0D-4777-8A0C-E215C0A2CB1C}" srcOrd="0" destOrd="0" presId="urn:microsoft.com/office/officeart/2005/8/layout/radial6"/>
    <dgm:cxn modelId="{57A92D9C-D82D-41F1-935E-66BC0AC93A15}" type="presParOf" srcId="{A6171694-D26F-4CFA-A958-93A8BA0FF56B}" destId="{8F59C865-3069-4291-9663-C0563ACFA11F}" srcOrd="1" destOrd="0" presId="urn:microsoft.com/office/officeart/2005/8/layout/radial6"/>
    <dgm:cxn modelId="{281AEFB6-5B10-4C87-9061-4B517DE8EC67}" type="presParOf" srcId="{A6171694-D26F-4CFA-A958-93A8BA0FF56B}" destId="{D9738D56-84DB-4FE2-A15A-C47C673C7A38}" srcOrd="2" destOrd="0" presId="urn:microsoft.com/office/officeart/2005/8/layout/radial6"/>
    <dgm:cxn modelId="{BBA8AAB7-24DF-4473-BEB3-B30E059619AB}" type="presParOf" srcId="{A6171694-D26F-4CFA-A958-93A8BA0FF56B}" destId="{9B3B9E89-3888-407C-BE95-6FA8D0B6D8E8}" srcOrd="3" destOrd="0" presId="urn:microsoft.com/office/officeart/2005/8/layout/radial6"/>
    <dgm:cxn modelId="{B2268F9D-8155-4678-AF65-BB8F57951D7F}" type="presParOf" srcId="{A6171694-D26F-4CFA-A958-93A8BA0FF56B}" destId="{F840DF8E-4D94-41A6-9BEA-05D9DAACB137}" srcOrd="4" destOrd="0" presId="urn:microsoft.com/office/officeart/2005/8/layout/radial6"/>
    <dgm:cxn modelId="{BAC09AF5-3BC3-4C9A-92B9-AF39A0647EBE}" type="presParOf" srcId="{A6171694-D26F-4CFA-A958-93A8BA0FF56B}" destId="{CE9E6BD7-1602-47FA-A742-FAF09D0D35F7}" srcOrd="5" destOrd="0" presId="urn:microsoft.com/office/officeart/2005/8/layout/radial6"/>
    <dgm:cxn modelId="{BC45044F-EDD4-4D0E-ADD2-36DF6CA5EE2B}" type="presParOf" srcId="{A6171694-D26F-4CFA-A958-93A8BA0FF56B}" destId="{E289FC72-DBE5-4628-B7AA-13D88FB86F43}" srcOrd="6" destOrd="0" presId="urn:microsoft.com/office/officeart/2005/8/layout/radial6"/>
    <dgm:cxn modelId="{240EADE5-AA31-4AB4-876A-C82BF42C74C7}" type="presParOf" srcId="{A6171694-D26F-4CFA-A958-93A8BA0FF56B}" destId="{E174E805-C81E-4D51-9692-FF3B809CF1B8}" srcOrd="7" destOrd="0" presId="urn:microsoft.com/office/officeart/2005/8/layout/radial6"/>
    <dgm:cxn modelId="{978C4BCE-D5FA-4E94-B7D5-31BEEE54C46C}" type="presParOf" srcId="{A6171694-D26F-4CFA-A958-93A8BA0FF56B}" destId="{8D46F3F5-4622-4FF7-8184-D19443234C67}" srcOrd="8" destOrd="0" presId="urn:microsoft.com/office/officeart/2005/8/layout/radial6"/>
    <dgm:cxn modelId="{DFF1A500-78BB-492F-8945-2AF58482FEC5}" type="presParOf" srcId="{A6171694-D26F-4CFA-A958-93A8BA0FF56B}" destId="{EA09B71E-E616-447F-BD78-129417410AFC}" srcOrd="9" destOrd="0" presId="urn:microsoft.com/office/officeart/2005/8/layout/radial6"/>
    <dgm:cxn modelId="{047469EB-8E7F-4CB4-8B26-F621C1145BF7}" type="presParOf" srcId="{A6171694-D26F-4CFA-A958-93A8BA0FF56B}" destId="{AB6F89A6-B785-407E-831E-A7C25915F9AA}" srcOrd="10" destOrd="0" presId="urn:microsoft.com/office/officeart/2005/8/layout/radial6"/>
    <dgm:cxn modelId="{CF84FE40-0FF5-4B40-A617-11B57E558419}" type="presParOf" srcId="{A6171694-D26F-4CFA-A958-93A8BA0FF56B}" destId="{FEF0F8F5-D249-45DF-B99E-C761A074244F}" srcOrd="11" destOrd="0" presId="urn:microsoft.com/office/officeart/2005/8/layout/radial6"/>
    <dgm:cxn modelId="{FD4AA5CF-663E-49E2-A28E-C7AFD8155DA2}" type="presParOf" srcId="{A6171694-D26F-4CFA-A958-93A8BA0FF56B}" destId="{819D4AA5-4F17-4784-8AE6-43D63EC2D4B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63C569-ED90-4C78-9BA3-2F4BFE029F32}" type="doc">
      <dgm:prSet loTypeId="urn:microsoft.com/office/officeart/2005/8/layout/radial6" loCatId="cycle" qsTypeId="urn:microsoft.com/office/officeart/2005/8/quickstyle/3d1" qsCatId="3D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6554BA22-149D-419C-A513-357036407C4F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 smtClean="0"/>
            <a:t>Do</a:t>
          </a:r>
          <a:endParaRPr lang="en-US" sz="2000" dirty="0"/>
        </a:p>
      </dgm:t>
    </dgm:pt>
    <dgm:pt modelId="{CEA7DEAD-81D0-418D-88C8-BED8F8860A31}" type="parTrans" cxnId="{FD0A95C5-DE62-46E8-8681-BDA3951BE2D9}">
      <dgm:prSet/>
      <dgm:spPr/>
      <dgm:t>
        <a:bodyPr/>
        <a:lstStyle/>
        <a:p>
          <a:endParaRPr lang="en-US" sz="2000"/>
        </a:p>
      </dgm:t>
    </dgm:pt>
    <dgm:pt modelId="{E6187D22-573B-4E17-892A-4B0DFEF784F0}" type="sibTrans" cxnId="{FD0A95C5-DE62-46E8-8681-BDA3951BE2D9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/>
        </a:p>
      </dgm:t>
    </dgm:pt>
    <dgm:pt modelId="{156AE455-464B-44D0-B0F5-14BCA2E25DC6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 smtClean="0"/>
            <a:t>Check</a:t>
          </a:r>
          <a:endParaRPr lang="en-US" sz="2000" dirty="0"/>
        </a:p>
      </dgm:t>
    </dgm:pt>
    <dgm:pt modelId="{21142D66-174D-4A0A-9D3C-CB86107953EF}" type="parTrans" cxnId="{1676CAE5-5EF2-4962-8A21-EE735DC87AC6}">
      <dgm:prSet/>
      <dgm:spPr/>
      <dgm:t>
        <a:bodyPr/>
        <a:lstStyle/>
        <a:p>
          <a:endParaRPr lang="en-US" sz="2000"/>
        </a:p>
      </dgm:t>
    </dgm:pt>
    <dgm:pt modelId="{23C9E577-5DC1-454C-88B0-587506C8679D}" type="sibTrans" cxnId="{1676CAE5-5EF2-4962-8A21-EE735DC87AC6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/>
        </a:p>
      </dgm:t>
    </dgm:pt>
    <dgm:pt modelId="{E4175065-4230-4F05-88F6-0DC1938E2862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 smtClean="0"/>
            <a:t>Adjust (Act)</a:t>
          </a:r>
          <a:endParaRPr lang="en-US" sz="2000" dirty="0"/>
        </a:p>
      </dgm:t>
    </dgm:pt>
    <dgm:pt modelId="{D560AD42-4505-42D5-B0D4-52CBEF736C01}" type="parTrans" cxnId="{6B50F0FE-0EC8-455A-AA37-E2D3B3FECD04}">
      <dgm:prSet/>
      <dgm:spPr/>
      <dgm:t>
        <a:bodyPr/>
        <a:lstStyle/>
        <a:p>
          <a:endParaRPr lang="en-US" sz="2000"/>
        </a:p>
      </dgm:t>
    </dgm:pt>
    <dgm:pt modelId="{614785C4-BA0B-40A7-A738-E156753EBFCE}" type="sibTrans" cxnId="{6B50F0FE-0EC8-455A-AA37-E2D3B3FECD04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/>
        </a:p>
      </dgm:t>
    </dgm:pt>
    <dgm:pt modelId="{29F6BE96-7C12-482C-84DC-28990523C959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dirty="0" smtClean="0"/>
            <a:t>Plan</a:t>
          </a:r>
          <a:endParaRPr lang="en-US" sz="2000" dirty="0"/>
        </a:p>
      </dgm:t>
    </dgm:pt>
    <dgm:pt modelId="{32CA3FF1-5383-42E7-858B-43DBD594F122}" type="sibTrans" cxnId="{E3D30225-9FBE-4E9A-8CD5-61756A943C65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 sz="2000"/>
        </a:p>
      </dgm:t>
    </dgm:pt>
    <dgm:pt modelId="{92C076A5-A740-48C3-A873-5AED3DD09F6C}" type="parTrans" cxnId="{E3D30225-9FBE-4E9A-8CD5-61756A943C65}">
      <dgm:prSet/>
      <dgm:spPr/>
      <dgm:t>
        <a:bodyPr/>
        <a:lstStyle/>
        <a:p>
          <a:endParaRPr lang="en-US" sz="2000"/>
        </a:p>
      </dgm:t>
    </dgm:pt>
    <dgm:pt modelId="{3D98F05F-AC3E-4101-959A-2CB9F48E4A08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000" dirty="0" smtClean="0"/>
            <a:t> </a:t>
          </a:r>
          <a:endParaRPr lang="en-US" sz="2000" dirty="0"/>
        </a:p>
      </dgm:t>
    </dgm:pt>
    <dgm:pt modelId="{149D5318-2261-46FC-90B0-D703860D170F}" type="sibTrans" cxnId="{62CB6157-0F8A-46CE-B54E-B014D1F73568}">
      <dgm:prSet/>
      <dgm:spPr/>
      <dgm:t>
        <a:bodyPr/>
        <a:lstStyle/>
        <a:p>
          <a:endParaRPr lang="en-US" sz="2000"/>
        </a:p>
      </dgm:t>
    </dgm:pt>
    <dgm:pt modelId="{E73AEC03-65B8-4789-865E-7EBA54E2092C}" type="parTrans" cxnId="{62CB6157-0F8A-46CE-B54E-B014D1F73568}">
      <dgm:prSet/>
      <dgm:spPr/>
      <dgm:t>
        <a:bodyPr/>
        <a:lstStyle/>
        <a:p>
          <a:endParaRPr lang="en-US" sz="2000"/>
        </a:p>
      </dgm:t>
    </dgm:pt>
    <dgm:pt modelId="{A6171694-D26F-4CFA-A958-93A8BA0FF56B}" type="pres">
      <dgm:prSet presAssocID="{0263C569-ED90-4C78-9BA3-2F4BFE029F3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E7E0EF-DB0D-4777-8A0C-E215C0A2CB1C}" type="pres">
      <dgm:prSet presAssocID="{3D98F05F-AC3E-4101-959A-2CB9F48E4A08}" presName="centerShape" presStyleLbl="node0" presStyleIdx="0" presStyleCnt="1"/>
      <dgm:spPr/>
      <dgm:t>
        <a:bodyPr/>
        <a:lstStyle/>
        <a:p>
          <a:endParaRPr lang="en-US"/>
        </a:p>
      </dgm:t>
    </dgm:pt>
    <dgm:pt modelId="{8F59C865-3069-4291-9663-C0563ACFA11F}" type="pres">
      <dgm:prSet presAssocID="{29F6BE96-7C12-482C-84DC-28990523C959}" presName="node" presStyleLbl="node1" presStyleIdx="0" presStyleCnt="4" custScaleX="68564" custScaleY="68563" custRadScaleRad="100071" custRadScaleInc="35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738D56-84DB-4FE2-A15A-C47C673C7A38}" type="pres">
      <dgm:prSet presAssocID="{29F6BE96-7C12-482C-84DC-28990523C959}" presName="dummy" presStyleCnt="0"/>
      <dgm:spPr/>
    </dgm:pt>
    <dgm:pt modelId="{9B3B9E89-3888-407C-BE95-6FA8D0B6D8E8}" type="pres">
      <dgm:prSet presAssocID="{32CA3FF1-5383-42E7-858B-43DBD594F122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840DF8E-4D94-41A6-9BEA-05D9DAACB137}" type="pres">
      <dgm:prSet presAssocID="{6554BA22-149D-419C-A513-357036407C4F}" presName="node" presStyleLbl="node1" presStyleIdx="1" presStyleCnt="4" custScaleX="69589" custScaleY="73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E6BD7-1602-47FA-A742-FAF09D0D35F7}" type="pres">
      <dgm:prSet presAssocID="{6554BA22-149D-419C-A513-357036407C4F}" presName="dummy" presStyleCnt="0"/>
      <dgm:spPr/>
    </dgm:pt>
    <dgm:pt modelId="{E289FC72-DBE5-4628-B7AA-13D88FB86F43}" type="pres">
      <dgm:prSet presAssocID="{E6187D22-573B-4E17-892A-4B0DFEF784F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174E805-C81E-4D51-9692-FF3B809CF1B8}" type="pres">
      <dgm:prSet presAssocID="{156AE455-464B-44D0-B0F5-14BCA2E25DC6}" presName="node" presStyleLbl="node1" presStyleIdx="2" presStyleCnt="4" custScaleX="67663" custScaleY="68563" custRadScaleRad="98632" custRadScaleInc="-26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6F3F5-4622-4FF7-8184-D19443234C67}" type="pres">
      <dgm:prSet presAssocID="{156AE455-464B-44D0-B0F5-14BCA2E25DC6}" presName="dummy" presStyleCnt="0"/>
      <dgm:spPr/>
    </dgm:pt>
    <dgm:pt modelId="{EA09B71E-E616-447F-BD78-129417410AFC}" type="pres">
      <dgm:prSet presAssocID="{23C9E577-5DC1-454C-88B0-587506C8679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AB6F89A6-B785-407E-831E-A7C25915F9AA}" type="pres">
      <dgm:prSet presAssocID="{E4175065-4230-4F05-88F6-0DC1938E2862}" presName="node" presStyleLbl="node1" presStyleIdx="3" presStyleCnt="4" custScaleX="72740" custScaleY="73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0F8F5-D249-45DF-B99E-C761A074244F}" type="pres">
      <dgm:prSet presAssocID="{E4175065-4230-4F05-88F6-0DC1938E2862}" presName="dummy" presStyleCnt="0"/>
      <dgm:spPr/>
    </dgm:pt>
    <dgm:pt modelId="{819D4AA5-4F17-4784-8AE6-43D63EC2D4B2}" type="pres">
      <dgm:prSet presAssocID="{614785C4-BA0B-40A7-A738-E156753EBFCE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991326B-1F35-44B2-93BF-F12D943A641A}" type="presOf" srcId="{23C9E577-5DC1-454C-88B0-587506C8679D}" destId="{EA09B71E-E616-447F-BD78-129417410AFC}" srcOrd="0" destOrd="0" presId="urn:microsoft.com/office/officeart/2005/8/layout/radial6"/>
    <dgm:cxn modelId="{FD3D92E5-872F-4265-98FB-6702279EB101}" type="presOf" srcId="{3D98F05F-AC3E-4101-959A-2CB9F48E4A08}" destId="{2CE7E0EF-DB0D-4777-8A0C-E215C0A2CB1C}" srcOrd="0" destOrd="0" presId="urn:microsoft.com/office/officeart/2005/8/layout/radial6"/>
    <dgm:cxn modelId="{E3D30225-9FBE-4E9A-8CD5-61756A943C65}" srcId="{3D98F05F-AC3E-4101-959A-2CB9F48E4A08}" destId="{29F6BE96-7C12-482C-84DC-28990523C959}" srcOrd="0" destOrd="0" parTransId="{92C076A5-A740-48C3-A873-5AED3DD09F6C}" sibTransId="{32CA3FF1-5383-42E7-858B-43DBD594F122}"/>
    <dgm:cxn modelId="{62CB6157-0F8A-46CE-B54E-B014D1F73568}" srcId="{0263C569-ED90-4C78-9BA3-2F4BFE029F32}" destId="{3D98F05F-AC3E-4101-959A-2CB9F48E4A08}" srcOrd="0" destOrd="0" parTransId="{E73AEC03-65B8-4789-865E-7EBA54E2092C}" sibTransId="{149D5318-2261-46FC-90B0-D703860D170F}"/>
    <dgm:cxn modelId="{8040FF29-9554-4F00-9C28-42CBA2EEC840}" type="presOf" srcId="{156AE455-464B-44D0-B0F5-14BCA2E25DC6}" destId="{E174E805-C81E-4D51-9692-FF3B809CF1B8}" srcOrd="0" destOrd="0" presId="urn:microsoft.com/office/officeart/2005/8/layout/radial6"/>
    <dgm:cxn modelId="{A01D3E34-27F0-4504-8B6B-1D3AFCE0F75D}" type="presOf" srcId="{E6187D22-573B-4E17-892A-4B0DFEF784F0}" destId="{E289FC72-DBE5-4628-B7AA-13D88FB86F43}" srcOrd="0" destOrd="0" presId="urn:microsoft.com/office/officeart/2005/8/layout/radial6"/>
    <dgm:cxn modelId="{6B50F0FE-0EC8-455A-AA37-E2D3B3FECD04}" srcId="{3D98F05F-AC3E-4101-959A-2CB9F48E4A08}" destId="{E4175065-4230-4F05-88F6-0DC1938E2862}" srcOrd="3" destOrd="0" parTransId="{D560AD42-4505-42D5-B0D4-52CBEF736C01}" sibTransId="{614785C4-BA0B-40A7-A738-E156753EBFCE}"/>
    <dgm:cxn modelId="{4D9E0664-F5C6-4C5F-83F5-4F40529F706B}" type="presOf" srcId="{0263C569-ED90-4C78-9BA3-2F4BFE029F32}" destId="{A6171694-D26F-4CFA-A958-93A8BA0FF56B}" srcOrd="0" destOrd="0" presId="urn:microsoft.com/office/officeart/2005/8/layout/radial6"/>
    <dgm:cxn modelId="{FD0A95C5-DE62-46E8-8681-BDA3951BE2D9}" srcId="{3D98F05F-AC3E-4101-959A-2CB9F48E4A08}" destId="{6554BA22-149D-419C-A513-357036407C4F}" srcOrd="1" destOrd="0" parTransId="{CEA7DEAD-81D0-418D-88C8-BED8F8860A31}" sibTransId="{E6187D22-573B-4E17-892A-4B0DFEF784F0}"/>
    <dgm:cxn modelId="{883841A7-58E7-4615-AD72-57FC5E198F8B}" type="presOf" srcId="{614785C4-BA0B-40A7-A738-E156753EBFCE}" destId="{819D4AA5-4F17-4784-8AE6-43D63EC2D4B2}" srcOrd="0" destOrd="0" presId="urn:microsoft.com/office/officeart/2005/8/layout/radial6"/>
    <dgm:cxn modelId="{47618DC4-36A2-4EB1-8107-F855DC2EBC89}" type="presOf" srcId="{E4175065-4230-4F05-88F6-0DC1938E2862}" destId="{AB6F89A6-B785-407E-831E-A7C25915F9AA}" srcOrd="0" destOrd="0" presId="urn:microsoft.com/office/officeart/2005/8/layout/radial6"/>
    <dgm:cxn modelId="{1676CAE5-5EF2-4962-8A21-EE735DC87AC6}" srcId="{3D98F05F-AC3E-4101-959A-2CB9F48E4A08}" destId="{156AE455-464B-44D0-B0F5-14BCA2E25DC6}" srcOrd="2" destOrd="0" parTransId="{21142D66-174D-4A0A-9D3C-CB86107953EF}" sibTransId="{23C9E577-5DC1-454C-88B0-587506C8679D}"/>
    <dgm:cxn modelId="{32EC3649-8FEE-49EA-BDBB-964609B244EA}" type="presOf" srcId="{32CA3FF1-5383-42E7-858B-43DBD594F122}" destId="{9B3B9E89-3888-407C-BE95-6FA8D0B6D8E8}" srcOrd="0" destOrd="0" presId="urn:microsoft.com/office/officeart/2005/8/layout/radial6"/>
    <dgm:cxn modelId="{BFB66E1A-3847-4160-8F01-C251D7612190}" type="presOf" srcId="{6554BA22-149D-419C-A513-357036407C4F}" destId="{F840DF8E-4D94-41A6-9BEA-05D9DAACB137}" srcOrd="0" destOrd="0" presId="urn:microsoft.com/office/officeart/2005/8/layout/radial6"/>
    <dgm:cxn modelId="{EC309710-CD26-4738-BC29-915CF4352097}" type="presOf" srcId="{29F6BE96-7C12-482C-84DC-28990523C959}" destId="{8F59C865-3069-4291-9663-C0563ACFA11F}" srcOrd="0" destOrd="0" presId="urn:microsoft.com/office/officeart/2005/8/layout/radial6"/>
    <dgm:cxn modelId="{4492EF2E-672B-4708-81FB-BEE83DBD544A}" type="presParOf" srcId="{A6171694-D26F-4CFA-A958-93A8BA0FF56B}" destId="{2CE7E0EF-DB0D-4777-8A0C-E215C0A2CB1C}" srcOrd="0" destOrd="0" presId="urn:microsoft.com/office/officeart/2005/8/layout/radial6"/>
    <dgm:cxn modelId="{CF37E5BE-83CE-4B32-9FE1-516B646BA1CE}" type="presParOf" srcId="{A6171694-D26F-4CFA-A958-93A8BA0FF56B}" destId="{8F59C865-3069-4291-9663-C0563ACFA11F}" srcOrd="1" destOrd="0" presId="urn:microsoft.com/office/officeart/2005/8/layout/radial6"/>
    <dgm:cxn modelId="{0F632614-3718-4910-9C04-C3065AF9478A}" type="presParOf" srcId="{A6171694-D26F-4CFA-A958-93A8BA0FF56B}" destId="{D9738D56-84DB-4FE2-A15A-C47C673C7A38}" srcOrd="2" destOrd="0" presId="urn:microsoft.com/office/officeart/2005/8/layout/radial6"/>
    <dgm:cxn modelId="{48B8828B-D0AB-4AE0-AE00-F7B47EFA84A1}" type="presParOf" srcId="{A6171694-D26F-4CFA-A958-93A8BA0FF56B}" destId="{9B3B9E89-3888-407C-BE95-6FA8D0B6D8E8}" srcOrd="3" destOrd="0" presId="urn:microsoft.com/office/officeart/2005/8/layout/radial6"/>
    <dgm:cxn modelId="{BF935264-2CFE-4335-BA33-47B17B9C81A0}" type="presParOf" srcId="{A6171694-D26F-4CFA-A958-93A8BA0FF56B}" destId="{F840DF8E-4D94-41A6-9BEA-05D9DAACB137}" srcOrd="4" destOrd="0" presId="urn:microsoft.com/office/officeart/2005/8/layout/radial6"/>
    <dgm:cxn modelId="{E2FE49DE-FA14-4702-9FBA-2335315F9661}" type="presParOf" srcId="{A6171694-D26F-4CFA-A958-93A8BA0FF56B}" destId="{CE9E6BD7-1602-47FA-A742-FAF09D0D35F7}" srcOrd="5" destOrd="0" presId="urn:microsoft.com/office/officeart/2005/8/layout/radial6"/>
    <dgm:cxn modelId="{A0D4FE9E-C7DD-4CCF-880D-104CBF113924}" type="presParOf" srcId="{A6171694-D26F-4CFA-A958-93A8BA0FF56B}" destId="{E289FC72-DBE5-4628-B7AA-13D88FB86F43}" srcOrd="6" destOrd="0" presId="urn:microsoft.com/office/officeart/2005/8/layout/radial6"/>
    <dgm:cxn modelId="{37A0B910-8D10-4ECF-AD74-882442E5F4D1}" type="presParOf" srcId="{A6171694-D26F-4CFA-A958-93A8BA0FF56B}" destId="{E174E805-C81E-4D51-9692-FF3B809CF1B8}" srcOrd="7" destOrd="0" presId="urn:microsoft.com/office/officeart/2005/8/layout/radial6"/>
    <dgm:cxn modelId="{C669D24B-63D1-47F3-B739-938AC7C5F3B0}" type="presParOf" srcId="{A6171694-D26F-4CFA-A958-93A8BA0FF56B}" destId="{8D46F3F5-4622-4FF7-8184-D19443234C67}" srcOrd="8" destOrd="0" presId="urn:microsoft.com/office/officeart/2005/8/layout/radial6"/>
    <dgm:cxn modelId="{3378E220-DC01-4431-8639-5AD66A030D6D}" type="presParOf" srcId="{A6171694-D26F-4CFA-A958-93A8BA0FF56B}" destId="{EA09B71E-E616-447F-BD78-129417410AFC}" srcOrd="9" destOrd="0" presId="urn:microsoft.com/office/officeart/2005/8/layout/radial6"/>
    <dgm:cxn modelId="{6C4EFD34-8000-44CA-99B2-BC9576AB7C98}" type="presParOf" srcId="{A6171694-D26F-4CFA-A958-93A8BA0FF56B}" destId="{AB6F89A6-B785-407E-831E-A7C25915F9AA}" srcOrd="10" destOrd="0" presId="urn:microsoft.com/office/officeart/2005/8/layout/radial6"/>
    <dgm:cxn modelId="{2CA5785C-65B3-4D4A-9724-C285C81AFFBB}" type="presParOf" srcId="{A6171694-D26F-4CFA-A958-93A8BA0FF56B}" destId="{FEF0F8F5-D249-45DF-B99E-C761A074244F}" srcOrd="11" destOrd="0" presId="urn:microsoft.com/office/officeart/2005/8/layout/radial6"/>
    <dgm:cxn modelId="{FEF54100-A41F-4ABA-A616-5E6FE5D8CD69}" type="presParOf" srcId="{A6171694-D26F-4CFA-A958-93A8BA0FF56B}" destId="{819D4AA5-4F17-4784-8AE6-43D63EC2D4B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354C9-221C-4E93-A1AC-0BCEBEB6FDEA}">
      <dsp:nvSpPr>
        <dsp:cNvPr id="0" name=""/>
        <dsp:cNvSpPr/>
      </dsp:nvSpPr>
      <dsp:spPr>
        <a:xfrm>
          <a:off x="2212648" y="1121510"/>
          <a:ext cx="4254796" cy="4254796"/>
        </a:xfrm>
        <a:prstGeom prst="blockArc">
          <a:avLst>
            <a:gd name="adj1" fmla="val 13543705"/>
            <a:gd name="adj2" fmla="val 16072930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508F6-4489-4BF6-BE7D-519F5C69FDA3}">
      <dsp:nvSpPr>
        <dsp:cNvPr id="0" name=""/>
        <dsp:cNvSpPr/>
      </dsp:nvSpPr>
      <dsp:spPr>
        <a:xfrm>
          <a:off x="2567641" y="662805"/>
          <a:ext cx="4254796" cy="4254796"/>
        </a:xfrm>
        <a:prstGeom prst="blockArc">
          <a:avLst>
            <a:gd name="adj1" fmla="val 10372543"/>
            <a:gd name="adj2" fmla="val 12584654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71C72-9D9C-4125-9B3A-F7827B23E6CA}">
      <dsp:nvSpPr>
        <dsp:cNvPr id="0" name=""/>
        <dsp:cNvSpPr/>
      </dsp:nvSpPr>
      <dsp:spPr>
        <a:xfrm>
          <a:off x="2450380" y="187618"/>
          <a:ext cx="4254796" cy="4254796"/>
        </a:xfrm>
        <a:prstGeom prst="blockArc">
          <a:avLst>
            <a:gd name="adj1" fmla="val 7243964"/>
            <a:gd name="adj2" fmla="val 9564032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82FF9-4ACE-48CD-A7A1-C4DB519D0E2F}">
      <dsp:nvSpPr>
        <dsp:cNvPr id="0" name=""/>
        <dsp:cNvSpPr/>
      </dsp:nvSpPr>
      <dsp:spPr>
        <a:xfrm>
          <a:off x="1927338" y="-33427"/>
          <a:ext cx="4254796" cy="4254796"/>
        </a:xfrm>
        <a:prstGeom prst="blockArc">
          <a:avLst>
            <a:gd name="adj1" fmla="val 3951918"/>
            <a:gd name="adj2" fmla="val 6305203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9217C-5D9A-45CB-BDA0-9676493FD2F1}">
      <dsp:nvSpPr>
        <dsp:cNvPr id="0" name=""/>
        <dsp:cNvSpPr/>
      </dsp:nvSpPr>
      <dsp:spPr>
        <a:xfrm>
          <a:off x="1642285" y="121977"/>
          <a:ext cx="4254796" cy="4254796"/>
        </a:xfrm>
        <a:prstGeom prst="blockArc">
          <a:avLst>
            <a:gd name="adj1" fmla="val 1199780"/>
            <a:gd name="adj2" fmla="val 3416298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0CA4B-3415-40FB-8589-BD4E374983CE}">
      <dsp:nvSpPr>
        <dsp:cNvPr id="0" name=""/>
        <dsp:cNvSpPr/>
      </dsp:nvSpPr>
      <dsp:spPr>
        <a:xfrm>
          <a:off x="1517321" y="778062"/>
          <a:ext cx="4254796" cy="4254796"/>
        </a:xfrm>
        <a:prstGeom prst="blockArc">
          <a:avLst>
            <a:gd name="adj1" fmla="val 19592268"/>
            <a:gd name="adj2" fmla="val 94288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E174C-C9F7-4A31-BBB4-FA1FB68C5B82}">
      <dsp:nvSpPr>
        <dsp:cNvPr id="0" name=""/>
        <dsp:cNvSpPr/>
      </dsp:nvSpPr>
      <dsp:spPr>
        <a:xfrm>
          <a:off x="1770488" y="1090738"/>
          <a:ext cx="4254796" cy="4254796"/>
        </a:xfrm>
        <a:prstGeom prst="blockArc">
          <a:avLst>
            <a:gd name="adj1" fmla="val 16804800"/>
            <a:gd name="adj2" fmla="val 18928174"/>
            <a:gd name="adj3" fmla="val 390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88706-BEEE-4CCB-A469-C38E80140FFF}">
      <dsp:nvSpPr>
        <dsp:cNvPr id="0" name=""/>
        <dsp:cNvSpPr/>
      </dsp:nvSpPr>
      <dsp:spPr>
        <a:xfrm>
          <a:off x="3240374" y="1757781"/>
          <a:ext cx="1812280" cy="1812280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>
              <a:ln w="6350"/>
              <a:solidFill>
                <a:schemeClr val="tx1"/>
              </a:solidFill>
            </a:rPr>
            <a:t>Patient</a:t>
          </a:r>
          <a:endParaRPr lang="en-US" sz="2400" b="0" kern="1200" dirty="0">
            <a:ln w="6350"/>
            <a:solidFill>
              <a:schemeClr val="tx1"/>
            </a:solidFill>
          </a:endParaRPr>
        </a:p>
      </dsp:txBody>
      <dsp:txXfrm>
        <a:off x="3505776" y="2023183"/>
        <a:ext cx="1281476" cy="1281476"/>
      </dsp:txXfrm>
    </dsp:sp>
    <dsp:sp modelId="{578897C2-5ED9-405A-8A82-C3002146D52D}">
      <dsp:nvSpPr>
        <dsp:cNvPr id="0" name=""/>
        <dsp:cNvSpPr/>
      </dsp:nvSpPr>
      <dsp:spPr>
        <a:xfrm>
          <a:off x="3565235" y="466725"/>
          <a:ext cx="1395455" cy="139545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Resident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Fellow</a:t>
          </a:r>
        </a:p>
      </dsp:txBody>
      <dsp:txXfrm>
        <a:off x="3769595" y="671085"/>
        <a:ext cx="986735" cy="986735"/>
      </dsp:txXfrm>
    </dsp:sp>
    <dsp:sp modelId="{B8BEF248-72C1-4931-8DA0-D66066924747}">
      <dsp:nvSpPr>
        <dsp:cNvPr id="0" name=""/>
        <dsp:cNvSpPr/>
      </dsp:nvSpPr>
      <dsp:spPr>
        <a:xfrm>
          <a:off x="4687137" y="1057606"/>
          <a:ext cx="1395455" cy="139545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Attending </a:t>
          </a:r>
          <a:endParaRPr lang="en-US" sz="1400" b="0" kern="1200" dirty="0">
            <a:ln w="6350"/>
            <a:solidFill>
              <a:schemeClr val="tx1"/>
            </a:solidFill>
          </a:endParaRPr>
        </a:p>
      </dsp:txBody>
      <dsp:txXfrm>
        <a:off x="4891497" y="1261966"/>
        <a:ext cx="986735" cy="986735"/>
      </dsp:txXfrm>
    </dsp:sp>
    <dsp:sp modelId="{8CE8A057-1F6A-4DC6-B821-39F422B4ED7D}">
      <dsp:nvSpPr>
        <dsp:cNvPr id="0" name=""/>
        <dsp:cNvSpPr/>
      </dsp:nvSpPr>
      <dsp:spPr>
        <a:xfrm>
          <a:off x="5095517" y="2328365"/>
          <a:ext cx="1268596" cy="126859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NP</a:t>
          </a:r>
          <a:endParaRPr lang="en-US" sz="1400" b="0" kern="1200" dirty="0">
            <a:ln w="6350"/>
            <a:solidFill>
              <a:schemeClr val="tx1"/>
            </a:solidFill>
          </a:endParaRPr>
        </a:p>
      </dsp:txBody>
      <dsp:txXfrm>
        <a:off x="5281299" y="2514147"/>
        <a:ext cx="897032" cy="897032"/>
      </dsp:txXfrm>
    </dsp:sp>
    <dsp:sp modelId="{A910E1ED-62D7-434E-8599-C23B1F326722}">
      <dsp:nvSpPr>
        <dsp:cNvPr id="0" name=""/>
        <dsp:cNvSpPr/>
      </dsp:nvSpPr>
      <dsp:spPr>
        <a:xfrm>
          <a:off x="4209891" y="3299790"/>
          <a:ext cx="1395455" cy="139545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RT</a:t>
          </a:r>
          <a:endParaRPr lang="en-US" sz="1400" b="0" kern="1200" dirty="0">
            <a:ln w="6350"/>
            <a:solidFill>
              <a:schemeClr val="tx1"/>
            </a:solidFill>
          </a:endParaRPr>
        </a:p>
      </dsp:txBody>
      <dsp:txXfrm>
        <a:off x="4414251" y="3504150"/>
        <a:ext cx="986735" cy="986735"/>
      </dsp:txXfrm>
    </dsp:sp>
    <dsp:sp modelId="{5AB6D99D-3ADF-4EE0-8ECE-01F6386538CE}">
      <dsp:nvSpPr>
        <dsp:cNvPr id="0" name=""/>
        <dsp:cNvSpPr/>
      </dsp:nvSpPr>
      <dsp:spPr>
        <a:xfrm>
          <a:off x="2814095" y="3410230"/>
          <a:ext cx="1395455" cy="139545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IT</a:t>
          </a:r>
          <a:endParaRPr lang="en-US" sz="1400" b="0" kern="1200" dirty="0">
            <a:ln w="6350"/>
            <a:solidFill>
              <a:schemeClr val="tx1"/>
            </a:solidFill>
          </a:endParaRPr>
        </a:p>
      </dsp:txBody>
      <dsp:txXfrm>
        <a:off x="3018455" y="3614590"/>
        <a:ext cx="986735" cy="986735"/>
      </dsp:txXfrm>
    </dsp:sp>
    <dsp:sp modelId="{00118CDE-7AE5-4109-8B37-63036FF3FE56}">
      <dsp:nvSpPr>
        <dsp:cNvPr id="0" name=""/>
        <dsp:cNvSpPr/>
      </dsp:nvSpPr>
      <dsp:spPr>
        <a:xfrm>
          <a:off x="1927535" y="2351170"/>
          <a:ext cx="1395455" cy="139545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Pharmacy</a:t>
          </a:r>
          <a:endParaRPr lang="en-US" sz="1400" b="0" kern="1200" dirty="0">
            <a:ln w="6350"/>
            <a:solidFill>
              <a:schemeClr val="tx1"/>
            </a:solidFill>
          </a:endParaRPr>
        </a:p>
      </dsp:txBody>
      <dsp:txXfrm>
        <a:off x="2131895" y="2555530"/>
        <a:ext cx="986735" cy="986735"/>
      </dsp:txXfrm>
    </dsp:sp>
    <dsp:sp modelId="{68A6253E-68F3-4A12-B52B-2F1184B68C7D}">
      <dsp:nvSpPr>
        <dsp:cNvPr id="0" name=""/>
        <dsp:cNvSpPr/>
      </dsp:nvSpPr>
      <dsp:spPr>
        <a:xfrm>
          <a:off x="2186248" y="1057609"/>
          <a:ext cx="1395455" cy="139545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p3d extrusionH="3810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n w="6350"/>
              <a:solidFill>
                <a:schemeClr val="tx1"/>
              </a:solidFill>
            </a:rPr>
            <a:t>RN</a:t>
          </a:r>
          <a:endParaRPr lang="en-US" sz="1400" b="0" kern="1200" dirty="0">
            <a:ln w="6350"/>
            <a:solidFill>
              <a:schemeClr val="tx1"/>
            </a:solidFill>
          </a:endParaRPr>
        </a:p>
      </dsp:txBody>
      <dsp:txXfrm>
        <a:off x="2390608" y="1261969"/>
        <a:ext cx="986735" cy="986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0E0AB-98AF-402A-9E41-6CD19107799F}">
      <dsp:nvSpPr>
        <dsp:cNvPr id="0" name=""/>
        <dsp:cNvSpPr/>
      </dsp:nvSpPr>
      <dsp:spPr>
        <a:xfrm>
          <a:off x="0" y="905998"/>
          <a:ext cx="8503920" cy="1238494"/>
        </a:xfrm>
        <a:prstGeom prst="rightArrow">
          <a:avLst>
            <a:gd name="adj1" fmla="val 5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7630" tIns="87630" rIns="254000" bIns="19661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0" y="1215622"/>
        <a:ext cx="8194297" cy="619247"/>
      </dsp:txXfrm>
    </dsp:sp>
    <dsp:sp modelId="{D53367C6-17BC-482F-B0C5-E15CB50A065B}">
      <dsp:nvSpPr>
        <dsp:cNvPr id="0" name=""/>
        <dsp:cNvSpPr/>
      </dsp:nvSpPr>
      <dsp:spPr>
        <a:xfrm>
          <a:off x="0" y="1861057"/>
          <a:ext cx="2619207" cy="238579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Competencies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Milestones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Case Logs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Scholarship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Certification</a:t>
          </a:r>
          <a:endParaRPr lang="en-US" sz="1500" b="1" kern="1200" dirty="0"/>
        </a:p>
      </dsp:txBody>
      <dsp:txXfrm>
        <a:off x="0" y="1861057"/>
        <a:ext cx="2619207" cy="2385796"/>
      </dsp:txXfrm>
    </dsp:sp>
    <dsp:sp modelId="{40C4EAF9-0E6B-4911-B77E-936BA8CDFDA1}">
      <dsp:nvSpPr>
        <dsp:cNvPr id="0" name=""/>
        <dsp:cNvSpPr/>
      </dsp:nvSpPr>
      <dsp:spPr>
        <a:xfrm>
          <a:off x="2590784" y="1295398"/>
          <a:ext cx="5884712" cy="1238494"/>
        </a:xfrm>
        <a:prstGeom prst="rightArrow">
          <a:avLst>
            <a:gd name="adj1" fmla="val 5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7630" tIns="87630" rIns="254000" bIns="19661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2590784" y="1605022"/>
        <a:ext cx="5575089" cy="619247"/>
      </dsp:txXfrm>
    </dsp:sp>
    <dsp:sp modelId="{8EE89D81-E042-4FC8-A2AC-3ED7794980FF}">
      <dsp:nvSpPr>
        <dsp:cNvPr id="0" name=""/>
        <dsp:cNvSpPr/>
      </dsp:nvSpPr>
      <dsp:spPr>
        <a:xfrm>
          <a:off x="2619207" y="2273888"/>
          <a:ext cx="2619207" cy="2385796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Recognition of Safety Vulnerabilities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Systems-Based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Intervene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Improve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Inter-professional Teamwork</a:t>
          </a:r>
          <a:endParaRPr lang="en-US" sz="1500" b="1" kern="1200" dirty="0"/>
        </a:p>
      </dsp:txBody>
      <dsp:txXfrm>
        <a:off x="2619207" y="2273888"/>
        <a:ext cx="2619207" cy="2385796"/>
      </dsp:txXfrm>
    </dsp:sp>
    <dsp:sp modelId="{BE2AD1A0-211D-4968-984D-E342CACC53F2}">
      <dsp:nvSpPr>
        <dsp:cNvPr id="0" name=""/>
        <dsp:cNvSpPr/>
      </dsp:nvSpPr>
      <dsp:spPr>
        <a:xfrm>
          <a:off x="5238414" y="1731662"/>
          <a:ext cx="3265505" cy="1238494"/>
        </a:xfrm>
        <a:prstGeom prst="rightArrow">
          <a:avLst>
            <a:gd name="adj1" fmla="val 5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7630" tIns="87630" rIns="254000" bIns="196611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5238414" y="2041286"/>
        <a:ext cx="2955882" cy="619247"/>
      </dsp:txXfrm>
    </dsp:sp>
    <dsp:sp modelId="{DB2B6550-D730-4A41-8E8C-B8C5FF740ADF}">
      <dsp:nvSpPr>
        <dsp:cNvPr id="0" name=""/>
        <dsp:cNvSpPr/>
      </dsp:nvSpPr>
      <dsp:spPr>
        <a:xfrm>
          <a:off x="5238414" y="2686720"/>
          <a:ext cx="2619207" cy="2350880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Skills Maintenance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Maintenance of Certification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Healthcare  Stewardship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Alignment with Safety Goals of Clinical site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Sustainable SBP, PBLI, PROF</a:t>
          </a:r>
          <a:endParaRPr lang="en-US" sz="1500" b="1" kern="1200" dirty="0"/>
        </a:p>
      </dsp:txBody>
      <dsp:txXfrm>
        <a:off x="5238414" y="2686720"/>
        <a:ext cx="2619207" cy="2350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6FC3CB6-AD82-48DA-BD21-23E9B41F4023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45D5FE-2BD1-4B35-ACF5-8FB4A902A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96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CMS, JC, AHRQ, PFP, MO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91173F-3C5B-4F45-8B88-9607AA0D275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retreat/symposium is a starting point, at UMMC to begin to address the expected outcomes of graduate medical education, in order to meet the challenges of the future health care needs.. 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6920D5-5C24-4420-BF4B-83DA8C7AC8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783932-EC7B-4577-8EB6-DC3EF9FCF85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1B0B06-E474-4D3A-990D-73C0DD37BFC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DF0E61-4608-4C32-AAB0-8BB10B5A089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B24311-EA65-45B6-8015-CE2B86C69EF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813" y="76200"/>
            <a:ext cx="4525962" cy="33956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3700463"/>
            <a:ext cx="6324600" cy="52419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3886200"/>
            <a:ext cx="7772400" cy="2505075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i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7086600" cy="1295400"/>
          </a:xfrm>
          <a:prstGeom prst="rect">
            <a:avLst/>
          </a:prstGeom>
        </p:spPr>
        <p:txBody>
          <a:bodyPr anchor="ctr" anchorCtr="0"/>
          <a:lstStyle>
            <a:lvl1pPr algn="r">
              <a:spcAft>
                <a:spcPts val="600"/>
              </a:spcAft>
              <a:defRPr sz="3000" b="0" i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1676400"/>
            <a:ext cx="7467600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>
                <a:sym typeface="Arial" charset="0"/>
              </a:rPr>
              <a:t>Click icon to add picture</a:t>
            </a:r>
            <a:endParaRPr lang="en-US" noProof="0" dirty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672138"/>
            <a:ext cx="5562600" cy="8048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rgbClr val="CC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5EC9B3-050C-4246-9F91-C571FDEC0579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EA8E862-0D09-496A-ACA8-C0148183C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39EA2F-33C5-4E84-A5AB-D1F87B417E7E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5D4E252-B582-4F54-80AF-5FFB4F5E7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6863881-D56D-4643-8930-33FA53935F29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E9D1F5-6586-4103-B10B-07FC15435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BE77A2E-2B60-4381-B120-8FA921FE27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5AA03BB-5E66-4F96-867C-F4250F7F1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88836D8-B2C2-4BE5-B702-2AB2849F38C6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0B5FDF7-618D-4493-8DD3-39CF05907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DC3ABC-39F9-4BFA-9A9A-2CD1D91CDD59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366C695-A5B9-43C4-A665-46D1DA62D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91CF49A-48E3-4B12-BB37-35F846316B59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75C328-DD1C-49DD-88BC-320180143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4E7D8B-16FE-47D1-AA4B-45A037A601CB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B2AF1AB-77F5-4DB7-9A7E-2CAFF4C81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F8F5A42-7749-48B5-AD5D-3B4768B84ED8}" type="datetimeFigureOut">
              <a:rPr lang="en-US"/>
              <a:pPr>
                <a:defRPr/>
              </a:pPr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8F4011A-87B0-493B-A8C2-518B9250E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12FA5A-3976-4592-81AE-B2E9F3801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EE59C6-936E-4A89-8AFD-471ACBF86B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5029200"/>
            <a:ext cx="7964488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000" b="0" i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0"/>
            <a:ext cx="8026400" cy="1308100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 marL="457200" indent="-225425">
              <a:spcBef>
                <a:spcPts val="480"/>
              </a:spcBef>
              <a:buClrTx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UMM_TitleA-0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" descr="UMMC_PMS_CS3.eps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9163" y="1901825"/>
            <a:ext cx="6384925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000" i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1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UMM_Title2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UMMC_PMS_CS3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" y="455613"/>
            <a:ext cx="638492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400" i="1" kern="1200">
          <a:solidFill>
            <a:schemeClr val="tx1"/>
          </a:solidFill>
          <a:latin typeface="+mn-lt"/>
          <a:ea typeface="ＭＳ Ｐゴシック" charset="0"/>
          <a:cs typeface="Abadi MT Condensed Light"/>
        </a:defRPr>
      </a:lvl1pPr>
      <a:lvl2pPr algn="l" defTabSz="457200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  <a:cs typeface="Abadi MT Condensed Light"/>
        </a:defRPr>
      </a:lvl2pPr>
      <a:lvl3pPr algn="l" defTabSz="457200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  <a:cs typeface="Abadi MT Condensed Light"/>
        </a:defRPr>
      </a:lvl3pPr>
      <a:lvl4pPr algn="l" defTabSz="457200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  <a:cs typeface="Abadi MT Condensed Light"/>
        </a:defRPr>
      </a:lvl4pPr>
      <a:lvl5pPr algn="l" defTabSz="457200" rtl="0" fontAlgn="base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  <a:cs typeface="Abadi MT Condensed Light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1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footer_red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6394450"/>
            <a:ext cx="91503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7" descr="footer_yellow.jpg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6388100"/>
            <a:ext cx="9153525" cy="2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UMMC_WHT_CS3.psd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2413" y="6462713"/>
            <a:ext cx="127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</p:sldLayoutIdLst>
  <p:transition/>
  <p:timing>
    <p:tnLst>
      <p:par>
        <p:cTn id="1" dur="indefinite" restart="never" nodeType="tmRoot"/>
      </p:par>
    </p:tnLst>
  </p:timing>
  <p:txStyles>
    <p:titleStyle>
      <a:lvl1pPr marL="39688" indent="-39688" algn="r" rtl="0" fontAlgn="base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Times New Roman" pitchFamily="18" charset="0"/>
        </a:defRPr>
      </a:lvl1pPr>
      <a:lvl2pPr marL="39688" indent="-39688" algn="r" rtl="0" fontAlgn="base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Verdana" pitchFamily="34" charset="0"/>
          <a:ea typeface="ＭＳ Ｐゴシック" charset="0"/>
          <a:cs typeface="ＭＳ Ｐゴシック" charset="0"/>
          <a:sym typeface="Times New Roman" pitchFamily="18" charset="0"/>
        </a:defRPr>
      </a:lvl2pPr>
      <a:lvl3pPr marL="39688" indent="-39688" algn="r" rtl="0" fontAlgn="base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Verdana" pitchFamily="34" charset="0"/>
          <a:ea typeface="ＭＳ Ｐゴシック" charset="0"/>
          <a:cs typeface="ＭＳ Ｐゴシック" charset="0"/>
          <a:sym typeface="Times New Roman" pitchFamily="18" charset="0"/>
        </a:defRPr>
      </a:lvl3pPr>
      <a:lvl4pPr marL="39688" indent="-39688" algn="r" rtl="0" fontAlgn="base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Verdana" pitchFamily="34" charset="0"/>
          <a:ea typeface="ＭＳ Ｐゴシック" charset="0"/>
          <a:cs typeface="ＭＳ Ｐゴシック" charset="0"/>
          <a:sym typeface="Times New Roman" pitchFamily="18" charset="0"/>
        </a:defRPr>
      </a:lvl4pPr>
      <a:lvl5pPr marL="39688" indent="-39688" algn="r" rtl="0" fontAlgn="base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Verdana" pitchFamily="34" charset="0"/>
          <a:ea typeface="ＭＳ Ｐゴシック" charset="0"/>
          <a:cs typeface="ＭＳ Ｐゴシック" charset="0"/>
          <a:sym typeface="Times New Roman" pitchFamily="18" charset="0"/>
        </a:defRPr>
      </a:lvl5pPr>
      <a:lvl6pPr marL="496888" algn="r" rtl="0" eaLnBrk="1" fontAlgn="base" hangingPunct="1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r" rtl="0" eaLnBrk="1" fontAlgn="base" hangingPunct="1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r" rtl="0" eaLnBrk="1" fontAlgn="base" hangingPunct="1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r" rtl="0" eaLnBrk="1" fontAlgn="base" hangingPunct="1"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42900" indent="-342900" algn="l" rtl="0" fontAlgn="base">
        <a:spcBef>
          <a:spcPts val="700"/>
        </a:spcBef>
        <a:spcAft>
          <a:spcPct val="0"/>
        </a:spcAft>
        <a:defRPr sz="2200">
          <a:solidFill>
            <a:srgbClr val="CC0000"/>
          </a:solidFill>
          <a:latin typeface="+mj-lt"/>
          <a:ea typeface="ＭＳ Ｐゴシック" charset="0"/>
          <a:cs typeface="ＭＳ Ｐゴシック" charset="0"/>
          <a:sym typeface="Arial" charset="0"/>
        </a:defRPr>
      </a:lvl1pPr>
      <a:lvl2pPr marL="742950" indent="-285750" algn="l" rtl="0" fontAlgn="base">
        <a:spcBef>
          <a:spcPts val="1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  <a:sym typeface="Times New Roman" pitchFamily="18" charset="0"/>
        </a:defRPr>
      </a:lvl2pPr>
      <a:lvl3pPr marL="457200" indent="-279400" algn="l" rtl="0" fontAlgn="base">
        <a:spcBef>
          <a:spcPts val="600"/>
        </a:spcBef>
        <a:spcAft>
          <a:spcPct val="0"/>
        </a:spcAft>
        <a:buClr>
          <a:srgbClr val="CC0000"/>
        </a:buClr>
        <a:buSzPct val="100000"/>
        <a:buFont typeface="Times New Roman" pitchFamily="18" charset="0"/>
        <a:buChar char="•"/>
        <a:defRPr sz="2000" i="1">
          <a:solidFill>
            <a:srgbClr val="CC0000"/>
          </a:solidFill>
          <a:latin typeface="+mn-lt"/>
          <a:ea typeface="ＭＳ Ｐゴシック" charset="0"/>
          <a:cs typeface="ＭＳ Ｐゴシック"/>
          <a:sym typeface="Times New Roman" pitchFamily="18" charset="0"/>
        </a:defRPr>
      </a:lvl3pPr>
      <a:lvl4pPr marL="698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  <a:sym typeface="Times New Roman" pitchFamily="18" charset="0"/>
        </a:defRPr>
      </a:lvl4pPr>
      <a:lvl5pPr marL="698500" indent="-228600" algn="l" rtl="0" fontAlgn="base">
        <a:spcBef>
          <a:spcPts val="500"/>
        </a:spcBef>
        <a:spcAft>
          <a:spcPct val="0"/>
        </a:spcAft>
        <a:buClr>
          <a:srgbClr val="CC0000"/>
        </a:buClr>
        <a:buSzPct val="100000"/>
        <a:buFont typeface="Arial" charset="0"/>
        <a:buChar char="•"/>
        <a:defRPr>
          <a:solidFill>
            <a:srgbClr val="CC0000"/>
          </a:solidFill>
          <a:latin typeface="+mj-lt"/>
          <a:ea typeface="ＭＳ Ｐゴシック" charset="0"/>
          <a:cs typeface="ＭＳ Ｐゴシック"/>
          <a:sym typeface="Arial" charset="0"/>
        </a:defRPr>
      </a:lvl5pPr>
      <a:lvl6pPr marL="1155700" indent="-228600" algn="l" rtl="0" eaLnBrk="1" fontAlgn="base" hangingPunct="1">
        <a:spcBef>
          <a:spcPts val="500"/>
        </a:spcBef>
        <a:spcAft>
          <a:spcPct val="0"/>
        </a:spcAft>
        <a:buClr>
          <a:srgbClr val="CC0000"/>
        </a:buClr>
        <a:buSzPct val="100000"/>
        <a:buFont typeface="Arial" charset="0"/>
        <a:buChar char="•"/>
        <a:defRPr i="1">
          <a:solidFill>
            <a:srgbClr val="CC0000"/>
          </a:solidFill>
          <a:latin typeface="+mn-lt"/>
          <a:ea typeface="+mn-ea"/>
          <a:cs typeface="+mn-cs"/>
          <a:sym typeface="Arial" charset="0"/>
        </a:defRPr>
      </a:lvl6pPr>
      <a:lvl7pPr marL="1612900" indent="-228600" algn="l" rtl="0" eaLnBrk="1" fontAlgn="base" hangingPunct="1">
        <a:spcBef>
          <a:spcPts val="500"/>
        </a:spcBef>
        <a:spcAft>
          <a:spcPct val="0"/>
        </a:spcAft>
        <a:buClr>
          <a:srgbClr val="CC0000"/>
        </a:buClr>
        <a:buSzPct val="100000"/>
        <a:buFont typeface="Arial" charset="0"/>
        <a:buChar char="•"/>
        <a:defRPr i="1">
          <a:solidFill>
            <a:srgbClr val="CC0000"/>
          </a:solidFill>
          <a:latin typeface="+mn-lt"/>
          <a:ea typeface="+mn-ea"/>
          <a:cs typeface="+mn-cs"/>
          <a:sym typeface="Arial" charset="0"/>
        </a:defRPr>
      </a:lvl7pPr>
      <a:lvl8pPr marL="2070100" indent="-228600" algn="l" rtl="0" eaLnBrk="1" fontAlgn="base" hangingPunct="1">
        <a:spcBef>
          <a:spcPts val="500"/>
        </a:spcBef>
        <a:spcAft>
          <a:spcPct val="0"/>
        </a:spcAft>
        <a:buClr>
          <a:srgbClr val="CC0000"/>
        </a:buClr>
        <a:buSzPct val="100000"/>
        <a:buFont typeface="Arial" charset="0"/>
        <a:buChar char="•"/>
        <a:defRPr i="1">
          <a:solidFill>
            <a:srgbClr val="CC0000"/>
          </a:solidFill>
          <a:latin typeface="+mn-lt"/>
          <a:ea typeface="+mn-ea"/>
          <a:cs typeface="+mn-cs"/>
          <a:sym typeface="Arial" charset="0"/>
        </a:defRPr>
      </a:lvl8pPr>
      <a:lvl9pPr marL="2527300" indent="-228600" algn="l" rtl="0" eaLnBrk="1" fontAlgn="base" hangingPunct="1">
        <a:spcBef>
          <a:spcPts val="500"/>
        </a:spcBef>
        <a:spcAft>
          <a:spcPct val="0"/>
        </a:spcAft>
        <a:buClr>
          <a:srgbClr val="CC0000"/>
        </a:buClr>
        <a:buSzPct val="100000"/>
        <a:buFont typeface="Arial" charset="0"/>
        <a:buChar char="•"/>
        <a:defRPr i="1">
          <a:solidFill>
            <a:srgbClr val="CC0000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en.wikipedia.org/wiki/Walter_A._Shewhar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leverywhere.com/multiple_choice_polls/zxtUImFwPpUAkaY" TargetMode="Externa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mtClean="0">
                <a:ea typeface="ＭＳ Ｐゴシック"/>
                <a:cs typeface="ＭＳ Ｐゴシック"/>
              </a:rPr>
              <a:t>Patient Safety and Quality Improvement Symposium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ym typeface="Arial" pitchFamily="34" charset="0"/>
              </a:rPr>
              <a:t>University of Maryland Medical Center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May 12, 2014</a:t>
            </a:r>
            <a:endParaRPr lang="en-US" dirty="0"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rebuchet MS" pitchFamily="34" charset="0"/>
                <a:ea typeface="ＭＳ Ｐゴシック"/>
                <a:cs typeface="ＭＳ Ｐゴシック"/>
              </a:rPr>
              <a:t>Medical</a:t>
            </a:r>
            <a:r>
              <a:rPr lang="en-US" smtClean="0">
                <a:ea typeface="ＭＳ Ｐゴシック"/>
                <a:cs typeface="ＭＳ Ｐゴシック"/>
              </a:rPr>
              <a:t> Error: Hand-overs of Care</a:t>
            </a:r>
          </a:p>
        </p:txBody>
      </p:sp>
      <p:sp>
        <p:nvSpPr>
          <p:cNvPr id="32770" name="Content Placeholder 9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5720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Tx/>
              <a:buChar char="•"/>
            </a:pPr>
            <a:r>
              <a:rPr lang="en-US" smtClean="0">
                <a:solidFill>
                  <a:schemeClr val="tx1"/>
                </a:solidFill>
                <a:ea typeface="ＭＳ Ｐゴシック"/>
                <a:cs typeface="ＭＳ Ｐゴシック"/>
              </a:rPr>
              <a:t>Close to 70% of sentinel events are due to failures in communication.</a:t>
            </a:r>
          </a:p>
          <a:p>
            <a:pPr marL="457200" indent="-457200">
              <a:buFontTx/>
              <a:buChar char="•"/>
            </a:pPr>
            <a:r>
              <a:rPr lang="en-US" smtClean="0">
                <a:solidFill>
                  <a:schemeClr val="tx1"/>
                </a:solidFill>
                <a:ea typeface="ＭＳ Ｐゴシック"/>
                <a:cs typeface="ＭＳ Ｐゴシック"/>
              </a:rPr>
              <a:t>At least half of these result from failures in communication during handoffs.</a:t>
            </a:r>
          </a:p>
        </p:txBody>
      </p:sp>
      <p:pic>
        <p:nvPicPr>
          <p:cNvPr id="32771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32400" y="1295400"/>
            <a:ext cx="3044825" cy="4572000"/>
          </a:xfrm>
          <a:noFill/>
          <a:ln>
            <a:miter lim="800000"/>
            <a:headEnd/>
            <a:tailEnd/>
          </a:ln>
        </p:spPr>
      </p:pic>
      <p:sp>
        <p:nvSpPr>
          <p:cNvPr id="32772" name="TextBox 12"/>
          <p:cNvSpPr txBox="1">
            <a:spLocks noChangeArrowheads="1"/>
          </p:cNvSpPr>
          <p:nvPr/>
        </p:nvSpPr>
        <p:spPr bwMode="auto">
          <a:xfrm>
            <a:off x="609600" y="6062663"/>
            <a:ext cx="7772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Verdana" pitchFamily="34" charset="0"/>
              </a:rPr>
              <a:t>Joint Commission International. Robert Wood Johnson Foundation [online]. [cited 2009 Apr 13]. Available from Internet: http://www.jointcommissioninternational.org/Robert-Wood-Johnson-Foundation.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mtClean="0">
                <a:ea typeface="ＭＳ Ｐゴシック"/>
                <a:cs typeface="ＭＳ Ｐゴシック"/>
              </a:rPr>
              <a:t>Improving Care Processes at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UMMC: 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Performance Innovation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PI Vocabulary: </a:t>
            </a:r>
            <a:r>
              <a:rPr lang="en-US" b="1" smtClean="0">
                <a:ea typeface="ＭＳ Ｐゴシック"/>
                <a:cs typeface="ＭＳ Ｐゴシック"/>
              </a:rPr>
              <a:t>Safety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 bwMode="auto">
          <a:xfrm>
            <a:off x="304800" y="1600200"/>
            <a:ext cx="85344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Safety: freedom from preventable harm; involves undesirable outcome</a:t>
            </a:r>
          </a:p>
          <a:p>
            <a:pPr lvl="1"/>
            <a:r>
              <a:rPr lang="en-US" smtClean="0">
                <a:ea typeface="ＭＳ Ｐゴシック"/>
              </a:rPr>
              <a:t>Healthcare acquired infections</a:t>
            </a:r>
          </a:p>
          <a:p>
            <a:pPr lvl="1"/>
            <a:r>
              <a:rPr lang="en-US" smtClean="0">
                <a:ea typeface="ＭＳ Ｐゴシック"/>
              </a:rPr>
              <a:t>Falls with injury</a:t>
            </a:r>
          </a:p>
          <a:p>
            <a:pPr lvl="1"/>
            <a:r>
              <a:rPr lang="en-US" smtClean="0">
                <a:ea typeface="ＭＳ Ｐゴシック"/>
              </a:rPr>
              <a:t>Medication errors with harm</a:t>
            </a:r>
          </a:p>
          <a:p>
            <a:pPr lvl="1"/>
            <a:r>
              <a:rPr lang="en-US" smtClean="0">
                <a:ea typeface="ＭＳ Ｐゴシック"/>
              </a:rPr>
              <a:t>Pressure ulcers</a:t>
            </a:r>
          </a:p>
          <a:p>
            <a:pPr lvl="1"/>
            <a:r>
              <a:rPr lang="en-US" smtClean="0">
                <a:ea typeface="ＭＳ Ｐゴシック"/>
              </a:rPr>
              <a:t>Procedural misadventures (wrong site, retained objects)</a:t>
            </a:r>
          </a:p>
          <a:p>
            <a:pPr lvl="1"/>
            <a:r>
              <a:rPr lang="en-US" smtClean="0">
                <a:ea typeface="ＭＳ Ｐゴシック"/>
              </a:rPr>
              <a:t>Delays in diagnosis or treatment (FTR)</a:t>
            </a:r>
          </a:p>
          <a:p>
            <a:pPr lvl="1"/>
            <a:r>
              <a:rPr lang="en-US" smtClean="0">
                <a:ea typeface="ＭＳ Ｐゴシック"/>
              </a:rPr>
              <a:t>Failure to prevent (CLABSI, VTE)</a:t>
            </a:r>
          </a:p>
          <a:p>
            <a:pPr lvl="1"/>
            <a:endParaRPr lang="en-US" smtClean="0">
              <a:ea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PI Vocabulary: </a:t>
            </a:r>
            <a:r>
              <a:rPr lang="en-US" b="1" smtClean="0">
                <a:ea typeface="ＭＳ Ｐゴシック"/>
                <a:cs typeface="ＭＳ Ｐゴシック"/>
              </a:rPr>
              <a:t>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ym typeface="Arial" pitchFamily="34" charset="0"/>
              </a:rPr>
              <a:t>Quality: maximizing the likelihood of a desirable outcome</a:t>
            </a:r>
          </a:p>
          <a:p>
            <a:pPr lvl="1">
              <a:defRPr/>
            </a:pPr>
            <a:r>
              <a:rPr lang="en-US" dirty="0" smtClean="0">
                <a:cs typeface="+mj-cs"/>
              </a:rPr>
              <a:t>Evidence-based care</a:t>
            </a:r>
          </a:p>
          <a:p>
            <a:pPr lvl="1">
              <a:defRPr/>
            </a:pPr>
            <a:r>
              <a:rPr lang="en-US" dirty="0" smtClean="0">
                <a:cs typeface="+mj-cs"/>
              </a:rPr>
              <a:t>Core measures</a:t>
            </a:r>
          </a:p>
          <a:p>
            <a:pPr lvl="1">
              <a:defRPr/>
            </a:pPr>
            <a:r>
              <a:rPr lang="en-US" dirty="0" smtClean="0">
                <a:cs typeface="+mj-cs"/>
              </a:rPr>
              <a:t>Safety</a:t>
            </a:r>
          </a:p>
          <a:p>
            <a:pPr lvl="1">
              <a:defRPr/>
            </a:pPr>
            <a:r>
              <a:rPr lang="en-US" dirty="0" smtClean="0">
                <a:cs typeface="+mj-cs"/>
              </a:rPr>
              <a:t>Reliability</a:t>
            </a:r>
          </a:p>
          <a:p>
            <a:pPr lvl="1">
              <a:defRPr/>
            </a:pPr>
            <a:r>
              <a:rPr lang="en-US" dirty="0" smtClean="0">
                <a:cs typeface="+mj-cs"/>
              </a:rPr>
              <a:t>Minimization of unintended variation</a:t>
            </a:r>
          </a:p>
          <a:p>
            <a:pPr marL="457200" lvl="1" indent="0">
              <a:defRPr/>
            </a:pPr>
            <a:endParaRPr lang="en-US" dirty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PI Vocabulary: </a:t>
            </a:r>
            <a:r>
              <a:rPr lang="en-US" b="1" smtClean="0">
                <a:ea typeface="ＭＳ Ｐゴシック"/>
                <a:cs typeface="ＭＳ Ｐゴシック"/>
              </a:rPr>
              <a:t>High reliability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 bwMode="auto">
          <a:xfrm>
            <a:off x="304800" y="1600200"/>
            <a:ext cx="85344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A highly reliable organization demonstrates:</a:t>
            </a:r>
          </a:p>
          <a:p>
            <a:pPr lvl="1"/>
            <a:r>
              <a:rPr lang="en-US" i="1" smtClean="0">
                <a:ea typeface="ＭＳ Ｐゴシック"/>
              </a:rPr>
              <a:t>Prevention: </a:t>
            </a:r>
            <a:r>
              <a:rPr lang="en-US" smtClean="0">
                <a:ea typeface="ＭＳ Ｐゴシック"/>
              </a:rPr>
              <a:t>Preoccupation with failure through a continuous search for “near misses” and detailed prevention strategies</a:t>
            </a:r>
          </a:p>
          <a:p>
            <a:pPr lvl="1"/>
            <a:r>
              <a:rPr lang="en-US" i="1" smtClean="0">
                <a:ea typeface="ＭＳ Ｐゴシック"/>
              </a:rPr>
              <a:t>Resilience:</a:t>
            </a:r>
            <a:r>
              <a:rPr lang="en-US" smtClean="0">
                <a:ea typeface="ＭＳ Ｐゴシック"/>
              </a:rPr>
              <a:t> the ability to react to and deal with adverse events</a:t>
            </a:r>
          </a:p>
          <a:p>
            <a:pPr lvl="1"/>
            <a:r>
              <a:rPr lang="en-US" i="1" smtClean="0">
                <a:ea typeface="ＭＳ Ｐゴシック"/>
              </a:rPr>
              <a:t>Reluctance to simplify: </a:t>
            </a:r>
            <a:r>
              <a:rPr lang="en-US" smtClean="0">
                <a:ea typeface="ＭＳ Ｐゴシック"/>
              </a:rPr>
              <a:t>invite “fresh eyes;” root cause analysis</a:t>
            </a:r>
          </a:p>
          <a:p>
            <a:pPr lvl="1"/>
            <a:r>
              <a:rPr lang="en-US" i="1" smtClean="0">
                <a:ea typeface="ＭＳ Ｐゴシック"/>
              </a:rPr>
              <a:t>Organization around teams </a:t>
            </a:r>
            <a:r>
              <a:rPr lang="en-US" smtClean="0">
                <a:ea typeface="ＭＳ Ｐゴシック"/>
              </a:rPr>
              <a:t>that are trained to work collaboratively</a:t>
            </a:r>
          </a:p>
          <a:p>
            <a:pPr lvl="1"/>
            <a:r>
              <a:rPr lang="en-US" i="1" smtClean="0">
                <a:ea typeface="ＭＳ Ｐゴシック"/>
              </a:rPr>
              <a:t>Situational awareness</a:t>
            </a:r>
            <a:r>
              <a:rPr lang="en-US" smtClean="0">
                <a:ea typeface="ＭＳ Ｐゴシック"/>
              </a:rPr>
              <a:t>, mindfulness and flexible decision structures; deference to expertise (ground truth, front line)</a:t>
            </a:r>
          </a:p>
          <a:p>
            <a:pPr lvl="1"/>
            <a:r>
              <a:rPr lang="en-US" i="1" smtClean="0">
                <a:ea typeface="ＭＳ Ｐゴシック"/>
              </a:rPr>
              <a:t>Change management </a:t>
            </a:r>
            <a:r>
              <a:rPr lang="en-US" smtClean="0">
                <a:ea typeface="ＭＳ Ｐゴシック"/>
              </a:rPr>
              <a:t>and </a:t>
            </a:r>
            <a:r>
              <a:rPr lang="en-US" i="1" smtClean="0">
                <a:ea typeface="ＭＳ Ｐゴシック"/>
              </a:rPr>
              <a:t>robust process improvement (Lean and Six Sigma)</a:t>
            </a:r>
            <a:r>
              <a:rPr lang="en-US" smtClean="0">
                <a:ea typeface="ＭＳ Ｐゴシック"/>
              </a:rPr>
              <a:t>; (JC)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 bwMode="auto">
          <a:xfrm>
            <a:off x="214313" y="0"/>
            <a:ext cx="8701087" cy="1308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Robust Process Improvement: W. Edwards Deming</a:t>
            </a: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8475" y="2787650"/>
            <a:ext cx="60261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90650"/>
            <a:ext cx="33337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408113" y="6526213"/>
            <a:ext cx="70627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altLang="en-US" sz="1200">
                <a:latin typeface="Verdana" pitchFamily="34" charset="0"/>
                <a:hlinkClick r:id="rId4" tooltip="Walter A. Shewhart"/>
              </a:rPr>
              <a:t>Shewhart, Walter Andrew</a:t>
            </a:r>
            <a:r>
              <a:rPr lang="en-US" altLang="en-US" sz="1200">
                <a:latin typeface="Verdana" pitchFamily="34" charset="0"/>
              </a:rPr>
              <a:t> (1939). </a:t>
            </a:r>
            <a:r>
              <a:rPr lang="en-US" altLang="en-US" sz="1200" i="1">
                <a:latin typeface="Verdana" pitchFamily="34" charset="0"/>
              </a:rPr>
              <a:t>Statistical Method from the Viewpoint of Quality Control</a:t>
            </a:r>
            <a:r>
              <a:rPr lang="en-US" altLang="en-US" sz="1200">
                <a:latin typeface="Verdana" pitchFamily="34" charset="0"/>
              </a:rPr>
              <a:t>. New York: Dover. </a:t>
            </a: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214313" y="6259513"/>
            <a:ext cx="88979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latin typeface="Verdana" pitchFamily="34" charset="0"/>
              </a:rPr>
              <a:t>Elementary Principles of Statistical Control Quality</a:t>
            </a:r>
            <a:r>
              <a:rPr lang="en-US" sz="1200">
                <a:latin typeface="Verdana" pitchFamily="34" charset="0"/>
              </a:rPr>
              <a:t> The Union of Japanese Scientists and Engineers (transcript of Deming's 1950 lectures)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/ Six Sigma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mtClean="0">
                <a:ea typeface="ＭＳ Ｐゴシック"/>
                <a:cs typeface="ＭＳ Ｐゴシック"/>
              </a:rPr>
              <a:t>“Lean and 6-σ are like the Democrats and the Republicans in the U.S. Congress”</a:t>
            </a:r>
          </a:p>
          <a:p>
            <a:pPr lvl="1"/>
            <a:r>
              <a:rPr lang="en-US" smtClean="0">
                <a:ea typeface="ＭＳ Ｐゴシック"/>
              </a:rPr>
              <a:t>they both think they are right, and that you are wrong if you don’t agree with them</a:t>
            </a:r>
          </a:p>
          <a:p>
            <a:pPr lvl="1"/>
            <a:r>
              <a:rPr lang="en-US" smtClean="0">
                <a:ea typeface="ＭＳ Ｐゴシック"/>
              </a:rPr>
              <a:t>very few from one side ever change sides</a:t>
            </a:r>
          </a:p>
          <a:p>
            <a:pPr lvl="1"/>
            <a:r>
              <a:rPr lang="en-US" smtClean="0">
                <a:ea typeface="ＭＳ Ｐゴシック"/>
              </a:rPr>
              <a:t>some of their methods and decisions are sub-optimal</a:t>
            </a:r>
          </a:p>
          <a:p>
            <a:pPr lvl="1"/>
            <a:r>
              <a:rPr lang="en-US" smtClean="0">
                <a:ea typeface="ＭＳ Ｐゴシック"/>
              </a:rPr>
              <a:t>each adds balance to the process when applied reasonably and knowledgeably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ym typeface="Arial" pitchFamily="34" charset="0"/>
              </a:rPr>
              <a:t>Reducing or eliminating waste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Improving flow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Increasing speed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Requires both technical and cultural change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Mile-wide, foot-deep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2-4 weeks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First-pass</a:t>
            </a:r>
          </a:p>
          <a:p>
            <a:pPr marL="0" indent="0">
              <a:defRPr/>
            </a:pPr>
            <a:endParaRPr lang="en-US" b="1" dirty="0" smtClean="0">
              <a:sym typeface="Arial" pitchFamily="34" charset="0"/>
            </a:endParaRPr>
          </a:p>
          <a:p>
            <a:pPr marL="0" indent="0">
              <a:defRPr/>
            </a:pPr>
            <a:r>
              <a:rPr lang="en-US" b="1" dirty="0" smtClean="0">
                <a:sym typeface="Arial" pitchFamily="34" charset="0"/>
              </a:rPr>
              <a:t>1. Easier         2. Better          3. Faster          4. Cheaper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774825" y="4856163"/>
            <a:ext cx="533400" cy="228600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832225" y="4876800"/>
            <a:ext cx="533400" cy="228600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813425" y="4876800"/>
            <a:ext cx="533400" cy="228600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Six Sigma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ym typeface="Arial" pitchFamily="34" charset="0"/>
              </a:rPr>
              <a:t>Reducing process variation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Reducing defects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Addressing complex problems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Requires both technical and cultural change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Foot-wide, mile-deep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Three-six months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Refine the improvement</a:t>
            </a:r>
          </a:p>
          <a:p>
            <a:pPr marL="0" indent="0">
              <a:defRPr/>
            </a:pPr>
            <a:endParaRPr lang="en-US" dirty="0" smtClean="0">
              <a:sym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0" y="304800"/>
          <a:ext cx="6096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304800" y="228600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Verdana" pitchFamily="34" charset="0"/>
              </a:rPr>
              <a:t>PDCA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Introduction &amp; Welcome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6388"/>
            <a:ext cx="6096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627688" y="52388"/>
            <a:ext cx="1598612" cy="152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design</a:t>
            </a:r>
          </a:p>
        </p:txBody>
      </p:sp>
      <p:sp>
        <p:nvSpPr>
          <p:cNvPr id="5" name="Oval 4"/>
          <p:cNvSpPr/>
          <p:nvPr/>
        </p:nvSpPr>
        <p:spPr>
          <a:xfrm>
            <a:off x="6665913" y="990600"/>
            <a:ext cx="1563687" cy="1447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measure</a:t>
            </a:r>
          </a:p>
        </p:txBody>
      </p:sp>
      <p:sp>
        <p:nvSpPr>
          <p:cNvPr id="6" name="Oval 5"/>
          <p:cNvSpPr/>
          <p:nvPr/>
        </p:nvSpPr>
        <p:spPr>
          <a:xfrm>
            <a:off x="7262813" y="2057400"/>
            <a:ext cx="1524000" cy="1447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analyze</a:t>
            </a:r>
          </a:p>
        </p:txBody>
      </p:sp>
      <p:sp>
        <p:nvSpPr>
          <p:cNvPr id="7" name="Oval 6"/>
          <p:cNvSpPr/>
          <p:nvPr/>
        </p:nvSpPr>
        <p:spPr>
          <a:xfrm>
            <a:off x="5903913" y="4648200"/>
            <a:ext cx="1639887" cy="152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improve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4343400"/>
            <a:ext cx="1524000" cy="1447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control</a:t>
            </a:r>
          </a:p>
        </p:txBody>
      </p:sp>
      <p:sp>
        <p:nvSpPr>
          <p:cNvPr id="43015" name="TextBox 15"/>
          <p:cNvSpPr txBox="1">
            <a:spLocks noChangeArrowheads="1"/>
          </p:cNvSpPr>
          <p:nvPr/>
        </p:nvSpPr>
        <p:spPr bwMode="auto">
          <a:xfrm>
            <a:off x="304800" y="228600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Verdana" pitchFamily="34" charset="0"/>
              </a:rPr>
              <a:t>6-</a:t>
            </a:r>
            <a:r>
              <a:rPr lang="en-US" sz="3200">
                <a:latin typeface="Verdana" pitchFamily="34" charset="0"/>
                <a:sym typeface="Symbol" pitchFamily="18" charset="2"/>
              </a:rPr>
              <a:t> DMAIC</a:t>
            </a:r>
            <a:endParaRPr lang="en-US" sz="32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6388"/>
            <a:ext cx="6096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5627688" y="52388"/>
            <a:ext cx="1598612" cy="152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design</a:t>
            </a:r>
          </a:p>
        </p:txBody>
      </p:sp>
      <p:sp>
        <p:nvSpPr>
          <p:cNvPr id="5" name="Oval 4"/>
          <p:cNvSpPr/>
          <p:nvPr/>
        </p:nvSpPr>
        <p:spPr>
          <a:xfrm>
            <a:off x="6665913" y="990600"/>
            <a:ext cx="1639887" cy="1447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measure</a:t>
            </a:r>
          </a:p>
        </p:txBody>
      </p:sp>
      <p:sp>
        <p:nvSpPr>
          <p:cNvPr id="6" name="Oval 5"/>
          <p:cNvSpPr/>
          <p:nvPr/>
        </p:nvSpPr>
        <p:spPr>
          <a:xfrm>
            <a:off x="7262813" y="2057400"/>
            <a:ext cx="1524000" cy="1447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analyze</a:t>
            </a:r>
          </a:p>
        </p:txBody>
      </p:sp>
      <p:sp>
        <p:nvSpPr>
          <p:cNvPr id="7" name="Oval 6"/>
          <p:cNvSpPr/>
          <p:nvPr/>
        </p:nvSpPr>
        <p:spPr>
          <a:xfrm>
            <a:off x="5903913" y="4648200"/>
            <a:ext cx="1639887" cy="152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improve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4343400"/>
            <a:ext cx="15240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control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05675" y="2928938"/>
            <a:ext cx="1481138" cy="6858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Solution Approach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5913" y="2170113"/>
            <a:ext cx="1225550" cy="828675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Gap Analysis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89663" y="1576388"/>
            <a:ext cx="1343025" cy="69215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Target State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67363" y="914400"/>
            <a:ext cx="1293812" cy="776288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Current State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54575" y="227013"/>
            <a:ext cx="1470025" cy="7620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Reason for Action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94400" y="4030663"/>
            <a:ext cx="1897063" cy="11430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Rapid Experiments/ Projects/ Just-Do-Its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90800" y="5557838"/>
            <a:ext cx="1614488" cy="842962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Confirmed State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20750" y="4183063"/>
            <a:ext cx="1685925" cy="8382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Completion Plan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8838" y="2433638"/>
            <a:ext cx="1685925" cy="8382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Learnings &amp; Insights</a:t>
            </a:r>
          </a:p>
        </p:txBody>
      </p:sp>
      <p:sp>
        <p:nvSpPr>
          <p:cNvPr id="44048" name="TextBox 18"/>
          <p:cNvSpPr txBox="1">
            <a:spLocks noChangeArrowheads="1"/>
          </p:cNvSpPr>
          <p:nvPr/>
        </p:nvSpPr>
        <p:spPr bwMode="auto">
          <a:xfrm>
            <a:off x="320675" y="306388"/>
            <a:ext cx="228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Trebuchet MS" pitchFamily="34" charset="0"/>
              </a:rPr>
              <a:t>Lean A3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27163"/>
            <a:ext cx="8501063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Timeline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fundamentals: Waste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Defects</a:t>
            </a:r>
          </a:p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Over-production</a:t>
            </a:r>
          </a:p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Waiting</a:t>
            </a:r>
          </a:p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Non utilized talent</a:t>
            </a:r>
          </a:p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Transportation</a:t>
            </a:r>
          </a:p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Inventory</a:t>
            </a:r>
          </a:p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Motion</a:t>
            </a:r>
          </a:p>
          <a:p>
            <a:pPr marL="457200" indent="-457200">
              <a:buFontTx/>
              <a:buChar char="•"/>
            </a:pPr>
            <a:r>
              <a:rPr lang="en-US" sz="2800" smtClean="0">
                <a:ea typeface="ＭＳ Ｐゴシック"/>
                <a:cs typeface="ＭＳ Ｐゴシック"/>
              </a:rPr>
              <a:t>Excess Processing</a:t>
            </a:r>
          </a:p>
          <a:p>
            <a:pPr marL="457200" indent="-457200">
              <a:buFontTx/>
              <a:buChar char="•"/>
            </a:pPr>
            <a:endParaRPr lang="en-US" sz="280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fundamentals: Waste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37338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smtClean="0">
                <a:ea typeface="ＭＳ Ｐゴシック"/>
                <a:cs typeface="ＭＳ Ｐゴシック"/>
              </a:rPr>
              <a:t>Defects:</a:t>
            </a:r>
            <a:endParaRPr lang="en-US" sz="2800" i="1" smtClean="0">
              <a:ea typeface="ＭＳ Ｐゴシック"/>
              <a:cs typeface="ＭＳ Ｐゴシック"/>
            </a:endParaRPr>
          </a:p>
          <a:p>
            <a:r>
              <a:rPr lang="en-US" sz="2800" smtClean="0">
                <a:ea typeface="ＭＳ Ｐゴシック"/>
                <a:cs typeface="ＭＳ Ｐゴシック"/>
              </a:rPr>
              <a:t>Over-production: </a:t>
            </a:r>
          </a:p>
          <a:p>
            <a:r>
              <a:rPr lang="en-US" sz="2800" smtClean="0">
                <a:ea typeface="ＭＳ Ｐゴシック"/>
                <a:cs typeface="ＭＳ Ｐゴシック"/>
              </a:rPr>
              <a:t>Waiting:</a:t>
            </a:r>
            <a:endParaRPr lang="en-US" sz="2800" i="1" smtClean="0">
              <a:ea typeface="ＭＳ Ｐゴシック"/>
              <a:cs typeface="ＭＳ Ｐゴシック"/>
            </a:endParaRPr>
          </a:p>
          <a:p>
            <a:r>
              <a:rPr lang="en-US" sz="2800" smtClean="0">
                <a:ea typeface="ＭＳ Ｐゴシック"/>
                <a:cs typeface="ＭＳ Ｐゴシック"/>
              </a:rPr>
              <a:t>Non utilized talent:</a:t>
            </a:r>
            <a:endParaRPr lang="en-US" sz="2800" i="1" smtClean="0">
              <a:ea typeface="ＭＳ Ｐゴシック"/>
              <a:cs typeface="ＭＳ Ｐゴシック"/>
            </a:endParaRPr>
          </a:p>
          <a:p>
            <a:r>
              <a:rPr lang="en-US" sz="2800" smtClean="0">
                <a:ea typeface="ＭＳ Ｐゴシック"/>
                <a:cs typeface="ＭＳ Ｐゴシック"/>
              </a:rPr>
              <a:t>Transportation: </a:t>
            </a:r>
          </a:p>
          <a:p>
            <a:r>
              <a:rPr lang="en-US" sz="2800" smtClean="0">
                <a:ea typeface="ＭＳ Ｐゴシック"/>
                <a:cs typeface="ＭＳ Ｐゴシック"/>
              </a:rPr>
              <a:t>Inventory:</a:t>
            </a:r>
            <a:endParaRPr lang="en-US" sz="2800" i="1" smtClean="0">
              <a:ea typeface="ＭＳ Ｐゴシック"/>
              <a:cs typeface="ＭＳ Ｐゴシック"/>
            </a:endParaRPr>
          </a:p>
          <a:p>
            <a:r>
              <a:rPr lang="en-US" sz="2800" smtClean="0">
                <a:ea typeface="ＭＳ Ｐゴシック"/>
                <a:cs typeface="ＭＳ Ｐゴシック"/>
              </a:rPr>
              <a:t>Motion:</a:t>
            </a:r>
            <a:endParaRPr lang="en-US" sz="2800" i="1" smtClean="0">
              <a:ea typeface="ＭＳ Ｐゴシック"/>
              <a:cs typeface="ＭＳ Ｐゴシック"/>
            </a:endParaRPr>
          </a:p>
          <a:p>
            <a:r>
              <a:rPr lang="en-US" sz="2800" smtClean="0">
                <a:ea typeface="ＭＳ Ｐゴシック"/>
                <a:cs typeface="ＭＳ Ｐゴシック"/>
              </a:rPr>
              <a:t>Excess Processing:</a:t>
            </a:r>
            <a:endParaRPr lang="en-US" sz="2800" i="1" smtClean="0">
              <a:ea typeface="ＭＳ Ｐゴシック"/>
              <a:cs typeface="ＭＳ Ｐゴシック"/>
            </a:endParaRPr>
          </a:p>
          <a:p>
            <a:endParaRPr lang="en-US" sz="2800" smtClean="0">
              <a:ea typeface="ＭＳ Ｐゴシック"/>
              <a:cs typeface="ＭＳ Ｐゴシック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1604963"/>
            <a:ext cx="6400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medication errors, CLABSI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	     unnecessary testing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duh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                  searching, counting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            movement of patients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   overstocked medications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rounding on many units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i="1">
                <a:latin typeface="Trebuchet MS" pitchFamily="34" charset="0"/>
              </a:rPr>
              <a:t>                 filling out duplicate forms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280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fundamentals: Waste</a:t>
            </a:r>
          </a:p>
        </p:txBody>
      </p:sp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2743200" y="5867400"/>
            <a:ext cx="617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n-US" sz="1400">
              <a:latin typeface="Verdana" pitchFamily="34" charset="0"/>
            </a:endParaRPr>
          </a:p>
          <a:p>
            <a:pPr algn="r"/>
            <a:r>
              <a:rPr lang="en-US" sz="1400">
                <a:latin typeface="Verdana" pitchFamily="34" charset="0"/>
              </a:rPr>
              <a:t>C. Fiore;</a:t>
            </a:r>
            <a:r>
              <a:rPr lang="en-US" sz="1400" i="1">
                <a:latin typeface="Verdana" pitchFamily="34" charset="0"/>
              </a:rPr>
              <a:t>Lean Strategies for Product Development</a:t>
            </a:r>
            <a:r>
              <a:rPr lang="en-US" sz="1400">
                <a:latin typeface="Verdana" pitchFamily="34" charset="0"/>
              </a:rPr>
              <a:t>, ASQ, 2003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7825" y="1066800"/>
            <a:ext cx="5716588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 bwMode="auto">
          <a:xfrm>
            <a:off x="228600" y="274638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fundamentals: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Root Causes of Waste</a:t>
            </a: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609600" y="1143000"/>
            <a:ext cx="78486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rebuchet MS" pitchFamily="34" charset="0"/>
              </a:rPr>
              <a:t>1.Layout (distance)</a:t>
            </a:r>
          </a:p>
          <a:p>
            <a:r>
              <a:rPr lang="en-US" sz="2400">
                <a:latin typeface="Trebuchet MS" pitchFamily="34" charset="0"/>
              </a:rPr>
              <a:t>2.Long set-up time</a:t>
            </a:r>
          </a:p>
          <a:p>
            <a:r>
              <a:rPr lang="en-US" sz="2400">
                <a:latin typeface="Trebuchet MS" pitchFamily="34" charset="0"/>
              </a:rPr>
              <a:t>3.Poor work methods</a:t>
            </a:r>
          </a:p>
          <a:p>
            <a:r>
              <a:rPr lang="en-US" sz="2400">
                <a:latin typeface="Trebuchet MS" pitchFamily="34" charset="0"/>
              </a:rPr>
              <a:t>4.Lack of training</a:t>
            </a:r>
          </a:p>
          <a:p>
            <a:r>
              <a:rPr lang="en-US" sz="2400">
                <a:latin typeface="Trebuchet MS" pitchFamily="34" charset="0"/>
              </a:rPr>
              <a:t>5.Functional organizations</a:t>
            </a:r>
          </a:p>
          <a:p>
            <a:r>
              <a:rPr lang="en-US" sz="2400">
                <a:latin typeface="Trebuchet MS" pitchFamily="34" charset="0"/>
              </a:rPr>
              <a:t>6.Technology Gaps</a:t>
            </a:r>
          </a:p>
          <a:p>
            <a:r>
              <a:rPr lang="en-US" sz="2400">
                <a:latin typeface="Trebuchet MS" pitchFamily="34" charset="0"/>
              </a:rPr>
              <a:t>7.Little understanding of the entire process</a:t>
            </a:r>
          </a:p>
          <a:p>
            <a:r>
              <a:rPr lang="en-US" sz="2400">
                <a:latin typeface="Trebuchet MS" pitchFamily="34" charset="0"/>
              </a:rPr>
              <a:t>8.Historic supervisory roles</a:t>
            </a:r>
          </a:p>
          <a:p>
            <a:r>
              <a:rPr lang="en-US" sz="2400">
                <a:latin typeface="Trebuchet MS" pitchFamily="34" charset="0"/>
              </a:rPr>
              <a:t>9.Irrelevant performance measures</a:t>
            </a:r>
          </a:p>
          <a:p>
            <a:r>
              <a:rPr lang="en-US" sz="2400">
                <a:latin typeface="Trebuchet MS" pitchFamily="34" charset="0"/>
              </a:rPr>
              <a:t>10.Lack of workplace organization</a:t>
            </a:r>
          </a:p>
          <a:p>
            <a:r>
              <a:rPr lang="en-US" sz="2400">
                <a:latin typeface="Trebuchet MS" pitchFamily="34" charset="0"/>
              </a:rPr>
              <a:t>11.Supplier quality/reliability</a:t>
            </a:r>
          </a:p>
          <a:p>
            <a:r>
              <a:rPr lang="en-US" sz="2400">
                <a:latin typeface="Trebuchet MS" pitchFamily="34" charset="0"/>
              </a:rPr>
              <a:t>12.Poor communication</a:t>
            </a:r>
          </a:p>
          <a:p>
            <a:r>
              <a:rPr lang="en-US" sz="2400">
                <a:latin typeface="Trebuchet MS" pitchFamily="34" charset="0"/>
              </a:rPr>
              <a:t>13.Avoidable interruptions</a:t>
            </a:r>
          </a:p>
          <a:p>
            <a:r>
              <a:rPr lang="en-US" sz="2400">
                <a:latin typeface="Trebuchet MS" pitchFamily="34" charset="0"/>
              </a:rPr>
              <a:t>14.Complexity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Lean Toolbox: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742950"/>
            <a:ext cx="4114800" cy="5356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1.Value Stream Maps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2.Rapid Improvement (Kaizen) 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3.Education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4.Employee Involvement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5.Metrics and Alignment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6.Flow Cells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7.Standard Work</a:t>
            </a:r>
          </a:p>
          <a:p>
            <a:pPr marL="400050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	–Capacity Analysis</a:t>
            </a:r>
          </a:p>
          <a:p>
            <a:pPr marL="400050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	–</a:t>
            </a:r>
            <a:r>
              <a:rPr lang="en-US" dirty="0" err="1">
                <a:latin typeface="Trebuchet MS" panose="020B0603020202020204" pitchFamily="34" charset="0"/>
              </a:rPr>
              <a:t>Takt</a:t>
            </a:r>
            <a:r>
              <a:rPr lang="en-US" dirty="0">
                <a:latin typeface="Trebuchet MS" panose="020B0603020202020204" pitchFamily="34" charset="0"/>
              </a:rPr>
              <a:t> Time / Cycle Time </a:t>
            </a:r>
          </a:p>
          <a:p>
            <a:pPr marL="400050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		Standard Ops Worksheet</a:t>
            </a:r>
          </a:p>
          <a:p>
            <a:pPr marL="400050" indent="-2873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	–Production Control Board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8.5S / Visual Controls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9.Pull/Kanban Systems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10.Brainstorming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11.Prioritization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12.Spaghetti Chart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13.Poka-Yoke / Mistake Proofing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14.Set-up Reduction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ebuchet MS" panose="020B0603020202020204" pitchFamily="34" charset="0"/>
              </a:rPr>
              <a:t>15.Total Productive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684713" y="762000"/>
            <a:ext cx="4306887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11.Prioritization</a:t>
            </a:r>
          </a:p>
          <a:p>
            <a:r>
              <a:rPr lang="en-US">
                <a:latin typeface="Trebuchet MS" pitchFamily="34" charset="0"/>
              </a:rPr>
              <a:t>12.Spaghetti Chart</a:t>
            </a:r>
          </a:p>
          <a:p>
            <a:r>
              <a:rPr lang="en-US">
                <a:latin typeface="Trebuchet MS" pitchFamily="34" charset="0"/>
              </a:rPr>
              <a:t>13.Poka-Yoke / Mistake Proofing</a:t>
            </a:r>
          </a:p>
          <a:p>
            <a:r>
              <a:rPr lang="en-US">
                <a:latin typeface="Trebuchet MS" pitchFamily="34" charset="0"/>
              </a:rPr>
              <a:t>14.Set-up Reduction</a:t>
            </a:r>
          </a:p>
          <a:p>
            <a:r>
              <a:rPr lang="en-US">
                <a:latin typeface="Trebuchet MS" pitchFamily="34" charset="0"/>
              </a:rPr>
              <a:t>15.Total Productive Maintenance</a:t>
            </a:r>
          </a:p>
          <a:p>
            <a:r>
              <a:rPr lang="en-US">
                <a:latin typeface="Trebuchet MS" pitchFamily="34" charset="0"/>
              </a:rPr>
              <a:t>16.Change Management</a:t>
            </a:r>
          </a:p>
          <a:p>
            <a:r>
              <a:rPr lang="en-US">
                <a:latin typeface="Trebuchet MS" pitchFamily="34" charset="0"/>
              </a:rPr>
              <a:t>17.SIX SIGMA</a:t>
            </a:r>
          </a:p>
          <a:p>
            <a:r>
              <a:rPr lang="en-US">
                <a:latin typeface="Trebuchet MS" pitchFamily="34" charset="0"/>
              </a:rPr>
              <a:t>18.Chaku-Chaku / Load-Load</a:t>
            </a:r>
          </a:p>
          <a:p>
            <a:r>
              <a:rPr lang="en-US">
                <a:latin typeface="Trebuchet MS" pitchFamily="34" charset="0"/>
              </a:rPr>
              <a:t>19.Heijunka / Load Leveling</a:t>
            </a:r>
          </a:p>
          <a:p>
            <a:r>
              <a:rPr lang="en-US">
                <a:latin typeface="Trebuchet MS" pitchFamily="34" charset="0"/>
              </a:rPr>
              <a:t>20.Bottlenecks</a:t>
            </a:r>
          </a:p>
          <a:p>
            <a:r>
              <a:rPr lang="en-US">
                <a:latin typeface="Trebuchet MS" pitchFamily="34" charset="0"/>
              </a:rPr>
              <a:t>21.Point-of-Use Delivery</a:t>
            </a:r>
          </a:p>
          <a:p>
            <a:r>
              <a:rPr lang="en-US">
                <a:latin typeface="Trebuchet MS" pitchFamily="34" charset="0"/>
              </a:rPr>
              <a:t>22.DFMA</a:t>
            </a:r>
          </a:p>
          <a:p>
            <a:r>
              <a:rPr lang="en-US">
                <a:latin typeface="Trebuchet MS" pitchFamily="34" charset="0"/>
              </a:rPr>
              <a:t>23.Control Charting</a:t>
            </a:r>
          </a:p>
          <a:p>
            <a:r>
              <a:rPr lang="en-US">
                <a:latin typeface="Trebuchet MS" pitchFamily="34" charset="0"/>
              </a:rPr>
              <a:t>24.Pareto Analysis2</a:t>
            </a:r>
          </a:p>
          <a:p>
            <a:r>
              <a:rPr lang="en-US">
                <a:latin typeface="Trebuchet MS" pitchFamily="34" charset="0"/>
              </a:rPr>
              <a:t>5.Histograms</a:t>
            </a:r>
          </a:p>
          <a:p>
            <a:r>
              <a:rPr lang="en-US">
                <a:latin typeface="Trebuchet MS" pitchFamily="34" charset="0"/>
              </a:rPr>
              <a:t>26.Root Cause Analysis</a:t>
            </a:r>
          </a:p>
          <a:p>
            <a:r>
              <a:rPr lang="en-US">
                <a:latin typeface="Trebuchet MS" pitchFamily="34" charset="0"/>
              </a:rPr>
              <a:t>27.5 Why’s</a:t>
            </a:r>
          </a:p>
          <a:p>
            <a:r>
              <a:rPr lang="en-US">
                <a:latin typeface="Trebuchet MS" pitchFamily="34" charset="0"/>
              </a:rPr>
              <a:t>28.Hypothesis Testing</a:t>
            </a:r>
          </a:p>
          <a:p>
            <a:r>
              <a:rPr lang="en-US">
                <a:latin typeface="Trebuchet MS" pitchFamily="34" charset="0"/>
              </a:rPr>
              <a:t>29.Production Process Preparation (3P)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4267200"/>
            <a:ext cx="17430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fundamentals: Process Map</a:t>
            </a:r>
          </a:p>
        </p:txBody>
      </p:sp>
      <p:sp>
        <p:nvSpPr>
          <p:cNvPr id="6" name="Notched Right Arrow 5"/>
          <p:cNvSpPr/>
          <p:nvPr/>
        </p:nvSpPr>
        <p:spPr>
          <a:xfrm>
            <a:off x="457200" y="4267200"/>
            <a:ext cx="8077200" cy="53340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>
            <a:off x="990600" y="3530600"/>
            <a:ext cx="2057400" cy="22606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INPUTS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Patient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Clinicians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Drugs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Equipment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Support Staff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Authorization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Orders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3352800" y="2743200"/>
            <a:ext cx="2133600" cy="33528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PROCESS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Admission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Authorization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Evaluation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Documentation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Scheduling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Consultation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Ordering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Trebuchet MS" panose="020B0603020202020204" pitchFamily="34" charset="0"/>
              </a:rPr>
              <a:t>Peri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-Procedural Care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Education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Discharge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5791200" y="3752850"/>
            <a:ext cx="2133600" cy="173355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OUTPUT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Patient Experience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Clinical Outcome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Reimbursement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Hand Off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296863" y="1447800"/>
            <a:ext cx="2057400" cy="17907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SUPPLIERS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Vendors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Pharmacy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CSP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Laundry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Payers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6781800" y="1449388"/>
            <a:ext cx="2057400" cy="179070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CUSTOMERS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Patient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Family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Payer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Physicians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Employer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 bwMode="auto">
          <a:xfrm>
            <a:off x="152400" y="274638"/>
            <a:ext cx="8686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UMMC Process Map: Inpatient Medicine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3275" t="3340" b="5817"/>
          <a:stretch>
            <a:fillRect/>
          </a:stretch>
        </p:blipFill>
        <p:spPr bwMode="auto">
          <a:xfrm>
            <a:off x="762000" y="1066800"/>
            <a:ext cx="75723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81967" y="1143000"/>
          <a:ext cx="82296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66828" y="5562600"/>
            <a:ext cx="881042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Learning Environment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468156" y="533400"/>
            <a:ext cx="82076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Clinical Environment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fundamentals: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sym typeface="Arial" pitchFamily="34" charset="0"/>
              </a:rPr>
              <a:t>Cycle Time (Laboratory Turnaround Time; ED LOS)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Inventory (expired meds)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Productivity (scans/MRI scanner/day)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Defects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Square </a:t>
            </a:r>
            <a:r>
              <a:rPr lang="en-US" dirty="0">
                <a:sym typeface="Arial" pitchFamily="34" charset="0"/>
              </a:rPr>
              <a:t>Feet (foot print)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Set-up Time (housekeeping bed turnover time)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Quality Metrics (% AMI patients discharged with ASA)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People </a:t>
            </a:r>
            <a:r>
              <a:rPr lang="en-US" dirty="0">
                <a:sym typeface="Arial" pitchFamily="34" charset="0"/>
              </a:rPr>
              <a:t>Travel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Product </a:t>
            </a:r>
            <a:r>
              <a:rPr lang="en-US" dirty="0">
                <a:sym typeface="Arial" pitchFamily="34" charset="0"/>
              </a:rPr>
              <a:t>Travel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Volume 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Crew Size (FTE)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Safety/Ergonomics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Cost (dollar value)</a:t>
            </a:r>
            <a:endParaRPr lang="en-US" dirty="0">
              <a:sym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fundamentals: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114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>
                <a:sym typeface="Arial" pitchFamily="34" charset="0"/>
              </a:rPr>
              <a:t>Cycle Time (Laboratory Turnaround Time; ED LOS)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Inventory (expired meds)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Productivity (scans/MRI scanner/day)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Square </a:t>
            </a:r>
            <a:r>
              <a:rPr lang="en-US" dirty="0">
                <a:sym typeface="Arial" pitchFamily="34" charset="0"/>
              </a:rPr>
              <a:t>Feet (foot print)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Set-up Time (housekeeping bed turnover time)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Quality Metrics (% AMI patients discharges with ASA)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People </a:t>
            </a:r>
            <a:r>
              <a:rPr lang="en-US" dirty="0">
                <a:sym typeface="Arial" pitchFamily="34" charset="0"/>
              </a:rPr>
              <a:t>Travel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Product </a:t>
            </a:r>
            <a:r>
              <a:rPr lang="en-US" dirty="0">
                <a:sym typeface="Arial" pitchFamily="34" charset="0"/>
              </a:rPr>
              <a:t>Travel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Volume 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Crew Size (FTE)</a:t>
            </a: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Safety/Ergonomics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Cost (dollar value)</a:t>
            </a:r>
            <a:endParaRPr lang="en-US" dirty="0">
              <a:sym typeface="Arial" pitchFamily="34" charset="0"/>
            </a:endParaRPr>
          </a:p>
        </p:txBody>
      </p:sp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2819400" y="3657600"/>
            <a:ext cx="5791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Trebuchet MS" pitchFamily="34" charset="0"/>
              </a:rPr>
              <a:t>If it’s not measured it can’t be improved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Trebuchet MS" pitchFamily="34" charset="0"/>
              </a:rPr>
              <a:t>Measure results, not compliance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Trebuchet MS" pitchFamily="34" charset="0"/>
              </a:rPr>
              <a:t>Don’t reward “A” but hope for “B”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Trebuchet MS" pitchFamily="34" charset="0"/>
              </a:rPr>
              <a:t>Expose, measure and confront problems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>
                <a:latin typeface="Trebuchet MS" pitchFamily="34" charset="0"/>
              </a:rPr>
              <a:t>Don’t substitute workarounds for standard work</a:t>
            </a:r>
          </a:p>
          <a:p>
            <a:pPr marL="342900" indent="-342900">
              <a:buFont typeface="Arial" charset="0"/>
              <a:buChar char="•"/>
            </a:pPr>
            <a:endParaRPr lang="en-US" sz="2000" b="1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://www.kpmg.com/Global/en/IssuesAndInsights/ArticlesPublications/breaking-through-the-wall/PublishingImages/interactive-component/images/lean-management-syst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447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Lean Leadership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38200"/>
            <a:ext cx="64008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Boeing 737 Final Assembly: Before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Boeing 737 Final Assembly: After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838200"/>
            <a:ext cx="64008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/>
                <a:cs typeface="ＭＳ Ｐゴシック"/>
              </a:rPr>
              <a:t>Lean fundamentals: the “A3”</a:t>
            </a:r>
          </a:p>
        </p:txBody>
      </p:sp>
      <p:sp>
        <p:nvSpPr>
          <p:cNvPr id="58370" name="Rectangle 5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57200" y="1600200"/>
            <a:ext cx="44958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90000"/>
              </a:lnSpc>
            </a:pPr>
            <a:r>
              <a:rPr lang="en-US" altLang="en-US" sz="2600" smtClean="0">
                <a:solidFill>
                  <a:schemeClr val="tx1"/>
                </a:solidFill>
                <a:ea typeface="ＭＳ Ｐゴシック"/>
                <a:cs typeface="ＭＳ Ｐゴシック"/>
              </a:rPr>
              <a:t>The “A3” started life as a communication tool for quality improvements and to get consensus when making decisions</a:t>
            </a:r>
          </a:p>
          <a:p>
            <a:pPr marL="0" indent="0">
              <a:lnSpc>
                <a:spcPct val="90000"/>
              </a:lnSpc>
            </a:pPr>
            <a:r>
              <a:rPr lang="en-US" altLang="en-US" sz="2600" smtClean="0">
                <a:solidFill>
                  <a:schemeClr val="tx1"/>
                </a:solidFill>
                <a:ea typeface="ＭＳ Ｐゴシック"/>
                <a:cs typeface="ＭＳ Ｐゴシック"/>
              </a:rPr>
              <a:t>Toyota used the “A3” to systematically guide people through the decision making process</a:t>
            </a:r>
          </a:p>
        </p:txBody>
      </p:sp>
      <p:pic>
        <p:nvPicPr>
          <p:cNvPr id="58371" name="Picture 7" descr="Figuring Out the Maz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64100" y="1600200"/>
            <a:ext cx="3606800" cy="4525963"/>
          </a:xfrm>
          <a:noFill/>
          <a:ln>
            <a:miter lim="800000"/>
            <a:headEnd/>
            <a:tailEnd/>
          </a:ln>
        </p:spPr>
      </p:pic>
      <p:sp>
        <p:nvSpPr>
          <p:cNvPr id="58372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B6EB18-FBD5-4FA4-BCA8-74F369AA459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/>
                <a:cs typeface="ＭＳ Ｐゴシック"/>
              </a:rPr>
              <a:t>The Use of the “A3”</a:t>
            </a:r>
          </a:p>
        </p:txBody>
      </p:sp>
      <p:sp>
        <p:nvSpPr>
          <p:cNvPr id="60418" name="Rectangle 5"/>
          <p:cNvSpPr>
            <a:spLocks noGrp="1" noChangeArrowheads="1"/>
          </p:cNvSpPr>
          <p:nvPr>
            <p:ph type="body" sz="half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2600" smtClean="0">
                <a:solidFill>
                  <a:schemeClr val="tx1"/>
                </a:solidFill>
                <a:ea typeface="ＭＳ Ｐゴシック"/>
                <a:cs typeface="ＭＳ Ｐゴシック"/>
              </a:rPr>
              <a:t>It should be a presentation- without a presenter</a:t>
            </a:r>
          </a:p>
          <a:p>
            <a:pPr marL="0" indent="0"/>
            <a:r>
              <a:rPr lang="en-US" altLang="en-US" sz="2600" smtClean="0">
                <a:solidFill>
                  <a:schemeClr val="tx1"/>
                </a:solidFill>
                <a:ea typeface="ＭＳ Ｐゴシック"/>
                <a:cs typeface="ＭＳ Ｐゴシック"/>
              </a:rPr>
              <a:t>Just reading it should convey the story</a:t>
            </a:r>
          </a:p>
          <a:p>
            <a:pPr marL="0" indent="0"/>
            <a:r>
              <a:rPr lang="en-US" altLang="en-US" sz="2600" smtClean="0">
                <a:solidFill>
                  <a:schemeClr val="tx1"/>
                </a:solidFill>
                <a:ea typeface="ＭＳ Ｐゴシック"/>
                <a:cs typeface="ＭＳ Ｐゴシック"/>
              </a:rPr>
              <a:t>Too many words will bore people </a:t>
            </a:r>
          </a:p>
        </p:txBody>
      </p:sp>
      <p:pic>
        <p:nvPicPr>
          <p:cNvPr id="60419" name="Picture 7" descr="Presentation - Boring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49425"/>
            <a:ext cx="4038600" cy="4227513"/>
          </a:xfrm>
          <a:noFill/>
          <a:ln>
            <a:miter lim="800000"/>
            <a:headEnd/>
            <a:tailEnd/>
          </a:ln>
        </p:spPr>
      </p:pic>
      <p:sp>
        <p:nvSpPr>
          <p:cNvPr id="60420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35FA87-F960-46F8-9B18-50A75014F8F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/>
                <a:cs typeface="ＭＳ Ｐゴシック"/>
              </a:rPr>
              <a:t>The Story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 smtClean="0">
                <a:ea typeface="ＭＳ Ｐゴシック"/>
                <a:cs typeface="ＭＳ Ｐゴシック"/>
              </a:rPr>
              <a:t>The critical part of a “A3” is that it tells the story (like a story board for a film)</a:t>
            </a:r>
          </a:p>
          <a:p>
            <a:pPr lvl="1"/>
            <a:r>
              <a:rPr lang="en-US" altLang="en-US" sz="2200" smtClean="0">
                <a:ea typeface="ＭＳ Ｐゴシック"/>
              </a:rPr>
              <a:t>Use pictures, diagrams, graphs</a:t>
            </a:r>
            <a:r>
              <a:rPr lang="en-US" altLang="en-US" smtClean="0">
                <a:ea typeface="ＭＳ Ｐゴシック"/>
              </a:rPr>
              <a:t>….</a:t>
            </a:r>
          </a:p>
          <a:p>
            <a:r>
              <a:rPr lang="en-US" altLang="en-US" sz="2600" smtClean="0">
                <a:ea typeface="ＭＳ Ｐゴシック"/>
                <a:cs typeface="ＭＳ Ｐゴシック"/>
              </a:rPr>
              <a:t>It is rooted in PDCA, and will reflect a sound grasp and mastery of lean tools</a:t>
            </a:r>
          </a:p>
          <a:p>
            <a:r>
              <a:rPr lang="en-US" altLang="en-US" sz="2600" smtClean="0">
                <a:ea typeface="ＭＳ Ｐゴシック"/>
                <a:cs typeface="ＭＳ Ｐゴシック"/>
              </a:rPr>
              <a:t>It follows a logical and standard structure (improved over the years)</a:t>
            </a:r>
          </a:p>
          <a:p>
            <a:pPr lvl="1"/>
            <a:r>
              <a:rPr lang="en-US" altLang="en-US" sz="2200" smtClean="0">
                <a:ea typeface="ＭＳ Ｐゴシック"/>
              </a:rPr>
              <a:t>Yet there are many different versions</a:t>
            </a:r>
          </a:p>
          <a:p>
            <a:r>
              <a:rPr lang="en-US" altLang="en-US" sz="2600" smtClean="0">
                <a:ea typeface="ＭＳ Ｐゴシック"/>
                <a:cs typeface="ＭＳ Ｐゴシック"/>
              </a:rPr>
              <a:t>Remember the purpose of your “A3”, and tell the story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52477DD-F56E-433B-AFCC-9DD2BF72ED9B}" type="slidenum">
              <a:rPr lang="en-US" altLang="en-US">
                <a:latin typeface="Verdana" pitchFamily="34" charset="0"/>
              </a:rPr>
              <a:pPr/>
              <a:t>37</a:t>
            </a:fld>
            <a:endParaRPr lang="en-US" altLang="en-US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447800" y="4381500"/>
            <a:ext cx="1524000" cy="1447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2" name="Oval 1"/>
          <p:cNvSpPr/>
          <p:nvPr/>
        </p:nvSpPr>
        <p:spPr>
          <a:xfrm>
            <a:off x="5627688" y="52388"/>
            <a:ext cx="1598612" cy="1524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5" name="Oval 4"/>
          <p:cNvSpPr/>
          <p:nvPr/>
        </p:nvSpPr>
        <p:spPr>
          <a:xfrm>
            <a:off x="6665913" y="914400"/>
            <a:ext cx="1603375" cy="1524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measure</a:t>
            </a:r>
          </a:p>
        </p:txBody>
      </p:sp>
      <p:sp>
        <p:nvSpPr>
          <p:cNvPr id="6" name="Oval 5"/>
          <p:cNvSpPr/>
          <p:nvPr/>
        </p:nvSpPr>
        <p:spPr>
          <a:xfrm>
            <a:off x="7262813" y="2057400"/>
            <a:ext cx="1524000" cy="1447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analyze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304800"/>
          <a:ext cx="6096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7305675" y="2928938"/>
            <a:ext cx="1371600" cy="6858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Solution Approach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65913" y="2170113"/>
            <a:ext cx="1225550" cy="828675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Gap Analysis</a:t>
            </a:r>
          </a:p>
        </p:txBody>
      </p:sp>
      <p:sp>
        <p:nvSpPr>
          <p:cNvPr id="7" name="Oval 6"/>
          <p:cNvSpPr/>
          <p:nvPr/>
        </p:nvSpPr>
        <p:spPr>
          <a:xfrm>
            <a:off x="6096000" y="4876800"/>
            <a:ext cx="1524000" cy="14478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improve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89663" y="1576388"/>
            <a:ext cx="1343025" cy="69215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Target State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67363" y="914400"/>
            <a:ext cx="1293812" cy="776288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Current State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54575" y="227013"/>
            <a:ext cx="1387475" cy="7620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Reason for Action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94400" y="4030663"/>
            <a:ext cx="1720850" cy="11430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Rapid Experiments/ Projects/ Just-Do-Its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590800" y="5557838"/>
            <a:ext cx="1614488" cy="842962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Confirmed State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20750" y="4183063"/>
            <a:ext cx="1685925" cy="8382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Completion Plan</a:t>
            </a:r>
          </a:p>
        </p:txBody>
      </p:sp>
      <p:sp>
        <p:nvSpPr>
          <p:cNvPr id="64527" name="TextBox 15"/>
          <p:cNvSpPr txBox="1">
            <a:spLocks noChangeArrowheads="1"/>
          </p:cNvSpPr>
          <p:nvPr/>
        </p:nvSpPr>
        <p:spPr bwMode="auto">
          <a:xfrm>
            <a:off x="304800" y="228600"/>
            <a:ext cx="2286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Verdana" pitchFamily="34" charset="0"/>
              </a:rPr>
              <a:t> Toyota Production System; “Lean”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60255" y="284777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22255" y="1019539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60062" y="1686735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92545" y="2260897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11529" y="2998083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97924" y="4224116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22938" y="5678269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" y="4339695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3051" y="2458134"/>
            <a:ext cx="26786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8838" y="2433638"/>
            <a:ext cx="1685925" cy="838200"/>
          </a:xfrm>
          <a:prstGeom prst="round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Learnings &amp; Insights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3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42888" y="1020763"/>
            <a:ext cx="2611437" cy="16383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800" b="1" u="sng" smtClean="0">
                <a:ea typeface="ＭＳ Ｐゴシック"/>
                <a:cs typeface="ＭＳ Ｐゴシック"/>
              </a:rPr>
              <a:t>1. Reason for Action</a:t>
            </a:r>
          </a:p>
        </p:txBody>
      </p:sp>
      <p:sp>
        <p:nvSpPr>
          <p:cNvPr id="65538" name="Rectangle 4"/>
          <p:cNvSpPr>
            <a:spLocks noGrp="1" noChangeArrowheads="1"/>
          </p:cNvSpPr>
          <p:nvPr>
            <p:ph sz="quarter" idx="2"/>
          </p:nvPr>
        </p:nvSpPr>
        <p:spPr bwMode="auto">
          <a:xfrm>
            <a:off x="3097213" y="1028700"/>
            <a:ext cx="2763837" cy="16446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800" b="1" u="sng" smtClean="0">
                <a:ea typeface="ＭＳ Ｐゴシック"/>
                <a:cs typeface="ＭＳ Ｐゴシック"/>
              </a:rPr>
              <a:t>4. Gap Analysis</a:t>
            </a:r>
          </a:p>
        </p:txBody>
      </p:sp>
      <p:sp>
        <p:nvSpPr>
          <p:cNvPr id="65539" name="Rectangle 5"/>
          <p:cNvSpPr>
            <a:spLocks noGrp="1" noChangeArrowheads="1"/>
          </p:cNvSpPr>
          <p:nvPr>
            <p:ph sz="quarter" idx="3"/>
          </p:nvPr>
        </p:nvSpPr>
        <p:spPr bwMode="auto">
          <a:xfrm>
            <a:off x="242888" y="2678113"/>
            <a:ext cx="2613025" cy="175736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800" b="1" u="sng" smtClean="0">
                <a:ea typeface="ＭＳ Ｐゴシック"/>
                <a:cs typeface="ＭＳ Ｐゴシック"/>
              </a:rPr>
              <a:t>2. Initial State</a:t>
            </a:r>
          </a:p>
        </p:txBody>
      </p:sp>
      <p:sp>
        <p:nvSpPr>
          <p:cNvPr id="65540" name="Rectangle 6"/>
          <p:cNvSpPr>
            <a:spLocks noGrp="1" noChangeArrowheads="1"/>
          </p:cNvSpPr>
          <p:nvPr>
            <p:ph sz="quarter" idx="4"/>
          </p:nvPr>
        </p:nvSpPr>
        <p:spPr bwMode="auto">
          <a:xfrm>
            <a:off x="3097213" y="2693988"/>
            <a:ext cx="2763837" cy="17462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800" b="1" u="sng" smtClean="0">
                <a:ea typeface="ＭＳ Ｐゴシック"/>
                <a:cs typeface="ＭＳ Ｐゴシック"/>
              </a:rPr>
              <a:t>5. Solution Approach</a:t>
            </a:r>
          </a:p>
        </p:txBody>
      </p:sp>
      <p:sp>
        <p:nvSpPr>
          <p:cNvPr id="65541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A61019-5553-4225-9E51-B74B81AC207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 smtClean="0"/>
          </a:p>
        </p:txBody>
      </p:sp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246063" y="4454525"/>
            <a:ext cx="2603500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7013" tIns="48506" rIns="97013" bIns="48506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en-US" sz="1800" b="1" u="sng" dirty="0">
                <a:latin typeface="+mn-lt"/>
              </a:rPr>
              <a:t>3. Target State</a:t>
            </a: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3097213" y="4459288"/>
            <a:ext cx="2762250" cy="157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7013" tIns="48506" rIns="97013" bIns="48506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en-US" sz="1800" b="1" u="sng" dirty="0">
                <a:latin typeface="+mn-lt"/>
              </a:rPr>
              <a:t>6. Rapid Experiments</a:t>
            </a: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6100763" y="1033463"/>
            <a:ext cx="2801937" cy="164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7013" tIns="48506" rIns="97013" bIns="48506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en-US" sz="1800" b="1" u="sng" dirty="0">
                <a:latin typeface="+mn-lt"/>
              </a:rPr>
              <a:t>7. Completion Plans</a:t>
            </a: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6105525" y="2701925"/>
            <a:ext cx="2792413" cy="173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7013" tIns="48506" rIns="97013" bIns="48506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en-US" sz="1800" b="1" u="sng" dirty="0">
                <a:latin typeface="+mn-lt"/>
              </a:rPr>
              <a:t>8. Confirmed State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212725" y="228600"/>
            <a:ext cx="4527550" cy="6191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/>
        </p:spPr>
        <p:txBody>
          <a:bodyPr lIns="65306" tIns="32653" rIns="65306" bIns="32653"/>
          <a:lstStyle>
            <a:lvl1pPr defTabSz="969963">
              <a:defRPr>
                <a:solidFill>
                  <a:schemeClr val="tx1"/>
                </a:solidFill>
                <a:latin typeface="Arial" charset="0"/>
              </a:defRPr>
            </a:lvl1pPr>
            <a:lvl2pPr marL="327025" defTabSz="969963">
              <a:defRPr>
                <a:solidFill>
                  <a:schemeClr val="tx1"/>
                </a:solidFill>
                <a:latin typeface="Arial" charset="0"/>
              </a:defRPr>
            </a:lvl2pPr>
            <a:lvl3pPr marL="652463" defTabSz="969963">
              <a:defRPr>
                <a:solidFill>
                  <a:schemeClr val="tx1"/>
                </a:solidFill>
                <a:latin typeface="Arial" charset="0"/>
              </a:defRPr>
            </a:lvl3pPr>
            <a:lvl4pPr marL="979488" defTabSz="969963">
              <a:defRPr>
                <a:solidFill>
                  <a:schemeClr val="tx1"/>
                </a:solidFill>
                <a:latin typeface="Arial" charset="0"/>
              </a:defRPr>
            </a:lvl4pPr>
            <a:lvl5pPr marL="1306513" defTabSz="969963">
              <a:defRPr>
                <a:solidFill>
                  <a:schemeClr val="tx1"/>
                </a:solidFill>
                <a:latin typeface="Arial" charset="0"/>
              </a:defRPr>
            </a:lvl5pPr>
            <a:lvl6pPr marL="17637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09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781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353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TITLE</a:t>
            </a:r>
            <a:r>
              <a:rPr lang="en-US" altLang="en-US" sz="1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:__</a:t>
            </a:r>
            <a:r>
              <a:rPr lang="en-US" altLang="en-US" sz="1000" b="1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Create</a:t>
            </a:r>
            <a:r>
              <a:rPr lang="en-US" altLang="en-US" sz="10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 a reliable hand-off process                 </a:t>
            </a:r>
            <a:endParaRPr lang="en-US" altLang="en-US" sz="1000" b="1" u="sng" dirty="0"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Date Started</a:t>
            </a:r>
            <a:r>
              <a:rPr lang="en-US" altLang="en-US" sz="1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:_</a:t>
            </a:r>
            <a:r>
              <a:rPr lang="en-US" altLang="en-US" sz="10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12 May 2014______</a:t>
            </a:r>
            <a:r>
              <a:rPr lang="en-US" altLang="en-US" sz="1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Current Date: </a:t>
            </a:r>
            <a:r>
              <a:rPr lang="en-US" altLang="en-US" sz="10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12 May 2014</a:t>
            </a:r>
            <a:endParaRPr lang="en-US" altLang="en-US" sz="1000" b="1" u="sng" dirty="0"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</p:txBody>
      </p:sp>
      <p:sp>
        <p:nvSpPr>
          <p:cNvPr id="207883" name="Text Box 11"/>
          <p:cNvSpPr txBox="1">
            <a:spLocks noChangeArrowheads="1"/>
          </p:cNvSpPr>
          <p:nvPr/>
        </p:nvSpPr>
        <p:spPr bwMode="auto">
          <a:xfrm>
            <a:off x="4953000" y="228600"/>
            <a:ext cx="3946525" cy="6191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/>
        </p:spPr>
        <p:txBody>
          <a:bodyPr lIns="65306" tIns="32653" rIns="65306" bIns="32653"/>
          <a:lstStyle>
            <a:lvl1pPr defTabSz="969963">
              <a:defRPr>
                <a:solidFill>
                  <a:schemeClr val="tx1"/>
                </a:solidFill>
                <a:latin typeface="Arial" charset="0"/>
              </a:defRPr>
            </a:lvl1pPr>
            <a:lvl2pPr marL="327025" defTabSz="969963">
              <a:defRPr>
                <a:solidFill>
                  <a:schemeClr val="tx1"/>
                </a:solidFill>
                <a:latin typeface="Arial" charset="0"/>
              </a:defRPr>
            </a:lvl2pPr>
            <a:lvl3pPr marL="652463" defTabSz="969963">
              <a:defRPr>
                <a:solidFill>
                  <a:schemeClr val="tx1"/>
                </a:solidFill>
                <a:latin typeface="Arial" charset="0"/>
              </a:defRPr>
            </a:lvl3pPr>
            <a:lvl4pPr marL="979488" defTabSz="969963">
              <a:defRPr>
                <a:solidFill>
                  <a:schemeClr val="tx1"/>
                </a:solidFill>
                <a:latin typeface="Arial" charset="0"/>
              </a:defRPr>
            </a:lvl4pPr>
            <a:lvl5pPr marL="1306513" defTabSz="969963">
              <a:defRPr>
                <a:solidFill>
                  <a:schemeClr val="tx1"/>
                </a:solidFill>
                <a:latin typeface="Arial" charset="0"/>
              </a:defRPr>
            </a:lvl5pPr>
            <a:lvl6pPr marL="17637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09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6781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135313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0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Team</a:t>
            </a:r>
            <a:r>
              <a:rPr lang="en-US" altLang="en-US" sz="1000" b="1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:_GME</a:t>
            </a:r>
            <a:r>
              <a:rPr lang="en-US" altLang="en-US" sz="10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  </a:t>
            </a:r>
            <a:r>
              <a:rPr lang="en-US" altLang="en-US" sz="1000" b="1" u="sng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Committee_and</a:t>
            </a:r>
            <a:r>
              <a:rPr lang="en-US" altLang="en-US" sz="1000" b="1" u="sng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 Colleagues_________</a:t>
            </a:r>
            <a:endParaRPr lang="en-US" altLang="en-US" sz="1000" b="1" u="sng" dirty="0"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Review Team: _____________________________</a:t>
            </a:r>
          </a:p>
        </p:txBody>
      </p:sp>
      <p:sp>
        <p:nvSpPr>
          <p:cNvPr id="207884" name="Rectangle 12"/>
          <p:cNvSpPr>
            <a:spLocks noChangeArrowheads="1"/>
          </p:cNvSpPr>
          <p:nvPr/>
        </p:nvSpPr>
        <p:spPr bwMode="auto">
          <a:xfrm>
            <a:off x="6110288" y="4457700"/>
            <a:ext cx="2782887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97013" tIns="48506" rIns="97013" bIns="48506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en-US" sz="1800" b="1" u="sng" dirty="0">
                <a:latin typeface="+mn-lt"/>
              </a:rPr>
              <a:t>9. Insights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 bwMode="auto">
          <a:xfrm>
            <a:off x="685800" y="17463"/>
            <a:ext cx="8026400" cy="1308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Anticipated Outcomes: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Post-Graduate Education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685800"/>
          <a:ext cx="850392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4"/>
          <p:cNvSpPr>
            <a:spLocks noGrp="1"/>
          </p:cNvSpPr>
          <p:nvPr>
            <p:ph type="title"/>
          </p:nvPr>
        </p:nvSpPr>
        <p:spPr bwMode="auto">
          <a:xfrm>
            <a:off x="457200" y="2286000"/>
            <a:ext cx="8229600" cy="2514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Initial State: Where are we at UMMC?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Initial State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5400" smtClean="0">
                <a:ea typeface="ＭＳ Ｐゴシック"/>
                <a:cs typeface="ＭＳ Ｐゴシック"/>
                <a:hlinkClick r:id="rId2"/>
              </a:rPr>
              <a:t>Time for a Poll</a:t>
            </a:r>
            <a:endParaRPr lang="en-US" sz="540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52400" y="762000"/>
          <a:ext cx="8788073" cy="577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963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smtClean="0">
                <a:latin typeface="Trebuchet MS" pitchFamily="34" charset="0"/>
                <a:ea typeface="ＭＳ Ｐゴシック"/>
                <a:cs typeface="ＭＳ Ｐゴシック"/>
              </a:rPr>
              <a:t>Percentage of Resident/Fellow Participation in Safety/QI</a:t>
            </a:r>
            <a:br>
              <a:rPr lang="en-US" sz="3200" smtClean="0">
                <a:latin typeface="Trebuchet MS" pitchFamily="34" charset="0"/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863" y="2903538"/>
            <a:ext cx="5575300" cy="560387"/>
          </a:xfr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How do residents report errors?</a:t>
            </a:r>
            <a:endParaRPr lang="en-US" sz="2800" dirty="0"/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6502400" y="301625"/>
            <a:ext cx="244951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Verdana" pitchFamily="34" charset="0"/>
              </a:rPr>
              <a:t>Dedicated conference to report collections of errors/near misses</a:t>
            </a: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44463" y="1009650"/>
            <a:ext cx="10429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Rounds</a:t>
            </a: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4321175" y="731838"/>
            <a:ext cx="19891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Morning report </a:t>
            </a:r>
          </a:p>
        </p:txBody>
      </p:sp>
      <p:sp>
        <p:nvSpPr>
          <p:cNvPr id="70661" name="Rectangle 6"/>
          <p:cNvSpPr>
            <a:spLocks noChangeArrowheads="1"/>
          </p:cNvSpPr>
          <p:nvPr/>
        </p:nvSpPr>
        <p:spPr bwMode="auto">
          <a:xfrm>
            <a:off x="7396163" y="2303463"/>
            <a:ext cx="11414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Sign out</a:t>
            </a:r>
          </a:p>
        </p:txBody>
      </p:sp>
      <p:sp>
        <p:nvSpPr>
          <p:cNvPr id="70662" name="Rectangle 7"/>
          <p:cNvSpPr>
            <a:spLocks noChangeArrowheads="1"/>
          </p:cNvSpPr>
          <p:nvPr/>
        </p:nvSpPr>
        <p:spPr bwMode="auto">
          <a:xfrm>
            <a:off x="6502400" y="5802313"/>
            <a:ext cx="23447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Attending notified </a:t>
            </a:r>
          </a:p>
        </p:txBody>
      </p:sp>
      <p:sp>
        <p:nvSpPr>
          <p:cNvPr id="70663" name="Rectangle 9"/>
          <p:cNvSpPr>
            <a:spLocks noChangeArrowheads="1"/>
          </p:cNvSpPr>
          <p:nvPr/>
        </p:nvSpPr>
        <p:spPr bwMode="auto">
          <a:xfrm>
            <a:off x="252413" y="5913438"/>
            <a:ext cx="294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Chief residents notified </a:t>
            </a:r>
          </a:p>
        </p:txBody>
      </p:sp>
      <p:sp>
        <p:nvSpPr>
          <p:cNvPr id="70664" name="Rectangle 10"/>
          <p:cNvSpPr>
            <a:spLocks noChangeArrowheads="1"/>
          </p:cNvSpPr>
          <p:nvPr/>
        </p:nvSpPr>
        <p:spPr bwMode="auto">
          <a:xfrm>
            <a:off x="5829300" y="3959225"/>
            <a:ext cx="3190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Program director notified </a:t>
            </a:r>
          </a:p>
        </p:txBody>
      </p:sp>
      <p:sp>
        <p:nvSpPr>
          <p:cNvPr id="70665" name="Rectangle 12"/>
          <p:cNvSpPr>
            <a:spLocks noChangeArrowheads="1"/>
          </p:cNvSpPr>
          <p:nvPr/>
        </p:nvSpPr>
        <p:spPr bwMode="auto">
          <a:xfrm>
            <a:off x="3810000" y="5983288"/>
            <a:ext cx="2325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Verdana" pitchFamily="34" charset="0"/>
              </a:rPr>
              <a:t>Team discussions </a:t>
            </a:r>
            <a:endParaRPr lang="en-US" sz="1600">
              <a:latin typeface="Verdana" pitchFamily="34" charset="0"/>
            </a:endParaRPr>
          </a:p>
        </p:txBody>
      </p:sp>
      <p:sp>
        <p:nvSpPr>
          <p:cNvPr id="70666" name="Rectangle 13"/>
          <p:cNvSpPr>
            <a:spLocks noChangeArrowheads="1"/>
          </p:cNvSpPr>
          <p:nvPr/>
        </p:nvSpPr>
        <p:spPr bwMode="auto">
          <a:xfrm>
            <a:off x="4754563" y="4575175"/>
            <a:ext cx="3887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Verdana" pitchFamily="34" charset="0"/>
              </a:rPr>
              <a:t>M&amp;M conference (weekly, monthly, quarterly, yearly) </a:t>
            </a:r>
          </a:p>
        </p:txBody>
      </p:sp>
      <p:sp>
        <p:nvSpPr>
          <p:cNvPr id="70667" name="Rectangle 14"/>
          <p:cNvSpPr>
            <a:spLocks noChangeArrowheads="1"/>
          </p:cNvSpPr>
          <p:nvPr/>
        </p:nvSpPr>
        <p:spPr bwMode="auto">
          <a:xfrm>
            <a:off x="1295400" y="1131888"/>
            <a:ext cx="34718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Verdana" pitchFamily="34" charset="0"/>
              </a:rPr>
              <a:t>Directly reporting errors to the appropriate personnel (ex. Pharmacy)</a:t>
            </a:r>
          </a:p>
        </p:txBody>
      </p:sp>
      <p:sp>
        <p:nvSpPr>
          <p:cNvPr id="70668" name="Rectangle 15"/>
          <p:cNvSpPr>
            <a:spLocks noChangeArrowheads="1"/>
          </p:cNvSpPr>
          <p:nvPr/>
        </p:nvSpPr>
        <p:spPr bwMode="auto">
          <a:xfrm>
            <a:off x="144463" y="3924300"/>
            <a:ext cx="43354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Via specific departmental protocols </a:t>
            </a:r>
          </a:p>
        </p:txBody>
      </p:sp>
      <p:sp>
        <p:nvSpPr>
          <p:cNvPr id="70669" name="Rectangle 16"/>
          <p:cNvSpPr>
            <a:spLocks noChangeArrowheads="1"/>
          </p:cNvSpPr>
          <p:nvPr/>
        </p:nvSpPr>
        <p:spPr bwMode="auto">
          <a:xfrm>
            <a:off x="2082800" y="5357813"/>
            <a:ext cx="47402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Built in error reporting system on PACS</a:t>
            </a:r>
          </a:p>
        </p:txBody>
      </p:sp>
      <p:sp>
        <p:nvSpPr>
          <p:cNvPr id="70670" name="Rectangle 17"/>
          <p:cNvSpPr>
            <a:spLocks noChangeArrowheads="1"/>
          </p:cNvSpPr>
          <p:nvPr/>
        </p:nvSpPr>
        <p:spPr bwMode="auto">
          <a:xfrm>
            <a:off x="214313" y="2503488"/>
            <a:ext cx="1511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Monthly QA</a:t>
            </a:r>
          </a:p>
        </p:txBody>
      </p:sp>
      <p:sp>
        <p:nvSpPr>
          <p:cNvPr id="70671" name="Rectangle 18"/>
          <p:cNvSpPr>
            <a:spLocks noChangeArrowheads="1"/>
          </p:cNvSpPr>
          <p:nvPr/>
        </p:nvSpPr>
        <p:spPr bwMode="auto">
          <a:xfrm>
            <a:off x="4457700" y="1957388"/>
            <a:ext cx="2220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Daily chart audits</a:t>
            </a:r>
          </a:p>
        </p:txBody>
      </p:sp>
      <p:sp>
        <p:nvSpPr>
          <p:cNvPr id="70672" name="Rectangle 19"/>
          <p:cNvSpPr>
            <a:spLocks noChangeArrowheads="1"/>
          </p:cNvSpPr>
          <p:nvPr/>
        </p:nvSpPr>
        <p:spPr bwMode="auto">
          <a:xfrm>
            <a:off x="636588" y="4664075"/>
            <a:ext cx="206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Team debriefing</a:t>
            </a:r>
          </a:p>
        </p:txBody>
      </p:sp>
      <p:sp>
        <p:nvSpPr>
          <p:cNvPr id="70673" name="Rectangle 20"/>
          <p:cNvSpPr>
            <a:spLocks noChangeArrowheads="1"/>
          </p:cNvSpPr>
          <p:nvPr/>
        </p:nvSpPr>
        <p:spPr bwMode="auto">
          <a:xfrm>
            <a:off x="1598613" y="301625"/>
            <a:ext cx="2547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Verdana" pitchFamily="34" charset="0"/>
              </a:rPr>
              <a:t>To risk management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863" y="2903538"/>
            <a:ext cx="5575300" cy="5603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en-US" sz="2800" dirty="0" smtClean="0"/>
              <a:t>Resident QI Activities </a:t>
            </a:r>
            <a:endParaRPr lang="en-US" sz="2800" dirty="0"/>
          </a:p>
        </p:txBody>
      </p:sp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3327400" y="4495800"/>
            <a:ext cx="2449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Verdana" pitchFamily="34" charset="0"/>
              </a:rPr>
              <a:t>Committee participation </a:t>
            </a: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5943600" y="5014913"/>
            <a:ext cx="2954338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Verdana" pitchFamily="34" charset="0"/>
              </a:rPr>
              <a:t>Involvement in hospital initiatives (CAUTI/CLABSI)</a:t>
            </a: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4551363" y="1012825"/>
            <a:ext cx="3097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Presenting QI grand rounds</a:t>
            </a:r>
            <a:endParaRPr lang="en-US" b="1">
              <a:latin typeface="Verdana" pitchFamily="34" charset="0"/>
            </a:endParaRPr>
          </a:p>
        </p:txBody>
      </p:sp>
      <p:sp>
        <p:nvSpPr>
          <p:cNvPr id="71685" name="Rectangle 6"/>
          <p:cNvSpPr>
            <a:spLocks noChangeArrowheads="1"/>
          </p:cNvSpPr>
          <p:nvPr/>
        </p:nvSpPr>
        <p:spPr bwMode="auto">
          <a:xfrm>
            <a:off x="365125" y="3781425"/>
            <a:ext cx="2465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Verdana" pitchFamily="34" charset="0"/>
              </a:rPr>
              <a:t>Involvement in departmental QI task force</a:t>
            </a:r>
          </a:p>
        </p:txBody>
      </p:sp>
      <p:sp>
        <p:nvSpPr>
          <p:cNvPr id="71686" name="Rectangle 9"/>
          <p:cNvSpPr>
            <a:spLocks noChangeArrowheads="1"/>
          </p:cNvSpPr>
          <p:nvPr/>
        </p:nvSpPr>
        <p:spPr bwMode="auto">
          <a:xfrm>
            <a:off x="762000" y="5618163"/>
            <a:ext cx="3392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Formatting bundles/checklists</a:t>
            </a:r>
          </a:p>
        </p:txBody>
      </p:sp>
      <p:sp>
        <p:nvSpPr>
          <p:cNvPr id="71687" name="Rectangle 10"/>
          <p:cNvSpPr>
            <a:spLocks noChangeArrowheads="1"/>
          </p:cNvSpPr>
          <p:nvPr/>
        </p:nvSpPr>
        <p:spPr bwMode="auto">
          <a:xfrm>
            <a:off x="5829300" y="3959225"/>
            <a:ext cx="2122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Assigned projects</a:t>
            </a:r>
          </a:p>
        </p:txBody>
      </p:sp>
      <p:sp>
        <p:nvSpPr>
          <p:cNvPr id="71688" name="Rectangle 12"/>
          <p:cNvSpPr>
            <a:spLocks noChangeArrowheads="1"/>
          </p:cNvSpPr>
          <p:nvPr/>
        </p:nvSpPr>
        <p:spPr bwMode="auto">
          <a:xfrm>
            <a:off x="6572250" y="1774825"/>
            <a:ext cx="2325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Verdana" pitchFamily="34" charset="0"/>
              </a:rPr>
              <a:t>Root cause analysis presentations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71689" name="Rectangle 15"/>
          <p:cNvSpPr>
            <a:spLocks noChangeArrowheads="1"/>
          </p:cNvSpPr>
          <p:nvPr/>
        </p:nvSpPr>
        <p:spPr bwMode="auto">
          <a:xfrm>
            <a:off x="3302000" y="1928813"/>
            <a:ext cx="215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Individual projects</a:t>
            </a:r>
          </a:p>
        </p:txBody>
      </p:sp>
      <p:sp>
        <p:nvSpPr>
          <p:cNvPr id="71690" name="Rectangle 17"/>
          <p:cNvSpPr>
            <a:spLocks noChangeArrowheads="1"/>
          </p:cNvSpPr>
          <p:nvPr/>
        </p:nvSpPr>
        <p:spPr bwMode="auto">
          <a:xfrm>
            <a:off x="676275" y="1212850"/>
            <a:ext cx="291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Verdana" pitchFamily="34" charset="0"/>
              </a:rPr>
              <a:t>Departmental longitudinal projects </a:t>
            </a:r>
          </a:p>
        </p:txBody>
      </p:sp>
      <p:sp>
        <p:nvSpPr>
          <p:cNvPr id="71691" name="Rectangle 20"/>
          <p:cNvSpPr>
            <a:spLocks noChangeArrowheads="1"/>
          </p:cNvSpPr>
          <p:nvPr/>
        </p:nvSpPr>
        <p:spPr bwMode="auto">
          <a:xfrm>
            <a:off x="1598613" y="301625"/>
            <a:ext cx="3354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Verdana" pitchFamily="34" charset="0"/>
              </a:rPr>
              <a:t>Presenting M&amp;M conferences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914400"/>
          <a:ext cx="8931468" cy="5447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270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rebuchet MS" pitchFamily="34" charset="0"/>
                <a:ea typeface="ＭＳ Ｐゴシック"/>
                <a:cs typeface="ＭＳ Ｐゴシック"/>
              </a:rPr>
              <a:t>Transitions of care (Handoffs): Current State</a:t>
            </a:r>
            <a:br>
              <a:rPr lang="en-US" smtClean="0">
                <a:latin typeface="Trebuchet MS" pitchFamily="34" charset="0"/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8763000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z="2400" smtClean="0">
                <a:ea typeface="ＭＳ Ｐゴシック"/>
                <a:cs typeface="ＭＳ Ｐゴシック"/>
              </a:rPr>
              <a:t>Patient Care Hand-overs: Current State</a:t>
            </a:r>
            <a:br>
              <a:rPr lang="en-US" sz="2400" smtClean="0">
                <a:ea typeface="ＭＳ Ｐゴシック"/>
                <a:cs typeface="ＭＳ Ｐゴシック"/>
              </a:rPr>
            </a:br>
            <a:r>
              <a:rPr lang="en-US" sz="1800" smtClean="0">
                <a:ea typeface="ＭＳ Ｐゴシック"/>
                <a:cs typeface="ＭＳ Ｐゴシック"/>
              </a:rPr>
              <a:t>-3 programs observed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724400"/>
          </a:xfrm>
        </p:spPr>
        <p:txBody>
          <a:bodyPr>
            <a:normAutofit/>
          </a:bodyPr>
          <a:lstStyle/>
          <a:p>
            <a:pPr marL="457200" lvl="1" indent="0">
              <a:defRPr/>
            </a:pPr>
            <a:r>
              <a:rPr lang="en-US" sz="2200" u="sng" dirty="0" smtClean="0">
                <a:cs typeface="+mj-cs"/>
              </a:rPr>
              <a:t>Content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cs typeface="+mj-cs"/>
              </a:rPr>
              <a:t>Team and resident contact info not present on any hand-over documents for 2 programs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cs typeface="+mj-cs"/>
              </a:rPr>
              <a:t>1 program without </a:t>
            </a:r>
            <a:r>
              <a:rPr lang="en-US" sz="1900" b="1" u="sng" dirty="0" smtClean="0">
                <a:cs typeface="+mj-cs"/>
              </a:rPr>
              <a:t>any</a:t>
            </a:r>
            <a:r>
              <a:rPr lang="en-US" sz="1900" dirty="0" smtClean="0">
                <a:cs typeface="+mj-cs"/>
              </a:rPr>
              <a:t> of the following: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Medications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Allergies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Code status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Active clinical issues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Anticipated issues and what to do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Pre-populated to-do list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Team follow-up list</a:t>
            </a: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r>
              <a:rPr lang="en-US" sz="1400" dirty="0" smtClean="0">
                <a:cs typeface="+mj-cs"/>
              </a:rPr>
              <a:t>Family contact info</a:t>
            </a:r>
          </a:p>
          <a:p>
            <a:pPr marL="457200" lvl="1" indent="0">
              <a:defRPr/>
            </a:pPr>
            <a:endParaRPr lang="en-US" sz="1400" dirty="0" smtClean="0">
              <a:cs typeface="+mj-cs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1900" dirty="0" smtClean="0">
              <a:cs typeface="+mj-cs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endParaRPr lang="en-US" sz="1100" dirty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Patient Care Hand-overs: Current State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724400"/>
          </a:xfrm>
        </p:spPr>
        <p:txBody>
          <a:bodyPr/>
          <a:lstStyle/>
          <a:p>
            <a:pPr marL="0" indent="0">
              <a:defRPr/>
            </a:pPr>
            <a:r>
              <a:rPr lang="en-US" u="sng" dirty="0" smtClean="0">
                <a:sym typeface="Arial" pitchFamily="34" charset="0"/>
              </a:rPr>
              <a:t>Delivery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 smtClean="0">
              <a:sym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ym typeface="Arial" pitchFamily="34" charset="0"/>
              </a:rPr>
              <a:t>1 </a:t>
            </a:r>
            <a:r>
              <a:rPr lang="en-US" dirty="0">
                <a:sym typeface="Arial" pitchFamily="34" charset="0"/>
              </a:rPr>
              <a:t>program: 20% of hand-overs, no active clinical issues communicated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sym typeface="Arial" pitchFamily="34" charset="0"/>
              </a:rPr>
              <a:t>1 program: 50% of hand-overs absent HPI, only active clinical issues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ym typeface="Arial" pitchFamily="34" charset="0"/>
              </a:rPr>
              <a:t>All programs: 50</a:t>
            </a:r>
            <a:r>
              <a:rPr lang="en-US" dirty="0">
                <a:sym typeface="Arial" pitchFamily="34" charset="0"/>
              </a:rPr>
              <a:t>% without anticipatory guidance (If/then)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>
                <a:sym typeface="Arial" pitchFamily="34" charset="0"/>
              </a:rPr>
              <a:t>All </a:t>
            </a:r>
            <a:r>
              <a:rPr lang="en-US" dirty="0" smtClean="0">
                <a:sym typeface="Arial" pitchFamily="34" charset="0"/>
              </a:rPr>
              <a:t>programs: Read </a:t>
            </a:r>
            <a:r>
              <a:rPr lang="en-US" dirty="0">
                <a:sym typeface="Arial" pitchFamily="34" charset="0"/>
              </a:rPr>
              <a:t>back performed &lt; 5% of the time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sym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228600"/>
            <a:ext cx="80264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Patient Care Hand-overs: Current </a:t>
            </a:r>
            <a:r>
              <a:rPr lang="en-US" dirty="0"/>
              <a:t>State</a:t>
            </a:r>
            <a:br>
              <a:rPr lang="en-US" dirty="0"/>
            </a:br>
            <a:r>
              <a:rPr lang="en-US" sz="2000" dirty="0" smtClean="0"/>
              <a:t>-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876800"/>
          </a:xfrm>
        </p:spPr>
        <p:txBody>
          <a:bodyPr/>
          <a:lstStyle/>
          <a:p>
            <a:pPr marL="231775" lvl="2" indent="0">
              <a:buFont typeface="Times New Roman" pitchFamily="18" charset="0"/>
              <a:buNone/>
              <a:defRPr/>
            </a:pPr>
            <a:r>
              <a:rPr lang="en-US" sz="2200" i="0" u="sng" dirty="0" smtClean="0">
                <a:solidFill>
                  <a:schemeClr val="tx1"/>
                </a:solidFill>
                <a:cs typeface="+mj-cs"/>
              </a:rPr>
              <a:t>Environmental</a:t>
            </a:r>
            <a:endParaRPr lang="en-US" sz="2200" i="0" dirty="0" smtClean="0">
              <a:solidFill>
                <a:schemeClr val="tx1"/>
              </a:solidFill>
              <a:cs typeface="+mj-cs"/>
            </a:endParaRPr>
          </a:p>
          <a:p>
            <a:pPr marL="231775" lvl="2" indent="0">
              <a:buFont typeface="Times New Roman" pitchFamily="18" charset="0"/>
              <a:buNone/>
              <a:defRPr/>
            </a:pPr>
            <a:endParaRPr lang="en-US" sz="1800" i="0" dirty="0" smtClean="0">
              <a:solidFill>
                <a:schemeClr val="tx1"/>
              </a:solidFill>
              <a:cs typeface="+mj-cs"/>
            </a:endParaRPr>
          </a:p>
          <a:p>
            <a:pPr lvl="2">
              <a:defRPr/>
            </a:pPr>
            <a:r>
              <a:rPr lang="en-US" sz="1800" dirty="0">
                <a:solidFill>
                  <a:schemeClr val="tx1"/>
                </a:solidFill>
                <a:cs typeface="+mj-cs"/>
              </a:rPr>
              <a:t>D</a:t>
            </a:r>
            <a:r>
              <a:rPr lang="en-US" sz="1800" dirty="0" smtClean="0">
                <a:solidFill>
                  <a:schemeClr val="tx1"/>
                </a:solidFill>
                <a:cs typeface="+mj-cs"/>
              </a:rPr>
              <a:t>istractions</a:t>
            </a:r>
            <a:r>
              <a:rPr lang="en-US" sz="1800" i="0" dirty="0" smtClean="0">
                <a:solidFill>
                  <a:schemeClr val="tx1"/>
                </a:solidFill>
                <a:cs typeface="+mj-cs"/>
              </a:rPr>
              <a:t> occurred &gt; 95% of the time</a:t>
            </a:r>
          </a:p>
          <a:p>
            <a:pPr lvl="3">
              <a:defRPr/>
            </a:pPr>
            <a:r>
              <a:rPr lang="en-US" sz="1800" dirty="0" smtClean="0">
                <a:cs typeface="+mj-cs"/>
              </a:rPr>
              <a:t>Overhead paging/announcements</a:t>
            </a:r>
            <a:endParaRPr lang="en-US" sz="1800" dirty="0">
              <a:cs typeface="+mj-cs"/>
            </a:endParaRPr>
          </a:p>
          <a:p>
            <a:pPr lvl="3">
              <a:defRPr/>
            </a:pPr>
            <a:r>
              <a:rPr lang="en-US" sz="1800" dirty="0" smtClean="0">
                <a:cs typeface="+mj-cs"/>
              </a:rPr>
              <a:t>Multiple people signing out in same room at same time</a:t>
            </a:r>
          </a:p>
          <a:p>
            <a:pPr lvl="3">
              <a:defRPr/>
            </a:pPr>
            <a:r>
              <a:rPr lang="en-US" sz="1800" dirty="0" smtClean="0">
                <a:cs typeface="+mj-cs"/>
              </a:rPr>
              <a:t>General chatter</a:t>
            </a:r>
          </a:p>
          <a:p>
            <a:pPr marL="469900" lvl="3" indent="0">
              <a:buFont typeface="Times New Roman" pitchFamily="18" charset="0"/>
              <a:buNone/>
              <a:defRPr/>
            </a:pPr>
            <a:endParaRPr lang="en-US" sz="1800" dirty="0" smtClean="0">
              <a:cs typeface="+mj-cs"/>
            </a:endParaRPr>
          </a:p>
          <a:p>
            <a:pPr lvl="2">
              <a:defRPr/>
            </a:pPr>
            <a:r>
              <a:rPr lang="en-US" sz="1800" dirty="0">
                <a:solidFill>
                  <a:schemeClr val="tx1"/>
                </a:solidFill>
                <a:cs typeface="+mj-cs"/>
              </a:rPr>
              <a:t>I</a:t>
            </a:r>
            <a:r>
              <a:rPr lang="en-US" sz="1800" dirty="0" smtClean="0">
                <a:solidFill>
                  <a:schemeClr val="tx1"/>
                </a:solidFill>
                <a:cs typeface="+mj-cs"/>
              </a:rPr>
              <a:t>nterruptions</a:t>
            </a:r>
            <a:r>
              <a:rPr lang="en-US" sz="1800" i="0" dirty="0" smtClean="0">
                <a:solidFill>
                  <a:schemeClr val="tx1"/>
                </a:solidFill>
                <a:cs typeface="+mj-cs"/>
              </a:rPr>
              <a:t> </a:t>
            </a:r>
            <a:r>
              <a:rPr lang="en-US" sz="1800" i="0" dirty="0">
                <a:solidFill>
                  <a:schemeClr val="tx1"/>
                </a:solidFill>
                <a:cs typeface="+mj-cs"/>
              </a:rPr>
              <a:t>occurred </a:t>
            </a:r>
            <a:r>
              <a:rPr lang="en-US" sz="1800" i="0" dirty="0" smtClean="0">
                <a:solidFill>
                  <a:schemeClr val="tx1"/>
                </a:solidFill>
                <a:cs typeface="+mj-cs"/>
              </a:rPr>
              <a:t>&gt; </a:t>
            </a:r>
            <a:r>
              <a:rPr lang="en-US" sz="1800" i="0" dirty="0">
                <a:solidFill>
                  <a:schemeClr val="tx1"/>
                </a:solidFill>
                <a:cs typeface="+mj-cs"/>
              </a:rPr>
              <a:t>20% of the </a:t>
            </a:r>
            <a:r>
              <a:rPr lang="en-US" sz="1800" i="0" dirty="0" smtClean="0">
                <a:solidFill>
                  <a:schemeClr val="tx1"/>
                </a:solidFill>
                <a:cs typeface="+mj-cs"/>
              </a:rPr>
              <a:t>time</a:t>
            </a:r>
          </a:p>
          <a:p>
            <a:pPr lvl="3">
              <a:defRPr/>
            </a:pPr>
            <a:r>
              <a:rPr lang="en-US" sz="1800" dirty="0" smtClean="0">
                <a:cs typeface="+mj-cs"/>
              </a:rPr>
              <a:t>Answer pages</a:t>
            </a:r>
          </a:p>
          <a:p>
            <a:pPr lvl="3">
              <a:defRPr/>
            </a:pPr>
            <a:r>
              <a:rPr lang="en-US" sz="1800" dirty="0" smtClean="0">
                <a:cs typeface="+mj-cs"/>
              </a:rPr>
              <a:t>Answer phone</a:t>
            </a:r>
          </a:p>
          <a:p>
            <a:pPr lvl="3">
              <a:defRPr/>
            </a:pPr>
            <a:r>
              <a:rPr lang="en-US" sz="1800" dirty="0" smtClean="0">
                <a:cs typeface="+mj-cs"/>
              </a:rPr>
              <a:t>General chatter</a:t>
            </a:r>
            <a:endParaRPr lang="en-US" sz="1800" dirty="0">
              <a:cs typeface="+mj-cs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defRPr/>
            </a:pPr>
            <a:endParaRPr lang="en-US" dirty="0" smtClean="0">
              <a:cs typeface="+mj-cs"/>
            </a:endParaRPr>
          </a:p>
          <a:p>
            <a:pPr lvl="1">
              <a:defRPr/>
            </a:pPr>
            <a:endParaRPr lang="en-US" dirty="0" smtClean="0">
              <a:cs typeface="+mj-cs"/>
            </a:endParaRPr>
          </a:p>
          <a:p>
            <a:pPr lvl="1">
              <a:defRPr/>
            </a:pPr>
            <a:endParaRPr lang="en-US" dirty="0"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 bwMode="auto">
          <a:xfrm>
            <a:off x="706438" y="228600"/>
            <a:ext cx="8026400" cy="1308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z="2800" smtClean="0">
                <a:ea typeface="ＭＳ Ｐゴシック"/>
                <a:cs typeface="ＭＳ Ｐゴシック"/>
              </a:rPr>
              <a:t>Patient Care Hand-overs: Current State</a:t>
            </a:r>
            <a:br>
              <a:rPr lang="en-US" sz="2800" smtClean="0">
                <a:ea typeface="ＭＳ Ｐゴシック"/>
                <a:cs typeface="ＭＳ Ｐゴシック"/>
              </a:rPr>
            </a:br>
            <a:r>
              <a:rPr lang="en-US" sz="2800" smtClean="0">
                <a:ea typeface="ＭＳ Ｐゴシック"/>
                <a:cs typeface="ＭＳ Ｐゴシック"/>
              </a:rPr>
              <a:t>Medicine </a:t>
            </a:r>
            <a:r>
              <a:rPr lang="en-US" sz="2800" smtClean="0">
                <a:ea typeface="Times New Roman" pitchFamily="18" charset="0"/>
                <a:cs typeface="Arial" charset="0"/>
              </a:rPr>
              <a:t>Intern Hand-over Outcomes by Site </a:t>
            </a:r>
            <a:br>
              <a:rPr lang="en-US" sz="2800" smtClean="0">
                <a:ea typeface="Times New Roman" pitchFamily="18" charset="0"/>
                <a:cs typeface="Arial" charset="0"/>
              </a:rPr>
            </a:br>
            <a:r>
              <a:rPr lang="en-US" sz="2800" smtClean="0">
                <a:ea typeface="Times New Roman" pitchFamily="18" charset="0"/>
                <a:cs typeface="Arial" charset="0"/>
              </a:rPr>
              <a:t>January 2012</a:t>
            </a:r>
            <a:r>
              <a:rPr lang="en-US" sz="2800" smtClean="0">
                <a:ea typeface="ＭＳ Ｐゴシック"/>
                <a:cs typeface="Arial" charset="0"/>
              </a:rPr>
              <a:t/>
            </a:r>
            <a:br>
              <a:rPr lang="en-US" sz="2800" smtClean="0">
                <a:ea typeface="ＭＳ Ｐゴシック"/>
                <a:cs typeface="Arial" charset="0"/>
              </a:rPr>
            </a:br>
            <a:endParaRPr lang="en-US" sz="2800" smtClean="0">
              <a:ea typeface="ＭＳ Ｐゴシック"/>
              <a:cs typeface="ＭＳ Ｐゴシック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66875" y="1328738"/>
          <a:ext cx="5240338" cy="47339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04562"/>
                <a:gridCol w="1007456"/>
                <a:gridCol w="1080842"/>
                <a:gridCol w="1075854"/>
                <a:gridCol w="771623"/>
              </a:tblGrid>
              <a:tr h="6802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Variable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Full Cohort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Site 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Site 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Adjusted p –value*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4486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Face-to-Face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99.5% (211/212)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 (109/109)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99% (102/103)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Questions asked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85.3% (180/211)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93.5 % (101/108)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76.7% (79/103)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&lt;0.01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802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Questions Mean (SD)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 (3)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 (3.8)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 (2)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Private Location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91% (193/212)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96.3% (105/109)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85.4% (88/103)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Written Document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95.8% (203/212)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96.3% (105/109)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95.1% (98/103)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Distracting Location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12.3% (26/212)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6.4%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(7/109)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18.5% (19/103)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0.06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486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Interruptions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41.3% (86/208)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49.1% (53/108)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33% (33/100)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0.03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802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Interruptions Mean (SD)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 (1.4)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 (1.8)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 (0.8)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&lt;0.01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6864" name="Rectangle 1"/>
          <p:cNvSpPr>
            <a:spLocks noChangeArrowheads="1"/>
          </p:cNvSpPr>
          <p:nvPr/>
        </p:nvSpPr>
        <p:spPr bwMode="auto">
          <a:xfrm>
            <a:off x="1666875" y="6062663"/>
            <a:ext cx="6105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800">
                <a:ea typeface="Times New Roman" pitchFamily="18" charset="0"/>
                <a:cs typeface="Arial" charset="0"/>
              </a:rPr>
              <a:t>* comparing site 1 and site 2. All values adjusted for repeated sampling by clustering at the intern and observer levels</a:t>
            </a:r>
          </a:p>
          <a:p>
            <a:pPr eaLnBrk="0" hangingPunct="0"/>
            <a:r>
              <a:rPr lang="en-US" sz="800">
                <a:ea typeface="Times New Roman" pitchFamily="18" charset="0"/>
                <a:cs typeface="Arial" charset="0"/>
              </a:rPr>
              <a:t>† results too collinear to perform adjusted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7300" y="1320800"/>
            <a:ext cx="1076325" cy="4732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7600950" cy="56959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5" name="Group 9"/>
          <p:cNvGrpSpPr>
            <a:grpSpLocks/>
          </p:cNvGrpSpPr>
          <p:nvPr/>
        </p:nvGrpSpPr>
        <p:grpSpPr bwMode="auto">
          <a:xfrm>
            <a:off x="1466850" y="58738"/>
            <a:ext cx="6786563" cy="6316662"/>
            <a:chOff x="1466995" y="60852"/>
            <a:chExt cx="6786415" cy="6704015"/>
          </a:xfrm>
        </p:grpSpPr>
        <p:pic>
          <p:nvPicPr>
            <p:cNvPr id="77827" name="Picture 2"/>
            <p:cNvPicPr>
              <a:picLocks noChangeAspect="1" noChangeArrowheads="1"/>
            </p:cNvPicPr>
            <p:nvPr/>
          </p:nvPicPr>
          <p:blipFill>
            <a:blip r:embed="rId2"/>
            <a:srcRect l="29008" t="7295" r="25708" b="3481"/>
            <a:stretch>
              <a:fillRect/>
            </a:stretch>
          </p:blipFill>
          <p:spPr bwMode="auto">
            <a:xfrm>
              <a:off x="1466995" y="84667"/>
              <a:ext cx="6027248" cy="6680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1876561" y="1214973"/>
              <a:ext cx="661974" cy="1752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628916" y="1995059"/>
              <a:ext cx="857231" cy="17690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62284" y="1856901"/>
              <a:ext cx="333368" cy="1381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81313" y="2148380"/>
              <a:ext cx="857231" cy="1752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832" name="TextBox 4"/>
            <p:cNvSpPr txBox="1">
              <a:spLocks noChangeArrowheads="1"/>
            </p:cNvSpPr>
            <p:nvPr/>
          </p:nvSpPr>
          <p:spPr bwMode="auto">
            <a:xfrm>
              <a:off x="2109785" y="509588"/>
              <a:ext cx="4552950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Verdana" pitchFamily="34" charset="0"/>
                </a:rPr>
                <a:t>Intern A: Joe Smith   Pager 11155     C: 555-555-1234</a:t>
              </a:r>
            </a:p>
          </p:txBody>
        </p:sp>
        <p:sp>
          <p:nvSpPr>
            <p:cNvPr id="77833" name="TextBox 10"/>
            <p:cNvSpPr txBox="1">
              <a:spLocks noChangeArrowheads="1"/>
            </p:cNvSpPr>
            <p:nvPr/>
          </p:nvSpPr>
          <p:spPr bwMode="auto">
            <a:xfrm>
              <a:off x="2090738" y="719138"/>
              <a:ext cx="4552950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Verdana" pitchFamily="34" charset="0"/>
                </a:rPr>
                <a:t>Intern B: John Jones  Pager 22266     C: 555-555-5678</a:t>
              </a:r>
            </a:p>
          </p:txBody>
        </p:sp>
        <p:sp>
          <p:nvSpPr>
            <p:cNvPr id="77834" name="TextBox 12"/>
            <p:cNvSpPr txBox="1">
              <a:spLocks noChangeArrowheads="1"/>
            </p:cNvSpPr>
            <p:nvPr/>
          </p:nvSpPr>
          <p:spPr bwMode="auto">
            <a:xfrm>
              <a:off x="3100385" y="263367"/>
              <a:ext cx="4552950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Verdana" pitchFamily="34" charset="0"/>
                </a:rPr>
                <a:t>Resident: Stevie Steve   Pager 33377     C: 555-666-1234</a:t>
              </a:r>
            </a:p>
          </p:txBody>
        </p:sp>
        <p:sp>
          <p:nvSpPr>
            <p:cNvPr id="77835" name="TextBox 13"/>
            <p:cNvSpPr txBox="1">
              <a:spLocks noChangeArrowheads="1"/>
            </p:cNvSpPr>
            <p:nvPr/>
          </p:nvSpPr>
          <p:spPr bwMode="auto">
            <a:xfrm>
              <a:off x="3700460" y="62870"/>
              <a:ext cx="4552950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Verdana" pitchFamily="34" charset="0"/>
                </a:rPr>
                <a:t>Dr. Someone   C: 555-666-5678</a:t>
              </a:r>
            </a:p>
          </p:txBody>
        </p:sp>
        <p:sp>
          <p:nvSpPr>
            <p:cNvPr id="77836" name="TextBox 14"/>
            <p:cNvSpPr txBox="1">
              <a:spLocks noChangeArrowheads="1"/>
            </p:cNvSpPr>
            <p:nvPr/>
          </p:nvSpPr>
          <p:spPr bwMode="auto">
            <a:xfrm>
              <a:off x="2939640" y="60852"/>
              <a:ext cx="89299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Verdana" pitchFamily="34" charset="0"/>
                </a:rPr>
                <a:t>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67036" y="3167714"/>
              <a:ext cx="661974" cy="1752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52729" y="3272175"/>
              <a:ext cx="661973" cy="707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099" y="3366526"/>
              <a:ext cx="661973" cy="707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939925" y="60325"/>
            <a:ext cx="661988" cy="165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/>
          <a:srcRect r="39792" b="3519"/>
          <a:stretch>
            <a:fillRect/>
          </a:stretch>
        </p:blipFill>
        <p:spPr bwMode="auto">
          <a:xfrm>
            <a:off x="1020763" y="0"/>
            <a:ext cx="71024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910263" y="34925"/>
            <a:ext cx="661987" cy="165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39700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98938" y="1736725"/>
            <a:ext cx="868362" cy="1222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 r="51111" b="4340"/>
          <a:stretch>
            <a:fillRect/>
          </a:stretch>
        </p:blipFill>
        <p:spPr bwMode="auto">
          <a:xfrm>
            <a:off x="1689100" y="58738"/>
            <a:ext cx="5765800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53200" y="66675"/>
            <a:ext cx="661988" cy="1666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4038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/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/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/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What does a Good Hand Off look Like?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	 -Target State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rebuchet MS" pitchFamily="34" charset="0"/>
                <a:ea typeface="ＭＳ Ｐゴシック"/>
                <a:cs typeface="ＭＳ Ｐゴシック"/>
              </a:rPr>
              <a:t>Target State: Standardized Process </a:t>
            </a:r>
          </a:p>
        </p:txBody>
      </p:sp>
      <p:sp>
        <p:nvSpPr>
          <p:cNvPr id="82946" name="TextBox 2"/>
          <p:cNvSpPr txBox="1">
            <a:spLocks noChangeArrowheads="1"/>
          </p:cNvSpPr>
          <p:nvPr/>
        </p:nvSpPr>
        <p:spPr bwMode="auto">
          <a:xfrm>
            <a:off x="711200" y="1371600"/>
            <a:ext cx="75438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rebuchet MS" pitchFamily="34" charset="0"/>
            </a:endParaRPr>
          </a:p>
          <a:p>
            <a:r>
              <a:rPr lang="en-US" sz="2200" u="sng">
                <a:latin typeface="Trebuchet MS" pitchFamily="34" charset="0"/>
              </a:rPr>
              <a:t>Content</a:t>
            </a:r>
            <a:r>
              <a:rPr lang="en-US" sz="2200">
                <a:latin typeface="Trebuchet MS" pitchFamily="34" charset="0"/>
              </a:rPr>
              <a:t>:  template</a:t>
            </a:r>
          </a:p>
          <a:p>
            <a:r>
              <a:rPr lang="en-US" sz="1600">
                <a:latin typeface="Trebuchet MS" pitchFamily="34" charset="0"/>
              </a:rPr>
              <a:t>	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MR#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Name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Location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Active meds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Allergies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Code status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Current patient condition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Active clinical issues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Anticipated issues and what to do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To-do List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To follow-up list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Attending name  &amp; Contact info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Resident  and Team name &amp; Contact info (e.g pager #)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Family contact info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rebuchet MS" pitchFamily="34" charset="0"/>
                <a:ea typeface="ＭＳ Ｐゴシック"/>
                <a:cs typeface="ＭＳ Ｐゴシック"/>
              </a:rPr>
              <a:t>Target State: Standardized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200" y="1362075"/>
            <a:ext cx="7543800" cy="3262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Trebuchet MS" panose="020B06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Trebuchet MS" panose="020B06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u="sng" dirty="0">
                <a:latin typeface="Trebuchet MS" panose="020B0603020202020204" pitchFamily="34" charset="0"/>
              </a:rPr>
              <a:t>Delivery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Trebuchet MS" panose="020B0603020202020204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Structured verbal process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Active issues identified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Assessment of patient and problems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Plan of care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Anticipatory guidance (e.g. If-Then statements)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Read-back performed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Opportunity to ask and respond to questions  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rebuchet MS" panose="020B0603020202020204" pitchFamily="34" charset="0"/>
              </a:rPr>
              <a:t>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4800600"/>
            <a:ext cx="8001000" cy="1143000"/>
          </a:xfrm>
          <a:prstGeom prst="rect">
            <a:avLst/>
          </a:prstGeom>
        </p:spPr>
        <p:txBody>
          <a:bodyPr/>
          <a:lstStyle>
            <a:lvl1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Times New Roman" pitchFamily="18" charset="0"/>
              </a:defRPr>
            </a:lvl1pPr>
            <a:lvl2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2pPr>
            <a:lvl3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3pPr>
            <a:lvl4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4pPr>
            <a:lvl5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5pPr>
            <a:lvl6pPr marL="4968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540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4112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684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>
              <a:defRPr/>
            </a:pPr>
            <a:endParaRPr lang="en-US" kern="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2"/>
          <p:cNvSpPr>
            <a:spLocks noGrp="1"/>
          </p:cNvSpPr>
          <p:nvPr>
            <p:ph type="title"/>
          </p:nvPr>
        </p:nvSpPr>
        <p:spPr bwMode="auto">
          <a:xfrm>
            <a:off x="736600" y="457200"/>
            <a:ext cx="8026400" cy="850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Target State: Standardized Process </a:t>
            </a:r>
          </a:p>
        </p:txBody>
      </p:sp>
      <p:sp>
        <p:nvSpPr>
          <p:cNvPr id="84994" name="Content Placeholder 3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smtClean="0">
                <a:ea typeface="ＭＳ Ｐゴシック"/>
                <a:cs typeface="ＭＳ Ｐゴシック"/>
              </a:rPr>
              <a:t>Environmental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	</a:t>
            </a:r>
          </a:p>
          <a:p>
            <a:pPr>
              <a:buFontTx/>
              <a:buChar char="•"/>
            </a:pPr>
            <a:r>
              <a:rPr lang="en-US" sz="2000" smtClean="0">
                <a:ea typeface="ＭＳ Ｐゴシック"/>
                <a:cs typeface="ＭＳ Ｐゴシック"/>
              </a:rPr>
              <a:t>Performed face-to-face </a:t>
            </a:r>
          </a:p>
          <a:p>
            <a:pPr>
              <a:buFontTx/>
              <a:buChar char="•"/>
            </a:pPr>
            <a:r>
              <a:rPr lang="en-US" sz="2000" smtClean="0">
                <a:ea typeface="ＭＳ Ｐゴシック"/>
                <a:cs typeface="ＭＳ Ｐゴシック"/>
              </a:rPr>
              <a:t>Non-distracting location    </a:t>
            </a:r>
          </a:p>
          <a:p>
            <a:pPr>
              <a:buFontTx/>
              <a:buChar char="•"/>
            </a:pPr>
            <a:r>
              <a:rPr lang="en-US" sz="2000" smtClean="0">
                <a:ea typeface="ＭＳ Ｐゴシック"/>
                <a:cs typeface="ＭＳ Ｐゴシック"/>
              </a:rPr>
              <a:t>No interruptions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 bwMode="auto">
          <a:xfrm>
            <a:off x="533400" y="1295400"/>
            <a:ext cx="8229600" cy="2514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/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u="sng" smtClean="0">
                <a:ea typeface="ＭＳ Ｐゴシック"/>
                <a:cs typeface="ＭＳ Ｐゴシック"/>
              </a:rPr>
              <a:t>Metrics</a:t>
            </a:r>
            <a:r>
              <a:rPr lang="en-US" smtClean="0">
                <a:ea typeface="ＭＳ Ｐゴシック"/>
                <a:cs typeface="ＭＳ Ｐゴシック"/>
              </a:rPr>
              <a:t>: What measurements can we put in place to assess and answer 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“what does good look like?”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63825" y="830263"/>
            <a:ext cx="3816350" cy="4572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Medical Error: A Patient’s Story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1776413"/>
            <a:ext cx="7772400" cy="437197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 bwMode="auto">
          <a:xfrm>
            <a:off x="914400" y="1752600"/>
            <a:ext cx="7739063" cy="3657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Gap Analysis: What’s in the way of the achieving the Target State today?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 bwMode="auto">
          <a:xfrm>
            <a:off x="4267200" y="381000"/>
            <a:ext cx="4495800" cy="927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Asking the Whys…….</a:t>
            </a:r>
          </a:p>
        </p:txBody>
      </p:sp>
      <p:pic>
        <p:nvPicPr>
          <p:cNvPr id="890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39963" y="1828800"/>
            <a:ext cx="4664075" cy="3684588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3"/>
          <p:cNvSpPr>
            <a:spLocks noChangeArrowheads="1"/>
          </p:cNvSpPr>
          <p:nvPr/>
        </p:nvSpPr>
        <p:spPr bwMode="auto">
          <a:xfrm>
            <a:off x="457200" y="457200"/>
            <a:ext cx="746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rebuchet MS" pitchFamily="34" charset="0"/>
              </a:rPr>
              <a:t>The Washington Monument was disintegrating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038600" y="1219200"/>
            <a:ext cx="4625975" cy="6096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                     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  <a:ea typeface="ヒラギノ角ゴ ProN W3" charset="0"/>
                <a:cs typeface="ヒラギノ角ゴ ProN W3" charset="0"/>
                <a:sym typeface="Arial" charset="0"/>
              </a:rPr>
              <a:t>Why-Use of harsh chemicals</a:t>
            </a:r>
          </a:p>
        </p:txBody>
      </p:sp>
      <p:sp>
        <p:nvSpPr>
          <p:cNvPr id="7" name="Flowchart: Process 6"/>
          <p:cNvSpPr/>
          <p:nvPr/>
        </p:nvSpPr>
        <p:spPr bwMode="auto">
          <a:xfrm>
            <a:off x="3276600" y="2220913"/>
            <a:ext cx="5387975" cy="685800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                          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  <a:ea typeface="ヒラギノ角ゴ ProN W3" charset="0"/>
                <a:cs typeface="ヒラギノ角ゴ ProN W3" charset="0"/>
                <a:sym typeface="Arial" charset="0"/>
              </a:rPr>
              <a:t>Why- To clean pigeon droppings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938338" y="3200400"/>
            <a:ext cx="6748462" cy="762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Arial" charset="0"/>
              </a:rPr>
              <a:t>Why- so many pigeons- they eat spiders and there are a lot of spiders at monument</a:t>
            </a:r>
          </a:p>
        </p:txBody>
      </p:sp>
      <p:sp>
        <p:nvSpPr>
          <p:cNvPr id="9" name="Flowchart: Process 8"/>
          <p:cNvSpPr>
            <a:spLocks noChangeArrowheads="1"/>
          </p:cNvSpPr>
          <p:nvPr/>
        </p:nvSpPr>
        <p:spPr bwMode="auto">
          <a:xfrm>
            <a:off x="990600" y="4191000"/>
            <a:ext cx="7673975" cy="685800"/>
          </a:xfrm>
          <a:prstGeom prst="flowChartProcess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ea typeface="ヒラギノ角ゴ ProN W3"/>
                <a:cs typeface="ヒラギノ角ゴ ProN W3"/>
                <a:sym typeface="Arial" charset="0"/>
              </a:rPr>
              <a:t>      Why- so many spiders? They eat gnats and lots of gnats at monument</a:t>
            </a:r>
          </a:p>
        </p:txBody>
      </p:sp>
      <p:sp>
        <p:nvSpPr>
          <p:cNvPr id="10" name="Flowchart: Process 9"/>
          <p:cNvSpPr>
            <a:spLocks noChangeArrowheads="1"/>
          </p:cNvSpPr>
          <p:nvPr/>
        </p:nvSpPr>
        <p:spPr bwMode="auto">
          <a:xfrm>
            <a:off x="990600" y="5105400"/>
            <a:ext cx="7724775" cy="685800"/>
          </a:xfrm>
          <a:prstGeom prst="flowChartProcess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ヒラギノ角ゴ ProN W3"/>
                <a:cs typeface="ヒラギノ角ゴ ProN W3"/>
                <a:sym typeface="Arial" charset="0"/>
              </a:rPr>
              <a:t> Why- so many gnats? They are attracted to the light at dusk</a:t>
            </a:r>
          </a:p>
        </p:txBody>
      </p:sp>
      <p:pic>
        <p:nvPicPr>
          <p:cNvPr id="901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1066800"/>
            <a:ext cx="1076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1981200"/>
            <a:ext cx="8686800" cy="3505200"/>
          </a:xfrm>
          <a:prstGeom prst="rect">
            <a:avLst/>
          </a:prstGeom>
        </p:spPr>
        <p:txBody>
          <a:bodyPr/>
          <a:lstStyle>
            <a:lvl1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Times New Roman" pitchFamily="18" charset="0"/>
              </a:defRPr>
            </a:lvl1pPr>
            <a:lvl2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2pPr>
            <a:lvl3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3pPr>
            <a:lvl4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4pPr>
            <a:lvl5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5pPr>
            <a:lvl6pPr marL="4968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540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4112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684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>
              <a:defRPr/>
            </a:pPr>
            <a:r>
              <a:rPr lang="en-US" kern="0" dirty="0" smtClean="0"/>
              <a:t>Solution approach: What general things can we try to get closer to the Target State?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381000"/>
            <a:ext cx="8686800" cy="1143000"/>
          </a:xfrm>
          <a:prstGeom prst="rect">
            <a:avLst/>
          </a:prstGeom>
        </p:spPr>
        <p:txBody>
          <a:bodyPr/>
          <a:lstStyle>
            <a:lvl1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Times New Roman" pitchFamily="18" charset="0"/>
              </a:defRPr>
            </a:lvl1pPr>
            <a:lvl2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2pPr>
            <a:lvl3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3pPr>
            <a:lvl4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4pPr>
            <a:lvl5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5pPr>
            <a:lvl6pPr marL="4968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540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4112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684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>
              <a:defRPr/>
            </a:pPr>
            <a:r>
              <a:rPr lang="en-US" kern="0" dirty="0" smtClean="0"/>
              <a:t>Tests of Change: </a:t>
            </a:r>
          </a:p>
          <a:p>
            <a:pPr>
              <a:defRPr/>
            </a:pPr>
            <a:r>
              <a:rPr lang="en-US" kern="0" dirty="0" smtClean="0"/>
              <a:t>(Improve, Act, Experiments)</a:t>
            </a:r>
            <a:endParaRPr lang="en-US" kern="0" dirty="0"/>
          </a:p>
        </p:txBody>
      </p:sp>
      <p:sp>
        <p:nvSpPr>
          <p:cNvPr id="92162" name="TextBox 2"/>
          <p:cNvSpPr txBox="1">
            <a:spLocks noChangeArrowheads="1"/>
          </p:cNvSpPr>
          <p:nvPr/>
        </p:nvSpPr>
        <p:spPr bwMode="auto">
          <a:xfrm>
            <a:off x="838200" y="1752600"/>
            <a:ext cx="73914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Verdana" pitchFamily="34" charset="0"/>
              </a:rPr>
              <a:t>Just Do Its</a:t>
            </a:r>
            <a:r>
              <a:rPr lang="en-US">
                <a:latin typeface="Verdana" pitchFamily="34" charset="0"/>
              </a:rPr>
              <a:t>: What things can we accomplish within the next few days that will address some of the gaps?</a:t>
            </a:r>
          </a:p>
          <a:p>
            <a:endParaRPr lang="en-US">
              <a:latin typeface="Verdana" pitchFamily="34" charset="0"/>
            </a:endParaRPr>
          </a:p>
          <a:p>
            <a:r>
              <a:rPr lang="en-US" b="1" u="sng">
                <a:latin typeface="Verdana" pitchFamily="34" charset="0"/>
              </a:rPr>
              <a:t>Rapid Experiments</a:t>
            </a:r>
            <a:r>
              <a:rPr lang="en-US">
                <a:latin typeface="Verdana" pitchFamily="34" charset="0"/>
              </a:rPr>
              <a:t>: What things do we need to dig into a little deeper- over the next month or so- by doing a little more analysis, measurement, multidisciplinary brainstorming and “trystorming?”</a:t>
            </a:r>
          </a:p>
          <a:p>
            <a:endParaRPr lang="en-US">
              <a:latin typeface="Verdana" pitchFamily="34" charset="0"/>
            </a:endParaRPr>
          </a:p>
          <a:p>
            <a:r>
              <a:rPr lang="en-US" b="1" u="sng">
                <a:latin typeface="Verdana" pitchFamily="34" charset="0"/>
              </a:rPr>
              <a:t>Projects</a:t>
            </a:r>
            <a:r>
              <a:rPr lang="en-US">
                <a:latin typeface="Verdana" pitchFamily="34" charset="0"/>
              </a:rPr>
              <a:t>: What things do we think will require longer term efforts (next 6 months) to put into place?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 bwMode="auto">
          <a:xfrm>
            <a:off x="457200" y="2209800"/>
            <a:ext cx="8229600" cy="2438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Small Group Group Exercise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/>
          <p:cNvSpPr>
            <a:spLocks noChangeArrowheads="1"/>
          </p:cNvSpPr>
          <p:nvPr/>
        </p:nvSpPr>
        <p:spPr bwMode="auto">
          <a:xfrm>
            <a:off x="457200" y="457200"/>
            <a:ext cx="617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Verdana" pitchFamily="34" charset="0"/>
              </a:rPr>
              <a:t>The Washington Monument was disintegrating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447800" y="1295400"/>
            <a:ext cx="7162800" cy="4572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Why-Use of harsh chemicals</a:t>
            </a:r>
          </a:p>
        </p:txBody>
      </p:sp>
      <p:sp>
        <p:nvSpPr>
          <p:cNvPr id="7" name="Flowchart: Process 6"/>
          <p:cNvSpPr/>
          <p:nvPr/>
        </p:nvSpPr>
        <p:spPr bwMode="auto">
          <a:xfrm>
            <a:off x="1752600" y="2057400"/>
            <a:ext cx="6858000" cy="457200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Why- To clean pigeon droppings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743200"/>
            <a:ext cx="6629400" cy="762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Why- so many pigeons- they eat spiders and there are a lot of spiders at monument</a:t>
            </a:r>
          </a:p>
        </p:txBody>
      </p:sp>
      <p:sp>
        <p:nvSpPr>
          <p:cNvPr id="94213" name="Flowchart: Process 8"/>
          <p:cNvSpPr>
            <a:spLocks noChangeArrowheads="1"/>
          </p:cNvSpPr>
          <p:nvPr/>
        </p:nvSpPr>
        <p:spPr bwMode="auto">
          <a:xfrm>
            <a:off x="2297113" y="3810000"/>
            <a:ext cx="6324600" cy="685800"/>
          </a:xfrm>
          <a:prstGeom prst="flowChartProcess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000"/>
                </a:solidFill>
                <a:ea typeface="ヒラギノ角ゴ ProN W3"/>
                <a:cs typeface="ヒラギノ角ゴ ProN W3"/>
                <a:sym typeface="Arial" charset="0"/>
              </a:rPr>
              <a:t>Why- so many spiders? They eat gnats and lots of gnats at monument</a:t>
            </a:r>
          </a:p>
        </p:txBody>
      </p:sp>
      <p:sp>
        <p:nvSpPr>
          <p:cNvPr id="94214" name="Flowchart: Process 9"/>
          <p:cNvSpPr>
            <a:spLocks noChangeArrowheads="1"/>
          </p:cNvSpPr>
          <p:nvPr/>
        </p:nvSpPr>
        <p:spPr bwMode="auto">
          <a:xfrm>
            <a:off x="2678113" y="4648200"/>
            <a:ext cx="5943600" cy="685800"/>
          </a:xfrm>
          <a:prstGeom prst="flowChartProcess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000"/>
                </a:solidFill>
                <a:ea typeface="ヒラギノ角ゴ ProN W3"/>
                <a:cs typeface="ヒラギノ角ゴ ProN W3"/>
                <a:sym typeface="Arial" charset="0"/>
              </a:rPr>
              <a:t>Why- so many gnats? They are attracted to the light at dusk</a:t>
            </a:r>
          </a:p>
        </p:txBody>
      </p:sp>
      <p:sp>
        <p:nvSpPr>
          <p:cNvPr id="13" name="Flowchart: Process 12"/>
          <p:cNvSpPr>
            <a:spLocks noChangeArrowheads="1"/>
          </p:cNvSpPr>
          <p:nvPr/>
        </p:nvSpPr>
        <p:spPr bwMode="auto">
          <a:xfrm>
            <a:off x="3189288" y="5651500"/>
            <a:ext cx="5410200" cy="611188"/>
          </a:xfrm>
          <a:prstGeom prst="flowChartProcess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B050"/>
                </a:solidFill>
                <a:ea typeface="ヒラギノ角ゴ ProN W3"/>
                <a:cs typeface="ヒラギノ角ゴ ProN W3"/>
                <a:sym typeface="Arial" charset="0"/>
              </a:rPr>
              <a:t>Solution: Turn on the lights at a later time</a:t>
            </a:r>
          </a:p>
        </p:txBody>
      </p:sp>
      <p:pic>
        <p:nvPicPr>
          <p:cNvPr id="942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3505200"/>
            <a:ext cx="1076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rebuchet MS" pitchFamily="34" charset="0"/>
                <a:ea typeface="ＭＳ Ｐゴシック"/>
                <a:cs typeface="ＭＳ Ｐゴシック"/>
              </a:rPr>
              <a:t>Target State: Standardized Process </a:t>
            </a:r>
          </a:p>
        </p:txBody>
      </p:sp>
      <p:sp>
        <p:nvSpPr>
          <p:cNvPr id="95234" name="TextBox 2"/>
          <p:cNvSpPr txBox="1">
            <a:spLocks noChangeArrowheads="1"/>
          </p:cNvSpPr>
          <p:nvPr/>
        </p:nvSpPr>
        <p:spPr bwMode="auto">
          <a:xfrm>
            <a:off x="711200" y="1371600"/>
            <a:ext cx="75438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rebuchet MS" pitchFamily="34" charset="0"/>
            </a:endParaRPr>
          </a:p>
          <a:p>
            <a:r>
              <a:rPr lang="en-US" sz="2200" u="sng">
                <a:latin typeface="Trebuchet MS" pitchFamily="34" charset="0"/>
              </a:rPr>
              <a:t>Content</a:t>
            </a:r>
            <a:r>
              <a:rPr lang="en-US" sz="2200">
                <a:latin typeface="Trebuchet MS" pitchFamily="34" charset="0"/>
              </a:rPr>
              <a:t>:  template</a:t>
            </a:r>
          </a:p>
          <a:p>
            <a:r>
              <a:rPr lang="en-US" sz="1600">
                <a:latin typeface="Trebuchet MS" pitchFamily="34" charset="0"/>
              </a:rPr>
              <a:t>	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MR#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Name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Location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Active meds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Allergies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Code status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Current patient condition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Active clinical issues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Anticipated issues and what to do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To-do List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To follow-up list  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Attending name  &amp; Contact info 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Resident  and Team name &amp; Contact info (e.g pager #)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US" sz="1600">
                <a:latin typeface="Trebuchet MS" pitchFamily="34" charset="0"/>
              </a:rPr>
              <a:t>Family contact info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Trebuchet MS" pitchFamily="34" charset="0"/>
                <a:ea typeface="ＭＳ Ｐゴシック"/>
                <a:cs typeface="ＭＳ Ｐゴシック"/>
              </a:rPr>
              <a:t>Target State: Standardized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200" y="1362075"/>
            <a:ext cx="7543800" cy="3262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Trebuchet MS" panose="020B06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Trebuchet MS" panose="020B06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u="sng" dirty="0">
                <a:latin typeface="Trebuchet MS" panose="020B0603020202020204" pitchFamily="34" charset="0"/>
              </a:rPr>
              <a:t>Delivery</a:t>
            </a:r>
            <a:r>
              <a:rPr lang="en-US" sz="2200" dirty="0">
                <a:latin typeface="Trebuchet MS" panose="020B0603020202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Trebuchet MS" panose="020B0603020202020204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Structured verbal process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Active issues identified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Assessment of patient and problems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Plan of care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Anticipatory guidance (e.g. If-Then statements)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Read-back performed   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rebuchet MS" panose="020B0603020202020204" pitchFamily="34" charset="0"/>
              </a:rPr>
              <a:t>Opportunity to ask and respond to questions  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rebuchet MS" panose="020B0603020202020204" pitchFamily="34" charset="0"/>
              </a:rPr>
              <a:t>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4800600"/>
            <a:ext cx="8001000" cy="1143000"/>
          </a:xfrm>
          <a:prstGeom prst="rect">
            <a:avLst/>
          </a:prstGeom>
        </p:spPr>
        <p:txBody>
          <a:bodyPr/>
          <a:lstStyle>
            <a:lvl1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Times New Roman" pitchFamily="18" charset="0"/>
              </a:defRPr>
            </a:lvl1pPr>
            <a:lvl2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2pPr>
            <a:lvl3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3pPr>
            <a:lvl4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4pPr>
            <a:lvl5pPr marL="39688" indent="-396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pitchFamily="18" charset="0"/>
              </a:defRPr>
            </a:lvl5pPr>
            <a:lvl6pPr marL="4968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540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4112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68488" algn="r" rtl="0" eaLnBrk="1" fontAlgn="base" hangingPunct="1">
              <a:spcBef>
                <a:spcPct val="0"/>
              </a:spcBef>
              <a:spcAft>
                <a:spcPct val="0"/>
              </a:spcAft>
              <a:defRPr sz="3000" i="1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>
              <a:defRPr/>
            </a:pPr>
            <a:endParaRPr lang="en-US" kern="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2"/>
          <p:cNvSpPr>
            <a:spLocks noGrp="1"/>
          </p:cNvSpPr>
          <p:nvPr>
            <p:ph type="title"/>
          </p:nvPr>
        </p:nvSpPr>
        <p:spPr bwMode="auto">
          <a:xfrm>
            <a:off x="736600" y="457200"/>
            <a:ext cx="8026400" cy="850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Target State: Standardized Process </a:t>
            </a:r>
          </a:p>
        </p:txBody>
      </p:sp>
      <p:sp>
        <p:nvSpPr>
          <p:cNvPr id="97282" name="Content Placeholder 3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smtClean="0">
                <a:ea typeface="ＭＳ Ｐゴシック"/>
                <a:cs typeface="ＭＳ Ｐゴシック"/>
              </a:rPr>
              <a:t>Environmental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	</a:t>
            </a:r>
          </a:p>
          <a:p>
            <a:pPr>
              <a:buFontTx/>
              <a:buChar char="•"/>
            </a:pPr>
            <a:r>
              <a:rPr lang="en-US" sz="2000" smtClean="0">
                <a:ea typeface="ＭＳ Ｐゴシック"/>
                <a:cs typeface="ＭＳ Ｐゴシック"/>
              </a:rPr>
              <a:t>Performed face-to-face </a:t>
            </a:r>
          </a:p>
          <a:p>
            <a:pPr>
              <a:buFontTx/>
              <a:buChar char="•"/>
            </a:pPr>
            <a:r>
              <a:rPr lang="en-US" sz="2000" smtClean="0">
                <a:ea typeface="ＭＳ Ｐゴシック"/>
                <a:cs typeface="ＭＳ Ｐゴシック"/>
              </a:rPr>
              <a:t>Non-distracting location    </a:t>
            </a:r>
          </a:p>
          <a:p>
            <a:pPr>
              <a:buFontTx/>
              <a:buChar char="•"/>
            </a:pPr>
            <a:r>
              <a:rPr lang="en-US" sz="2000" smtClean="0">
                <a:ea typeface="ＭＳ Ｐゴシック"/>
                <a:cs typeface="ＭＳ Ｐゴシック"/>
              </a:rPr>
              <a:t>No interruptions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" y="1557338"/>
            <a:ext cx="6172200" cy="4337050"/>
          </a:xfrm>
          <a:noFill/>
          <a:ln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759200" y="3733800"/>
            <a:ext cx="2870200" cy="5508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Elbow Connector 12"/>
          <p:cNvCxnSpPr/>
          <p:nvPr/>
        </p:nvCxnSpPr>
        <p:spPr>
          <a:xfrm rot="10800000">
            <a:off x="2743200" y="3581400"/>
            <a:ext cx="990600" cy="381000"/>
          </a:xfrm>
          <a:prstGeom prst="bentConnector3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26000" y="2438400"/>
            <a:ext cx="3419475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Verdana" pitchFamily="34" charset="0"/>
              </a:rPr>
              <a:t>Preventable adverse events (PAEs) associated with death: 210,000 – 400,000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41875" y="2457450"/>
            <a:ext cx="3403600" cy="777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Elbow Connector 14"/>
          <p:cNvCxnSpPr/>
          <p:nvPr/>
        </p:nvCxnSpPr>
        <p:spPr>
          <a:xfrm rot="10800000">
            <a:off x="3009900" y="2454275"/>
            <a:ext cx="1638300" cy="392113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30638" y="3670300"/>
            <a:ext cx="2870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Verdana" pitchFamily="34" charset="0"/>
              </a:rPr>
              <a:t>IOM </a:t>
            </a:r>
            <a:r>
              <a:rPr lang="en-US" sz="1600" b="1" i="1">
                <a:solidFill>
                  <a:srgbClr val="C00000"/>
                </a:solidFill>
                <a:latin typeface="Verdana" pitchFamily="34" charset="0"/>
              </a:rPr>
              <a:t>To Err is Human (1999)</a:t>
            </a:r>
            <a:r>
              <a:rPr lang="en-US" sz="1600" b="1">
                <a:solidFill>
                  <a:srgbClr val="C00000"/>
                </a:solidFill>
                <a:latin typeface="Verdana" pitchFamily="34" charset="0"/>
              </a:rPr>
              <a:t>:</a:t>
            </a:r>
            <a:r>
              <a:rPr lang="en-US" sz="1600" b="1" i="1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en-US" sz="1600" b="1">
                <a:solidFill>
                  <a:srgbClr val="C00000"/>
                </a:solidFill>
                <a:latin typeface="Verdana" pitchFamily="34" charset="0"/>
              </a:rPr>
              <a:t>98,000</a:t>
            </a:r>
          </a:p>
        </p:txBody>
      </p:sp>
      <p:sp>
        <p:nvSpPr>
          <p:cNvPr id="29704" name="TextBox 20"/>
          <p:cNvSpPr txBox="1">
            <a:spLocks noChangeArrowheads="1"/>
          </p:cNvSpPr>
          <p:nvPr/>
        </p:nvSpPr>
        <p:spPr bwMode="auto">
          <a:xfrm>
            <a:off x="3409950" y="1690688"/>
            <a:ext cx="208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Verdana" pitchFamily="34" charset="0"/>
              </a:rPr>
              <a:t>597,689</a:t>
            </a:r>
          </a:p>
        </p:txBody>
      </p:sp>
      <p:sp>
        <p:nvSpPr>
          <p:cNvPr id="29705" name="TextBox 22"/>
          <p:cNvSpPr txBox="1">
            <a:spLocks noChangeArrowheads="1"/>
          </p:cNvSpPr>
          <p:nvPr/>
        </p:nvSpPr>
        <p:spPr bwMode="auto">
          <a:xfrm>
            <a:off x="3403600" y="2055813"/>
            <a:ext cx="208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Verdana" pitchFamily="34" charset="0"/>
              </a:rPr>
              <a:t>574,743</a:t>
            </a:r>
          </a:p>
        </p:txBody>
      </p:sp>
      <p:sp>
        <p:nvSpPr>
          <p:cNvPr id="29706" name="TextBox 23"/>
          <p:cNvSpPr txBox="1">
            <a:spLocks noChangeArrowheads="1"/>
          </p:cNvSpPr>
          <p:nvPr/>
        </p:nvSpPr>
        <p:spPr bwMode="auto">
          <a:xfrm>
            <a:off x="1968500" y="2438400"/>
            <a:ext cx="208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Verdana" pitchFamily="34" charset="0"/>
              </a:rPr>
              <a:t>138,030</a:t>
            </a:r>
          </a:p>
        </p:txBody>
      </p:sp>
      <p:sp>
        <p:nvSpPr>
          <p:cNvPr id="29707" name="Title 2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Leading Causes of Death</a:t>
            </a:r>
          </a:p>
        </p:txBody>
      </p:sp>
      <p:sp>
        <p:nvSpPr>
          <p:cNvPr id="29708" name="TextBox 27"/>
          <p:cNvSpPr txBox="1">
            <a:spLocks noChangeArrowheads="1"/>
          </p:cNvSpPr>
          <p:nvPr/>
        </p:nvSpPr>
        <p:spPr bwMode="auto">
          <a:xfrm>
            <a:off x="685800" y="6062663"/>
            <a:ext cx="7924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Verdana" pitchFamily="34" charset="0"/>
              </a:rPr>
              <a:t>Hoyert DL, Xu J. Deaths: Preliminary Data for 2010. National Vital Statistics Reports; 2012: 61(6).</a:t>
            </a:r>
          </a:p>
          <a:p>
            <a:r>
              <a:rPr lang="en-US" sz="800">
                <a:latin typeface="Verdana" pitchFamily="34" charset="0"/>
              </a:rPr>
              <a:t>James JT. A new, evidence-based estimate of patient harms associated with hospital care. </a:t>
            </a:r>
            <a:r>
              <a:rPr lang="en-US" sz="800" i="1">
                <a:latin typeface="Verdana" pitchFamily="34" charset="0"/>
              </a:rPr>
              <a:t>J Patient Saf</a:t>
            </a:r>
            <a:r>
              <a:rPr lang="en-US" sz="800">
                <a:latin typeface="Verdana" pitchFamily="34" charset="0"/>
              </a:rPr>
              <a:t>; 2013: 9(3).</a:t>
            </a:r>
            <a:endParaRPr lang="en-US" sz="800" baseline="30000">
              <a:latin typeface="Verdana" pitchFamily="34" charset="0"/>
            </a:endParaRPr>
          </a:p>
        </p:txBody>
      </p:sp>
      <p:sp>
        <p:nvSpPr>
          <p:cNvPr id="29709" name="TextBox 28"/>
          <p:cNvSpPr txBox="1">
            <a:spLocks noChangeArrowheads="1"/>
          </p:cNvSpPr>
          <p:nvPr/>
        </p:nvSpPr>
        <p:spPr bwMode="auto">
          <a:xfrm>
            <a:off x="2006600" y="2841625"/>
            <a:ext cx="2082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Verdana" pitchFamily="34" charset="0"/>
              </a:rPr>
              <a:t>129,476</a:t>
            </a:r>
          </a:p>
        </p:txBody>
      </p:sp>
      <p:sp>
        <p:nvSpPr>
          <p:cNvPr id="29710" name="TextBox 29"/>
          <p:cNvSpPr txBox="1">
            <a:spLocks noChangeArrowheads="1"/>
          </p:cNvSpPr>
          <p:nvPr/>
        </p:nvSpPr>
        <p:spPr bwMode="auto">
          <a:xfrm>
            <a:off x="2019300" y="3222625"/>
            <a:ext cx="208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120,859</a:t>
            </a:r>
          </a:p>
        </p:txBody>
      </p:sp>
      <p:sp>
        <p:nvSpPr>
          <p:cNvPr id="29711" name="TextBox 30"/>
          <p:cNvSpPr txBox="1">
            <a:spLocks noChangeArrowheads="1"/>
          </p:cNvSpPr>
          <p:nvPr/>
        </p:nvSpPr>
        <p:spPr bwMode="auto">
          <a:xfrm>
            <a:off x="1993900" y="3594100"/>
            <a:ext cx="20828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Verdana" pitchFamily="34" charset="0"/>
              </a:rPr>
              <a:t>83,494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8" grpId="0" animBg="1"/>
      <p:bldP spid="14" grpId="0" animBg="1"/>
      <p:bldP spid="20" grpId="0"/>
      <p:bldP spid="20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2"/>
          <p:cNvSpPr>
            <a:spLocks noGrp="1"/>
          </p:cNvSpPr>
          <p:nvPr>
            <p:ph type="title"/>
          </p:nvPr>
        </p:nvSpPr>
        <p:spPr bwMode="auto">
          <a:xfrm>
            <a:off x="736600" y="457200"/>
            <a:ext cx="8026400" cy="850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Target State: Standardized Process </a:t>
            </a:r>
          </a:p>
        </p:txBody>
      </p:sp>
      <p:sp>
        <p:nvSpPr>
          <p:cNvPr id="98306" name="Content Placeholder 3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u="sng" smtClean="0">
                <a:ea typeface="ＭＳ Ｐゴシック"/>
                <a:cs typeface="ＭＳ Ｐゴシック"/>
              </a:rPr>
              <a:t>Other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Age, Weight, Gender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Recent labs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Procedures done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In-patient vs Out-patient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Pnemonic to characterize illness severity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Special considerations: ex. Religious preference, access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Contact info: chain of command, consult teams</a:t>
            </a:r>
          </a:p>
          <a:p>
            <a:r>
              <a:rPr lang="en-US" sz="2400" smtClean="0">
                <a:ea typeface="ＭＳ Ｐゴシック"/>
                <a:cs typeface="ＭＳ Ｐゴシック"/>
              </a:rPr>
              <a:t>Read back by receiver</a:t>
            </a:r>
          </a:p>
          <a:p>
            <a:endParaRPr lang="en-US" sz="2400" smtClean="0">
              <a:ea typeface="ＭＳ Ｐゴシック"/>
              <a:cs typeface="ＭＳ Ｐゴシック"/>
            </a:endParaRPr>
          </a:p>
          <a:p>
            <a:endParaRPr lang="en-US" sz="240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99330" name="Content Placeholder 5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Restraints, contact precautions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Gap Analysis</a:t>
            </a:r>
          </a:p>
        </p:txBody>
      </p:sp>
      <p:sp>
        <p:nvSpPr>
          <p:cNvPr id="100354" name="Content Placeholder 3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System Output: integration with EMR vs physical document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Education: HIPPA compliance, tools, sharing format, legal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Setting: space, computer access, free of distractions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Time: Auto-population, Link to call schedule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Information Mgt: How much? Deletion of impertinent info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Staffing: lack of…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Centralization: Documentation, Format, Access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Patient/Service Volume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Accountability, Oversight, Supervision, Enforcement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Modify-able Tool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Assess Effectiveness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Gap analysis</a:t>
            </a:r>
          </a:p>
        </p:txBody>
      </p:sp>
      <p:sp>
        <p:nvSpPr>
          <p:cNvPr id="101378" name="Content Placeholder 5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Sign out time, Interruptions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If…then…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Sustainability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Education—ex. CRISP, integration of electronic systems that “talk to each other”, when? -- during orientation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Elevation of importance – competency, formal training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Site specific challenges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Departmental Buy-In—same tool, collection/collation of specialty specific items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Tablet-based/portable info management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Solution Approach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Contact Each Program: know/share time for sign out, name of contact, sign on door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RN: dynamic call blocking during sign out (**caution**), cohort pages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Define/Establish Location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Designate Team Member to manage calls during sign out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Team Sign Out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Automated Delete on To-Do List—requires updates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Designate Departmental Champion(s) – supervision, enforcement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Involve mid-level providers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Use Technology to modernize process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Solution approach</a:t>
            </a:r>
          </a:p>
        </p:txBody>
      </p:sp>
      <p:sp>
        <p:nvSpPr>
          <p:cNvPr id="103426" name="Content Placeholder 5"/>
          <p:cNvSpPr>
            <a:spLocks noGrp="1"/>
          </p:cNvSpPr>
          <p:nvPr>
            <p:ph idx="1"/>
          </p:nvPr>
        </p:nvSpPr>
        <p:spPr bwMode="auto">
          <a:xfrm>
            <a:off x="609600" y="1295400"/>
            <a:ext cx="7772400" cy="457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Use current EMR, adapt to current needs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Manage volume of the service w/o compromising learning experience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Quality Assessment &amp; Improvement, integrated into process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Cultural change—”this is MY patient”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Limit/manage information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Assign name of care team in EMR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Surveys: RN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Education: On-going, conferences, review of documentation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Incentive: build relationships with other team members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Observe: “secret shopper”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Emulate successful teams, Share with HSA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4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8026400" cy="1308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Metrics</a:t>
            </a:r>
          </a:p>
        </p:txBody>
      </p:sp>
      <p:sp>
        <p:nvSpPr>
          <p:cNvPr id="104450" name="Content Placeholder 5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Near misses, LOS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Resident “happiness”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RN satisfaction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Observation, Secret Shopper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Time tracking, time study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missing information, frequency, how often do you need to use the chart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Receiver assessment of quality, content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Quantify interruptions, 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during “no call time” is there harm, balancing measures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# tasks completed or required after sign out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Audit sign out sheets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05474" name="Content Placeholder 5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Milestone – communication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Recommendations &amp; Action Plan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b="1" dirty="0" smtClean="0">
                <a:sym typeface="Arial" pitchFamily="34" charset="0"/>
              </a:rPr>
              <a:t>Education: IHI Modules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Patient Safety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Quality Improvement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Transitions of Care/Hand Offs</a:t>
            </a:r>
          </a:p>
          <a:p>
            <a:pPr>
              <a:defRPr/>
            </a:pP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b="1" dirty="0" smtClean="0">
                <a:sym typeface="Arial" pitchFamily="34" charset="0"/>
              </a:rPr>
              <a:t>Report Back</a:t>
            </a:r>
          </a:p>
          <a:p>
            <a:pPr>
              <a:defRPr/>
            </a:pPr>
            <a:r>
              <a:rPr lang="en-US" b="1" dirty="0" smtClean="0">
                <a:sym typeface="Arial" pitchFamily="34" charset="0"/>
              </a:rPr>
              <a:t>Use A3, become departmental champion</a:t>
            </a:r>
          </a:p>
          <a:p>
            <a:pPr>
              <a:defRPr/>
            </a:pPr>
            <a:endParaRPr lang="en-US" b="1" dirty="0">
              <a:sym typeface="Arial" pitchFamily="34" charset="0"/>
            </a:endParaRPr>
          </a:p>
          <a:p>
            <a:pPr>
              <a:defRPr/>
            </a:pPr>
            <a:r>
              <a:rPr lang="en-US" b="1" dirty="0" smtClean="0">
                <a:sym typeface="Arial" pitchFamily="34" charset="0"/>
              </a:rPr>
              <a:t>When &amp; What Format</a:t>
            </a:r>
          </a:p>
          <a:p>
            <a:pPr>
              <a:defRPr/>
            </a:pPr>
            <a:r>
              <a:rPr lang="en-US" b="1" dirty="0" smtClean="0">
                <a:sym typeface="Arial" pitchFamily="34" charset="0"/>
              </a:rPr>
              <a:t>Report to GME, in 1 month</a:t>
            </a:r>
          </a:p>
          <a:p>
            <a:pPr>
              <a:defRPr/>
            </a:pPr>
            <a:endParaRPr lang="en-US" dirty="0">
              <a:sym typeface="Arial" pitchFamily="34" charset="0"/>
            </a:endParaRPr>
          </a:p>
          <a:p>
            <a:pPr>
              <a:defRPr/>
            </a:pPr>
            <a:endParaRPr lang="en-US" dirty="0">
              <a:sym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GME and Public Responsibility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ym typeface="Arial" pitchFamily="34" charset="0"/>
              </a:rPr>
              <a:t>“The </a:t>
            </a:r>
            <a:r>
              <a:rPr lang="en-US" dirty="0">
                <a:sym typeface="Arial" pitchFamily="34" charset="0"/>
              </a:rPr>
              <a:t>ACGME's public stakeholders have </a:t>
            </a:r>
            <a:r>
              <a:rPr lang="en-US" dirty="0" smtClean="0">
                <a:sym typeface="Arial" pitchFamily="34" charset="0"/>
              </a:rPr>
              <a:t>heightened expectations </a:t>
            </a:r>
            <a:r>
              <a:rPr lang="en-US" dirty="0">
                <a:sym typeface="Arial" pitchFamily="34" charset="0"/>
              </a:rPr>
              <a:t>of physicians. No longer accepting them as independent actors, they expect physicians to function as leaders and participants in team-oriented care</a:t>
            </a:r>
            <a:r>
              <a:rPr lang="en-US" dirty="0" smtClean="0">
                <a:sym typeface="Arial" pitchFamily="34" charset="0"/>
              </a:rPr>
              <a:t>.”</a:t>
            </a:r>
          </a:p>
          <a:p>
            <a:pPr>
              <a:defRPr/>
            </a:pPr>
            <a:endParaRPr lang="en-US" dirty="0" smtClean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Institutional Requirements:</a:t>
            </a: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Oversight, education and implementation of PSQI.</a:t>
            </a:r>
          </a:p>
          <a:p>
            <a:pPr>
              <a:defRPr/>
            </a:pPr>
            <a:endParaRPr lang="en-US" dirty="0">
              <a:sym typeface="Arial" pitchFamily="34" charset="0"/>
            </a:endParaRPr>
          </a:p>
          <a:p>
            <a:pPr>
              <a:defRPr/>
            </a:pPr>
            <a:r>
              <a:rPr lang="en-US" dirty="0" smtClean="0">
                <a:sym typeface="Arial" pitchFamily="34" charset="0"/>
              </a:rPr>
              <a:t>Core Program Requirements:</a:t>
            </a:r>
          </a:p>
          <a:p>
            <a:pPr marL="0" indent="0">
              <a:defRPr/>
            </a:pPr>
            <a:r>
              <a:rPr lang="en-US" dirty="0" smtClean="0">
                <a:sym typeface="Arial" pitchFamily="34" charset="0"/>
              </a:rPr>
              <a:t>“The </a:t>
            </a:r>
            <a:r>
              <a:rPr lang="en-US" dirty="0">
                <a:sym typeface="Arial" pitchFamily="34" charset="0"/>
              </a:rPr>
              <a:t>program director must ensure that residents are integrated and actively participate in interdisciplinary clinical quality improvement and patient safety programs</a:t>
            </a:r>
            <a:r>
              <a:rPr lang="en-US" dirty="0" smtClean="0">
                <a:sym typeface="Arial" pitchFamily="34" charset="0"/>
              </a:rPr>
              <a:t>.” </a:t>
            </a:r>
          </a:p>
          <a:p>
            <a:pPr marL="0" indent="0">
              <a:defRPr/>
            </a:pPr>
            <a:endParaRPr lang="en-US" dirty="0" smtClean="0">
              <a:sym typeface="Arial" pitchFamily="34" charset="0"/>
            </a:endParaRPr>
          </a:p>
          <a:p>
            <a:pPr marL="0" indent="0">
              <a:defRPr/>
            </a:pPr>
            <a:endParaRPr lang="en-US" dirty="0">
              <a:sym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/>
                <a:cs typeface="ＭＳ Ｐゴシック"/>
              </a:rPr>
              <a:t>Clinical Learning Environment Reviews</a:t>
            </a:r>
          </a:p>
        </p:txBody>
      </p:sp>
      <p:sp>
        <p:nvSpPr>
          <p:cNvPr id="31746" name="Content Placeholder 4"/>
          <p:cNvSpPr>
            <a:spLocks noGrp="1"/>
          </p:cNvSpPr>
          <p:nvPr>
            <p:ph idx="1"/>
          </p:nvPr>
        </p:nvSpPr>
        <p:spPr bwMode="auto">
          <a:xfrm>
            <a:off x="685800" y="1219200"/>
            <a:ext cx="7772400" cy="457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ea typeface="ＭＳ Ｐゴシック"/>
                <a:cs typeface="ＭＳ Ｐゴシック"/>
              </a:rPr>
              <a:t>Patient Safety</a:t>
            </a:r>
            <a:r>
              <a:rPr lang="en-US" smtClean="0">
                <a:ea typeface="ＭＳ Ｐゴシック"/>
                <a:cs typeface="ＭＳ Ｐゴシック"/>
              </a:rPr>
              <a:t> – including opportunities for residents to report errors, unsafe conditions, and near misses, and to participate in inter-professional teams to promote and enhance safe care.</a:t>
            </a:r>
          </a:p>
          <a:p>
            <a:r>
              <a:rPr lang="en-US" b="1" smtClean="0">
                <a:ea typeface="ＭＳ Ｐゴシック"/>
                <a:cs typeface="ＭＳ Ｐゴシック"/>
              </a:rPr>
              <a:t>Quality Improvement</a:t>
            </a:r>
            <a:r>
              <a:rPr lang="en-US" smtClean="0">
                <a:ea typeface="ＭＳ Ｐゴシック"/>
                <a:cs typeface="ＭＳ Ｐゴシック"/>
              </a:rPr>
              <a:t> – including how sponsoring institutions engage residents in the use of data to improve systems of care, reduce health care disparities and improve patient outcomes.</a:t>
            </a:r>
          </a:p>
          <a:p>
            <a:r>
              <a:rPr lang="en-US" b="1" smtClean="0">
                <a:ea typeface="ＭＳ Ｐゴシック"/>
                <a:cs typeface="ＭＳ Ｐゴシック"/>
              </a:rPr>
              <a:t>Transitions in Care</a:t>
            </a:r>
            <a:r>
              <a:rPr lang="en-US" smtClean="0">
                <a:ea typeface="ＭＳ Ｐゴシック"/>
                <a:cs typeface="ＭＳ Ｐゴシック"/>
              </a:rPr>
              <a:t> – including how sponsoring institutions demonstrate effective standardization and oversight of transitions of care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*Residents/fellows receive progressive education and training on quality improvement that involves </a:t>
            </a:r>
            <a:r>
              <a:rPr lang="en-US" u="sng" smtClean="0">
                <a:ea typeface="ＭＳ Ｐゴシック"/>
                <a:cs typeface="ＭＳ Ｐゴシック"/>
              </a:rPr>
              <a:t>experiential</a:t>
            </a:r>
            <a:r>
              <a:rPr lang="en-US" smtClean="0">
                <a:ea typeface="ＭＳ Ｐゴシック"/>
                <a:cs typeface="ＭＳ Ｐゴシック"/>
              </a:rPr>
              <a:t> learning..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MC Academic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lternate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lide Option 1 - Left">
  <a:themeElements>
    <a:clrScheme name="Copy Slide No Logo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opy Slide No Logo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UMMC Academic01</Template>
  <TotalTime>2489</TotalTime>
  <Words>2779</Words>
  <Application>Microsoft Office PowerPoint</Application>
  <PresentationFormat>On-screen Show (4:3)</PresentationFormat>
  <Paragraphs>673</Paragraphs>
  <Slides>78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UMMC Academic01</vt:lpstr>
      <vt:lpstr>Alternate Title Slide</vt:lpstr>
      <vt:lpstr>Slide Option 1 - Left</vt:lpstr>
      <vt:lpstr>Patient Safety and Quality Improvement Symposium</vt:lpstr>
      <vt:lpstr>  Introduction &amp; Welcome </vt:lpstr>
      <vt:lpstr>PowerPoint Presentation</vt:lpstr>
      <vt:lpstr>Anticipated Outcomes: Post-Graduate Education</vt:lpstr>
      <vt:lpstr>PowerPoint Presentation</vt:lpstr>
      <vt:lpstr>Medical Error: A Patient’s Story</vt:lpstr>
      <vt:lpstr>Leading Causes of Death</vt:lpstr>
      <vt:lpstr>GME and Public Responsibility</vt:lpstr>
      <vt:lpstr>Clinical Learning Environment Reviews</vt:lpstr>
      <vt:lpstr>Medical Error: Hand-overs of Care</vt:lpstr>
      <vt:lpstr>Improving Care Processes at UMMC:  Performance Innovation</vt:lpstr>
      <vt:lpstr>PI Vocabulary: Safety</vt:lpstr>
      <vt:lpstr>PI Vocabulary: Quality</vt:lpstr>
      <vt:lpstr>PI Vocabulary: High reliability</vt:lpstr>
      <vt:lpstr>Robust Process Improvement: W. Edwards Deming</vt:lpstr>
      <vt:lpstr>Lean / Six Sigma</vt:lpstr>
      <vt:lpstr>Lean</vt:lpstr>
      <vt:lpstr>Six Sigma</vt:lpstr>
      <vt:lpstr>PowerPoint Presentation</vt:lpstr>
      <vt:lpstr>PowerPoint Presentation</vt:lpstr>
      <vt:lpstr>PowerPoint Presentation</vt:lpstr>
      <vt:lpstr>Lean Timeline</vt:lpstr>
      <vt:lpstr>Lean fundamentals: Waste</vt:lpstr>
      <vt:lpstr>Lean fundamentals: Waste</vt:lpstr>
      <vt:lpstr>Lean fundamentals: Waste</vt:lpstr>
      <vt:lpstr>Lean fundamentals: Root Causes of Waste</vt:lpstr>
      <vt:lpstr>Lean Toolbox: </vt:lpstr>
      <vt:lpstr>Lean fundamentals: Process Map</vt:lpstr>
      <vt:lpstr>UMMC Process Map: Inpatient Medicine</vt:lpstr>
      <vt:lpstr>Lean fundamentals: Metrics</vt:lpstr>
      <vt:lpstr>Lean fundamentals: Metrics</vt:lpstr>
      <vt:lpstr>Lean Leadership</vt:lpstr>
      <vt:lpstr>Boeing 737 Final Assembly: Before</vt:lpstr>
      <vt:lpstr>Boeing 737 Final Assembly: After</vt:lpstr>
      <vt:lpstr>Lean fundamentals: the “A3”</vt:lpstr>
      <vt:lpstr>The Use of the “A3”</vt:lpstr>
      <vt:lpstr>The Story</vt:lpstr>
      <vt:lpstr>PowerPoint Presentation</vt:lpstr>
      <vt:lpstr>PowerPoint Presentation</vt:lpstr>
      <vt:lpstr>Initial State: Where are we at UMMC?</vt:lpstr>
      <vt:lpstr>Initial State</vt:lpstr>
      <vt:lpstr>Percentage of Resident/Fellow Participation in Safety/QI </vt:lpstr>
      <vt:lpstr>How do residents report errors?</vt:lpstr>
      <vt:lpstr>Resident QI Activities </vt:lpstr>
      <vt:lpstr>Transitions of care (Handoffs): Current State </vt:lpstr>
      <vt:lpstr>Patient Care Hand-overs: Current State -3 programs observed</vt:lpstr>
      <vt:lpstr>Patient Care Hand-overs: Current State</vt:lpstr>
      <vt:lpstr> Patient Care Hand-overs: Current State - </vt:lpstr>
      <vt:lpstr>Patient Care Hand-overs: Current State Medicine Intern Hand-over Outcomes by Site  January 2012 </vt:lpstr>
      <vt:lpstr>PowerPoint Presentation</vt:lpstr>
      <vt:lpstr>PowerPoint Presentation</vt:lpstr>
      <vt:lpstr>PowerPoint Presentation</vt:lpstr>
      <vt:lpstr>PowerPoint Presentation</vt:lpstr>
      <vt:lpstr>   What does a Good Hand Off look Like?   -Target State </vt:lpstr>
      <vt:lpstr>Target State: Standardized Process </vt:lpstr>
      <vt:lpstr>Target State: Standardized Process</vt:lpstr>
      <vt:lpstr>Target State: Standardized Process </vt:lpstr>
      <vt:lpstr> Metrics: What measurements can we put in place to assess and answer  “what does good look like?” </vt:lpstr>
      <vt:lpstr>PowerPoint Presentation</vt:lpstr>
      <vt:lpstr>Gap Analysis: What’s in the way of the achieving the Target State today?</vt:lpstr>
      <vt:lpstr>Asking the Whys…….</vt:lpstr>
      <vt:lpstr>PowerPoint Presentation</vt:lpstr>
      <vt:lpstr>PowerPoint Presentation</vt:lpstr>
      <vt:lpstr>PowerPoint Presentation</vt:lpstr>
      <vt:lpstr>Small Group Group Exercise</vt:lpstr>
      <vt:lpstr>PowerPoint Presentation</vt:lpstr>
      <vt:lpstr>Target State: Standardized Process </vt:lpstr>
      <vt:lpstr>Target State: Standardized Process</vt:lpstr>
      <vt:lpstr>Target State: Standardized Process </vt:lpstr>
      <vt:lpstr>Target State: Standardized Process </vt:lpstr>
      <vt:lpstr>PowerPoint Presentation</vt:lpstr>
      <vt:lpstr>Gap Analysis</vt:lpstr>
      <vt:lpstr>Gap analysis</vt:lpstr>
      <vt:lpstr>Solution Approach</vt:lpstr>
      <vt:lpstr>Solution approach</vt:lpstr>
      <vt:lpstr>Metrics</vt:lpstr>
      <vt:lpstr>PowerPoint Presentation</vt:lpstr>
      <vt:lpstr>Recommendations &amp; Action Plan </vt:lpstr>
    </vt:vector>
  </TitlesOfParts>
  <Company>UMMS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Gottlieb</dc:creator>
  <cp:lastModifiedBy>Hyson, Maureen</cp:lastModifiedBy>
  <cp:revision>93</cp:revision>
  <dcterms:created xsi:type="dcterms:W3CDTF">2014-04-29T13:57:00Z</dcterms:created>
  <dcterms:modified xsi:type="dcterms:W3CDTF">2015-10-01T15:13:37Z</dcterms:modified>
</cp:coreProperties>
</file>