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62" r:id="rId5"/>
    <p:sldMasterId id="2147483698" r:id="rId6"/>
  </p:sldMasterIdLst>
  <p:notesMasterIdLst>
    <p:notesMasterId r:id="rId22"/>
  </p:notesMasterIdLst>
  <p:handoutMasterIdLst>
    <p:handoutMasterId r:id="rId23"/>
  </p:handoutMasterIdLst>
  <p:sldIdLst>
    <p:sldId id="256" r:id="rId7"/>
    <p:sldId id="262" r:id="rId8"/>
    <p:sldId id="272" r:id="rId9"/>
    <p:sldId id="279" r:id="rId10"/>
    <p:sldId id="280" r:id="rId11"/>
    <p:sldId id="274" r:id="rId12"/>
    <p:sldId id="281" r:id="rId13"/>
    <p:sldId id="282" r:id="rId14"/>
    <p:sldId id="288" r:id="rId15"/>
    <p:sldId id="277" r:id="rId16"/>
    <p:sldId id="273" r:id="rId17"/>
    <p:sldId id="276" r:id="rId18"/>
    <p:sldId id="275" r:id="rId19"/>
    <p:sldId id="283" r:id="rId20"/>
    <p:sldId id="28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02"/>
    <a:srgbClr val="6A788B"/>
    <a:srgbClr val="5D87A1"/>
    <a:srgbClr val="C92235"/>
    <a:srgbClr val="007698"/>
    <a:srgbClr val="C8B18B"/>
    <a:srgbClr val="FFCD00"/>
    <a:srgbClr val="9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93F5A-5450-A8AB-59A4-63DEAAADB8C0}" v="226" dt="2024-03-10T17:03:47.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8C795-0316-4BD9-9427-5904A669C5C8}"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US"/>
        </a:p>
      </dgm:t>
    </dgm:pt>
    <dgm:pt modelId="{06EADBFF-6FCC-46C4-9E4A-4C4B67E589D4}">
      <dgm:prSet phldrT="[Text]" custT="1"/>
      <dgm:spPr/>
      <dgm:t>
        <a:bodyPr/>
        <a:lstStyle/>
        <a:p>
          <a:r>
            <a:rPr lang="en-US" sz="1200" b="1" dirty="0">
              <a:solidFill>
                <a:srgbClr val="C00000"/>
              </a:solidFill>
            </a:rPr>
            <a:t>DUE:</a:t>
          </a:r>
        </a:p>
        <a:p>
          <a:pPr rtl="0"/>
          <a:r>
            <a:rPr lang="en-US" sz="1200" b="1" dirty="0">
              <a:solidFill>
                <a:srgbClr val="C00000"/>
              </a:solidFill>
              <a:latin typeface="+mn-lt"/>
            </a:rPr>
            <a:t>March 29, 2024 </a:t>
          </a:r>
        </a:p>
        <a:p>
          <a:pPr rtl="0"/>
          <a:r>
            <a:rPr lang="en-US" sz="1200" dirty="0">
              <a:solidFill>
                <a:srgbClr val="020202"/>
              </a:solidFill>
              <a:latin typeface="+mn-lt"/>
            </a:rPr>
            <a:t>Coordinators will complete the Resident Enrollment form for each program.</a:t>
          </a:r>
        </a:p>
      </dgm:t>
    </dgm:pt>
    <dgm:pt modelId="{987DD725-B713-4275-B843-BFC2160B5A74}" type="parTrans" cxnId="{E5DA431E-DED7-455D-B2B2-F7D7669D4785}">
      <dgm:prSet/>
      <dgm:spPr/>
      <dgm:t>
        <a:bodyPr/>
        <a:lstStyle/>
        <a:p>
          <a:endParaRPr lang="en-US"/>
        </a:p>
      </dgm:t>
    </dgm:pt>
    <dgm:pt modelId="{86518E6E-EE87-4523-AFC8-17A268F6283A}" type="sibTrans" cxnId="{E5DA431E-DED7-455D-B2B2-F7D7669D4785}">
      <dgm:prSet/>
      <dgm:spPr/>
      <dgm:t>
        <a:bodyPr/>
        <a:lstStyle/>
        <a:p>
          <a:endParaRPr lang="en-US"/>
        </a:p>
      </dgm:t>
    </dgm:pt>
    <dgm:pt modelId="{EA05C660-C95E-4739-AAD2-1EB160AA10D2}">
      <dgm:prSet phldrT="[Text]"/>
      <dgm:spPr/>
      <dgm:t>
        <a:bodyPr/>
        <a:lstStyle/>
        <a:p>
          <a:r>
            <a:rPr lang="en-US" b="1" dirty="0">
              <a:solidFill>
                <a:srgbClr val="C00000"/>
              </a:solidFill>
            </a:rPr>
            <a:t>April 2024</a:t>
          </a:r>
        </a:p>
        <a:p>
          <a:r>
            <a:rPr lang="en-US" dirty="0">
              <a:solidFill>
                <a:srgbClr val="020202"/>
              </a:solidFill>
            </a:rPr>
            <a:t>The training team will host a Q &amp; A Session for Coordinators to discuss any Portfolio Epic training questions</a:t>
          </a:r>
          <a:r>
            <a:rPr lang="en-US" dirty="0"/>
            <a:t>.</a:t>
          </a:r>
          <a:endParaRPr lang="en-US" b="0" dirty="0">
            <a:latin typeface="Arial" panose="020B0604020202020204"/>
            <a:ea typeface="Calibri"/>
            <a:cs typeface="Arial" panose="020B0604020202020204"/>
          </a:endParaRPr>
        </a:p>
      </dgm:t>
    </dgm:pt>
    <dgm:pt modelId="{38F36E06-8078-492F-8BF5-9950B2A25D03}" type="parTrans" cxnId="{98668885-E082-40C1-AEBB-FD9F4CEF99DD}">
      <dgm:prSet/>
      <dgm:spPr/>
      <dgm:t>
        <a:bodyPr/>
        <a:lstStyle/>
        <a:p>
          <a:endParaRPr lang="en-US"/>
        </a:p>
      </dgm:t>
    </dgm:pt>
    <dgm:pt modelId="{1D65D9A3-C7B7-444A-8B62-76D2A0CEBA50}" type="sibTrans" cxnId="{98668885-E082-40C1-AEBB-FD9F4CEF99DD}">
      <dgm:prSet/>
      <dgm:spPr/>
      <dgm:t>
        <a:bodyPr/>
        <a:lstStyle/>
        <a:p>
          <a:endParaRPr lang="en-US"/>
        </a:p>
      </dgm:t>
    </dgm:pt>
    <dgm:pt modelId="{FDA05369-41C0-4472-86A5-DE17ED3DDFD7}">
      <dgm:prSet phldrT="[Text]"/>
      <dgm:spPr/>
      <dgm:t>
        <a:bodyPr/>
        <a:lstStyle/>
        <a:p>
          <a:r>
            <a:rPr lang="en-US" b="1" dirty="0">
              <a:solidFill>
                <a:srgbClr val="C00000"/>
              </a:solidFill>
            </a:rPr>
            <a:t>DUE:</a:t>
          </a:r>
        </a:p>
        <a:p>
          <a:r>
            <a:rPr lang="en-US" b="1" dirty="0">
              <a:solidFill>
                <a:srgbClr val="C00000"/>
              </a:solidFill>
            </a:rPr>
            <a:t>April 15, 2024 </a:t>
          </a:r>
        </a:p>
        <a:p>
          <a:r>
            <a:rPr lang="en-US" dirty="0">
              <a:solidFill>
                <a:srgbClr val="020202"/>
              </a:solidFill>
            </a:rPr>
            <a:t>Portfolio Training Schedule will be finalized.</a:t>
          </a:r>
          <a:endParaRPr lang="en-US" b="0" dirty="0">
            <a:latin typeface="Arial" panose="020B0604020202020204"/>
          </a:endParaRPr>
        </a:p>
      </dgm:t>
    </dgm:pt>
    <dgm:pt modelId="{17A4FE69-F1DF-47A7-8F5B-2D9C2BD51CF7}" type="parTrans" cxnId="{075F6C35-C2F1-4839-96D4-8D7B0943A4FE}">
      <dgm:prSet/>
      <dgm:spPr/>
      <dgm:t>
        <a:bodyPr/>
        <a:lstStyle/>
        <a:p>
          <a:endParaRPr lang="en-US"/>
        </a:p>
      </dgm:t>
    </dgm:pt>
    <dgm:pt modelId="{C3FE8423-018B-4778-AF62-98383A6DB0FB}" type="sibTrans" cxnId="{075F6C35-C2F1-4839-96D4-8D7B0943A4FE}">
      <dgm:prSet/>
      <dgm:spPr/>
      <dgm:t>
        <a:bodyPr/>
        <a:lstStyle/>
        <a:p>
          <a:endParaRPr lang="en-US"/>
        </a:p>
      </dgm:t>
    </dgm:pt>
    <dgm:pt modelId="{0741D87C-CD78-42BE-8513-174C1E5D1619}">
      <dgm:prSet/>
      <dgm:spPr/>
      <dgm:t>
        <a:bodyPr/>
        <a:lstStyle/>
        <a:p>
          <a:pPr rtl="0"/>
          <a:r>
            <a:rPr lang="en-US" b="1" dirty="0">
              <a:solidFill>
                <a:srgbClr val="C00000"/>
              </a:solidFill>
              <a:latin typeface="Arial" panose="020B0604020202020204"/>
            </a:rPr>
            <a:t>May/June </a:t>
          </a:r>
          <a:r>
            <a:rPr lang="en-US" b="1" dirty="0">
              <a:solidFill>
                <a:srgbClr val="C00000"/>
              </a:solidFill>
            </a:rPr>
            <a:t>2024</a:t>
          </a:r>
        </a:p>
        <a:p>
          <a:pPr rtl="0"/>
          <a:r>
            <a:rPr lang="en-US" dirty="0">
              <a:solidFill>
                <a:srgbClr val="020202"/>
              </a:solidFill>
            </a:rPr>
            <a:t>Coordinators will </a:t>
          </a:r>
          <a:r>
            <a:rPr lang="en-US" dirty="0">
              <a:solidFill>
                <a:srgbClr val="020202"/>
              </a:solidFill>
              <a:latin typeface="Arial" panose="020B0604020202020204"/>
            </a:rPr>
            <a:t>submit an access</a:t>
          </a:r>
          <a:r>
            <a:rPr lang="en-US" dirty="0">
              <a:solidFill>
                <a:srgbClr val="020202"/>
              </a:solidFill>
            </a:rPr>
            <a:t> form</a:t>
          </a:r>
          <a:r>
            <a:rPr lang="en-US" dirty="0">
              <a:solidFill>
                <a:srgbClr val="020202"/>
              </a:solidFill>
              <a:latin typeface="Arial" panose="020B0604020202020204"/>
            </a:rPr>
            <a:t> </a:t>
          </a:r>
          <a:r>
            <a:rPr lang="en-US" dirty="0">
              <a:solidFill>
                <a:srgbClr val="020202"/>
              </a:solidFill>
            </a:rPr>
            <a:t>for each trainee.</a:t>
          </a:r>
        </a:p>
      </dgm:t>
    </dgm:pt>
    <dgm:pt modelId="{4A5E25AD-6613-4E62-A46D-3AC2DB2C5AF8}" type="parTrans" cxnId="{B3971817-3C9A-4491-9521-E67F18291181}">
      <dgm:prSet/>
      <dgm:spPr/>
      <dgm:t>
        <a:bodyPr/>
        <a:lstStyle/>
        <a:p>
          <a:endParaRPr lang="en-US"/>
        </a:p>
      </dgm:t>
    </dgm:pt>
    <dgm:pt modelId="{68C29E9C-AFE3-4500-BAE7-E0639E4A685D}" type="sibTrans" cxnId="{B3971817-3C9A-4491-9521-E67F18291181}">
      <dgm:prSet/>
      <dgm:spPr/>
      <dgm:t>
        <a:bodyPr/>
        <a:lstStyle/>
        <a:p>
          <a:endParaRPr lang="en-US"/>
        </a:p>
      </dgm:t>
    </dgm:pt>
    <dgm:pt modelId="{65A67FF5-9C01-4DDE-8E5A-2FFACDE6A872}">
      <dgm:prSet/>
      <dgm:spPr/>
      <dgm:t>
        <a:bodyPr/>
        <a:lstStyle/>
        <a:p>
          <a:r>
            <a:rPr lang="en-US" b="1" dirty="0">
              <a:solidFill>
                <a:srgbClr val="C00000"/>
              </a:solidFill>
            </a:rPr>
            <a:t>June/July</a:t>
          </a:r>
          <a:r>
            <a:rPr lang="en-US" b="1" dirty="0">
              <a:solidFill>
                <a:srgbClr val="C00000"/>
              </a:solidFill>
              <a:latin typeface="Arial" panose="020B0604020202020204"/>
            </a:rPr>
            <a:t>/August</a:t>
          </a:r>
          <a:r>
            <a:rPr lang="en-US" b="1" dirty="0">
              <a:solidFill>
                <a:srgbClr val="C00000"/>
              </a:solidFill>
            </a:rPr>
            <a:t> 2024</a:t>
          </a:r>
        </a:p>
        <a:p>
          <a:r>
            <a:rPr lang="en-US" dirty="0">
              <a:solidFill>
                <a:srgbClr val="020202"/>
              </a:solidFill>
            </a:rPr>
            <a:t>Trainees will attend Portfolio Epic Training.</a:t>
          </a:r>
        </a:p>
      </dgm:t>
    </dgm:pt>
    <dgm:pt modelId="{7A8B4A2B-EE99-46E5-A0F8-4920906D5709}" type="parTrans" cxnId="{17F54B0B-83BD-43F7-990C-C966584B2035}">
      <dgm:prSet/>
      <dgm:spPr/>
      <dgm:t>
        <a:bodyPr/>
        <a:lstStyle/>
        <a:p>
          <a:endParaRPr lang="en-US"/>
        </a:p>
      </dgm:t>
    </dgm:pt>
    <dgm:pt modelId="{9F562BB3-932C-4432-92BF-493EE5DFB317}" type="sibTrans" cxnId="{17F54B0B-83BD-43F7-990C-C966584B2035}">
      <dgm:prSet/>
      <dgm:spPr/>
      <dgm:t>
        <a:bodyPr/>
        <a:lstStyle/>
        <a:p>
          <a:endParaRPr lang="en-US"/>
        </a:p>
      </dgm:t>
    </dgm:pt>
    <dgm:pt modelId="{EB9ACF9D-CC5D-4E3A-BF8F-A8DCCFB5F20A}">
      <dgm:prSet phldr="0" custT="1"/>
      <dgm:spPr/>
      <dgm:t>
        <a:bodyPr/>
        <a:lstStyle/>
        <a:p>
          <a:pPr marL="0" lvl="0" indent="0" algn="ctr" defTabSz="53340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DUE: </a:t>
          </a:r>
        </a:p>
        <a:p>
          <a:pPr marL="0" lvl="0" indent="0" algn="ctr" defTabSz="53340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May 15, 2024</a:t>
          </a:r>
        </a:p>
        <a:p>
          <a:pPr marL="0" lvl="0" algn="ctr" defTabSz="533400" rtl="0">
            <a:spcBef>
              <a:spcPct val="0"/>
            </a:spcBef>
            <a:spcAft>
              <a:spcPct val="35000"/>
            </a:spcAft>
            <a:buNone/>
          </a:pPr>
          <a:r>
            <a:rPr lang="en-US" sz="1200" kern="1200" dirty="0">
              <a:solidFill>
                <a:srgbClr val="020202"/>
              </a:solidFill>
            </a:rPr>
            <a:t>Coordinators </a:t>
          </a:r>
          <a:r>
            <a:rPr lang="en-US" sz="1200" kern="1200" dirty="0">
              <a:solidFill>
                <a:srgbClr val="020202"/>
              </a:solidFill>
              <a:latin typeface="Arial" panose="020B0604020202020204"/>
            </a:rPr>
            <a:t>verify access</a:t>
          </a:r>
          <a:r>
            <a:rPr lang="en-US" sz="1200" kern="1200" dirty="0">
              <a:solidFill>
                <a:srgbClr val="020202"/>
              </a:solidFill>
            </a:rPr>
            <a:t> </a:t>
          </a:r>
          <a:r>
            <a:rPr lang="en-US" sz="1200" kern="1200" dirty="0">
              <a:solidFill>
                <a:srgbClr val="020202"/>
              </a:solidFill>
              <a:latin typeface="Arial" panose="020B0604020202020204"/>
            </a:rPr>
            <a:t>to</a:t>
          </a:r>
          <a:r>
            <a:rPr lang="en-US" sz="1200" kern="1200" dirty="0">
              <a:solidFill>
                <a:srgbClr val="020202"/>
              </a:solidFill>
            </a:rPr>
            <a:t> Access Portal and</a:t>
          </a:r>
          <a:r>
            <a:rPr lang="en-US" sz="1200" kern="1200" dirty="0">
              <a:solidFill>
                <a:srgbClr val="020202"/>
              </a:solidFill>
              <a:latin typeface="Arial" panose="020B0604020202020204"/>
            </a:rPr>
            <a:t>   </a:t>
          </a:r>
          <a:r>
            <a:rPr lang="en-US" sz="1200" kern="1200" dirty="0">
              <a:solidFill>
                <a:srgbClr val="020202"/>
              </a:solidFill>
            </a:rPr>
            <a:t> UMMS U</a:t>
          </a:r>
          <a:endParaRPr lang="en-US" sz="1200" b="0" kern="1200" dirty="0">
            <a:latin typeface="Arial" panose="020B0604020202020204"/>
            <a:ea typeface="Calibri"/>
            <a:cs typeface="Arial" panose="020B0604020202020204"/>
          </a:endParaRPr>
        </a:p>
      </dgm:t>
    </dgm:pt>
    <dgm:pt modelId="{C53E5F3F-DC64-4769-A9D7-015ACA0F39B1}" type="parTrans" cxnId="{1EB78B51-7422-4FD8-895E-4B16721AF8F5}">
      <dgm:prSet/>
      <dgm:spPr/>
      <dgm:t>
        <a:bodyPr/>
        <a:lstStyle/>
        <a:p>
          <a:endParaRPr lang="en-US"/>
        </a:p>
      </dgm:t>
    </dgm:pt>
    <dgm:pt modelId="{53F8BE87-3E70-4F1B-B25E-9CE7B86D413F}" type="sibTrans" cxnId="{1EB78B51-7422-4FD8-895E-4B16721AF8F5}">
      <dgm:prSet/>
      <dgm:spPr/>
      <dgm:t>
        <a:bodyPr/>
        <a:lstStyle/>
        <a:p>
          <a:endParaRPr lang="en-US"/>
        </a:p>
      </dgm:t>
    </dgm:pt>
    <dgm:pt modelId="{EE206E7F-E293-4445-BC4A-D6058B5CBD62}">
      <dgm:prSet phldr="0" custT="1"/>
      <dgm:spPr/>
      <dgm:t>
        <a:bodyPr/>
        <a:lstStyle/>
        <a:p>
          <a:pPr marL="0" lvl="0" indent="0" algn="ctr" defTabSz="533400" rtl="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DUE: </a:t>
          </a:r>
        </a:p>
        <a:p>
          <a:pPr marL="0" lvl="0" indent="0" algn="ctr" defTabSz="533400" rtl="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May 1, 2024</a:t>
          </a:r>
        </a:p>
        <a:p>
          <a:pPr marL="0" lvl="0" algn="ctr" defTabSz="533400" rtl="0">
            <a:lnSpc>
              <a:spcPct val="90000"/>
            </a:lnSpc>
            <a:spcBef>
              <a:spcPct val="0"/>
            </a:spcBef>
            <a:spcAft>
              <a:spcPct val="35000"/>
            </a:spcAft>
            <a:buNone/>
          </a:pPr>
          <a:r>
            <a:rPr lang="en-US" sz="1200" kern="1200" dirty="0">
              <a:solidFill>
                <a:srgbClr val="020202"/>
              </a:solidFill>
              <a:latin typeface="Arial" panose="020B0604020202020204"/>
              <a:ea typeface="+mn-ea"/>
              <a:cs typeface="+mn-cs"/>
            </a:rPr>
            <a:t>2024 Program Resident List sent to Training and Scheduling leads.</a:t>
          </a:r>
        </a:p>
      </dgm:t>
    </dgm:pt>
    <dgm:pt modelId="{C55EA954-7978-42E2-8353-CB8F2B1BF186}" type="parTrans" cxnId="{5E45C33A-E562-4322-8E8C-0DD106127BAB}">
      <dgm:prSet/>
      <dgm:spPr/>
      <dgm:t>
        <a:bodyPr/>
        <a:lstStyle/>
        <a:p>
          <a:endParaRPr lang="en-US"/>
        </a:p>
      </dgm:t>
    </dgm:pt>
    <dgm:pt modelId="{6579C798-BD9E-491C-99A5-5752F578D9E3}" type="sibTrans" cxnId="{5E45C33A-E562-4322-8E8C-0DD106127BAB}">
      <dgm:prSet/>
      <dgm:spPr/>
      <dgm:t>
        <a:bodyPr/>
        <a:lstStyle/>
        <a:p>
          <a:endParaRPr lang="en-US"/>
        </a:p>
      </dgm:t>
    </dgm:pt>
    <dgm:pt modelId="{3FD40897-29F1-4418-B2B8-6D2851E2E21E}" type="pres">
      <dgm:prSet presAssocID="{70B8C795-0316-4BD9-9427-5904A669C5C8}" presName="CompostProcess" presStyleCnt="0">
        <dgm:presLayoutVars>
          <dgm:dir/>
          <dgm:resizeHandles val="exact"/>
        </dgm:presLayoutVars>
      </dgm:prSet>
      <dgm:spPr/>
    </dgm:pt>
    <dgm:pt modelId="{073688B9-4003-4932-BE11-66F9AE184FA2}" type="pres">
      <dgm:prSet presAssocID="{70B8C795-0316-4BD9-9427-5904A669C5C8}" presName="arrow" presStyleLbl="bgShp" presStyleIdx="0" presStyleCnt="1" custScaleX="117647" custLinFactNeighborX="-392" custLinFactNeighborY="-942"/>
      <dgm:spPr/>
    </dgm:pt>
    <dgm:pt modelId="{27A5E0E5-74B1-458A-82B5-AD2DEDE2D096}" type="pres">
      <dgm:prSet presAssocID="{70B8C795-0316-4BD9-9427-5904A669C5C8}" presName="linearProcess" presStyleCnt="0"/>
      <dgm:spPr/>
    </dgm:pt>
    <dgm:pt modelId="{F09644AE-E894-42C9-B151-17DC84A1DC26}" type="pres">
      <dgm:prSet presAssocID="{06EADBFF-6FCC-46C4-9E4A-4C4B67E589D4}" presName="textNode" presStyleLbl="node1" presStyleIdx="0" presStyleCnt="7" custScaleX="94930" custScaleY="80033" custLinFactNeighborX="87156">
        <dgm:presLayoutVars>
          <dgm:bulletEnabled val="1"/>
        </dgm:presLayoutVars>
      </dgm:prSet>
      <dgm:spPr/>
    </dgm:pt>
    <dgm:pt modelId="{14C55757-476E-407A-A7AA-042C8B0B6D26}" type="pres">
      <dgm:prSet presAssocID="{86518E6E-EE87-4523-AFC8-17A268F6283A}" presName="sibTrans" presStyleCnt="0"/>
      <dgm:spPr/>
    </dgm:pt>
    <dgm:pt modelId="{CBC9BBAD-2BD4-4747-9D76-1357FF20036F}" type="pres">
      <dgm:prSet presAssocID="{FDA05369-41C0-4472-86A5-DE17ED3DDFD7}" presName="textNode" presStyleLbl="node1" presStyleIdx="1" presStyleCnt="7" custScaleX="104581" custScaleY="80033" custLinFactNeighborX="46061" custLinFactNeighborY="784">
        <dgm:presLayoutVars>
          <dgm:bulletEnabled val="1"/>
        </dgm:presLayoutVars>
      </dgm:prSet>
      <dgm:spPr/>
    </dgm:pt>
    <dgm:pt modelId="{486DDBF8-99FB-4C58-91F8-DCB7491CB258}" type="pres">
      <dgm:prSet presAssocID="{C3FE8423-018B-4778-AF62-98383A6DB0FB}" presName="sibTrans" presStyleCnt="0"/>
      <dgm:spPr/>
    </dgm:pt>
    <dgm:pt modelId="{B4FDF601-AFFD-4991-A3CF-8DEF6C804A6D}" type="pres">
      <dgm:prSet presAssocID="{EA05C660-C95E-4739-AAD2-1EB160AA10D2}" presName="textNode" presStyleLbl="node1" presStyleIdx="2" presStyleCnt="7" custScaleX="103055" custScaleY="80877" custLinFactNeighborX="23304" custLinFactNeighborY="1177">
        <dgm:presLayoutVars>
          <dgm:bulletEnabled val="1"/>
        </dgm:presLayoutVars>
      </dgm:prSet>
      <dgm:spPr/>
    </dgm:pt>
    <dgm:pt modelId="{977ACD05-4958-4D49-8B90-B31639BB5ED4}" type="pres">
      <dgm:prSet presAssocID="{1D65D9A3-C7B7-444A-8B62-76D2A0CEBA50}" presName="sibTrans" presStyleCnt="0"/>
      <dgm:spPr/>
    </dgm:pt>
    <dgm:pt modelId="{66195E31-89C1-4BD1-A763-5FF439C00EDB}" type="pres">
      <dgm:prSet presAssocID="{EE206E7F-E293-4445-BC4A-D6058B5CBD62}" presName="textNode" presStyleLbl="node1" presStyleIdx="3" presStyleCnt="7" custScaleY="83060">
        <dgm:presLayoutVars>
          <dgm:bulletEnabled val="1"/>
        </dgm:presLayoutVars>
      </dgm:prSet>
      <dgm:spPr/>
    </dgm:pt>
    <dgm:pt modelId="{9B5A4540-5E5D-4362-A568-A60EBA57146A}" type="pres">
      <dgm:prSet presAssocID="{6579C798-BD9E-491C-99A5-5752F578D9E3}" presName="sibTrans" presStyleCnt="0"/>
      <dgm:spPr/>
    </dgm:pt>
    <dgm:pt modelId="{13516960-8C59-453A-A8DB-C0B6E64EBA5D}" type="pres">
      <dgm:prSet presAssocID="{EB9ACF9D-CC5D-4E3A-BF8F-A8DCCFB5F20A}" presName="textNode" presStyleLbl="node1" presStyleIdx="4" presStyleCnt="7" custScaleY="81399">
        <dgm:presLayoutVars>
          <dgm:bulletEnabled val="1"/>
        </dgm:presLayoutVars>
      </dgm:prSet>
      <dgm:spPr/>
    </dgm:pt>
    <dgm:pt modelId="{D38B4A0E-3E52-4A9E-B1E8-50959A060CE8}" type="pres">
      <dgm:prSet presAssocID="{53F8BE87-3E70-4F1B-B25E-9CE7B86D413F}" presName="sibTrans" presStyleCnt="0"/>
      <dgm:spPr/>
    </dgm:pt>
    <dgm:pt modelId="{011DD33F-E455-41EB-8E2C-8637D58D3512}" type="pres">
      <dgm:prSet presAssocID="{0741D87C-CD78-42BE-8513-174C1E5D1619}" presName="textNode" presStyleLbl="node1" presStyleIdx="5" presStyleCnt="7" custScaleY="80818" custLinFactNeighborX="-11898" custLinFactNeighborY="393">
        <dgm:presLayoutVars>
          <dgm:bulletEnabled val="1"/>
        </dgm:presLayoutVars>
      </dgm:prSet>
      <dgm:spPr/>
    </dgm:pt>
    <dgm:pt modelId="{20A13387-F1B2-4CAF-AB40-D1EAC03FB6E5}" type="pres">
      <dgm:prSet presAssocID="{68C29E9C-AFE3-4500-BAE7-E0639E4A685D}" presName="sibTrans" presStyleCnt="0"/>
      <dgm:spPr/>
    </dgm:pt>
    <dgm:pt modelId="{F0A9BCCE-D9DC-494A-8590-331B71254CDB}" type="pres">
      <dgm:prSet presAssocID="{65A67FF5-9C01-4DDE-8E5A-2FFACDE6A872}" presName="textNode" presStyleLbl="node1" presStyleIdx="6" presStyleCnt="7" custScaleY="81603" custLinFactNeighborX="-11529" custLinFactNeighborY="-785">
        <dgm:presLayoutVars>
          <dgm:bulletEnabled val="1"/>
        </dgm:presLayoutVars>
      </dgm:prSet>
      <dgm:spPr/>
    </dgm:pt>
  </dgm:ptLst>
  <dgm:cxnLst>
    <dgm:cxn modelId="{17F54B0B-83BD-43F7-990C-C966584B2035}" srcId="{70B8C795-0316-4BD9-9427-5904A669C5C8}" destId="{65A67FF5-9C01-4DDE-8E5A-2FFACDE6A872}" srcOrd="6" destOrd="0" parTransId="{7A8B4A2B-EE99-46E5-A0F8-4920906D5709}" sibTransId="{9F562BB3-932C-4432-92BF-493EE5DFB317}"/>
    <dgm:cxn modelId="{B3971817-3C9A-4491-9521-E67F18291181}" srcId="{70B8C795-0316-4BD9-9427-5904A669C5C8}" destId="{0741D87C-CD78-42BE-8513-174C1E5D1619}" srcOrd="5" destOrd="0" parTransId="{4A5E25AD-6613-4E62-A46D-3AC2DB2C5AF8}" sibTransId="{68C29E9C-AFE3-4500-BAE7-E0639E4A685D}"/>
    <dgm:cxn modelId="{E5DA431E-DED7-455D-B2B2-F7D7669D4785}" srcId="{70B8C795-0316-4BD9-9427-5904A669C5C8}" destId="{06EADBFF-6FCC-46C4-9E4A-4C4B67E589D4}" srcOrd="0" destOrd="0" parTransId="{987DD725-B713-4275-B843-BFC2160B5A74}" sibTransId="{86518E6E-EE87-4523-AFC8-17A268F6283A}"/>
    <dgm:cxn modelId="{075F6C35-C2F1-4839-96D4-8D7B0943A4FE}" srcId="{70B8C795-0316-4BD9-9427-5904A669C5C8}" destId="{FDA05369-41C0-4472-86A5-DE17ED3DDFD7}" srcOrd="1" destOrd="0" parTransId="{17A4FE69-F1DF-47A7-8F5B-2D9C2BD51CF7}" sibTransId="{C3FE8423-018B-4778-AF62-98383A6DB0FB}"/>
    <dgm:cxn modelId="{5E45C33A-E562-4322-8E8C-0DD106127BAB}" srcId="{70B8C795-0316-4BD9-9427-5904A669C5C8}" destId="{EE206E7F-E293-4445-BC4A-D6058B5CBD62}" srcOrd="3" destOrd="0" parTransId="{C55EA954-7978-42E2-8353-CB8F2B1BF186}" sibTransId="{6579C798-BD9E-491C-99A5-5752F578D9E3}"/>
    <dgm:cxn modelId="{1EB78B51-7422-4FD8-895E-4B16721AF8F5}" srcId="{70B8C795-0316-4BD9-9427-5904A669C5C8}" destId="{EB9ACF9D-CC5D-4E3A-BF8F-A8DCCFB5F20A}" srcOrd="4" destOrd="0" parTransId="{C53E5F3F-DC64-4769-A9D7-015ACA0F39B1}" sibTransId="{53F8BE87-3E70-4F1B-B25E-9CE7B86D413F}"/>
    <dgm:cxn modelId="{98668885-E082-40C1-AEBB-FD9F4CEF99DD}" srcId="{70B8C795-0316-4BD9-9427-5904A669C5C8}" destId="{EA05C660-C95E-4739-AAD2-1EB160AA10D2}" srcOrd="2" destOrd="0" parTransId="{38F36E06-8078-492F-8BF5-9950B2A25D03}" sibTransId="{1D65D9A3-C7B7-444A-8B62-76D2A0CEBA50}"/>
    <dgm:cxn modelId="{E5E10F8B-4A13-40AE-98D9-16B4EED259F3}" type="presOf" srcId="{70B8C795-0316-4BD9-9427-5904A669C5C8}" destId="{3FD40897-29F1-4418-B2B8-6D2851E2E21E}" srcOrd="0" destOrd="0" presId="urn:microsoft.com/office/officeart/2005/8/layout/hProcess9"/>
    <dgm:cxn modelId="{998FB890-B81D-4452-BD12-233435FA4650}" type="presOf" srcId="{65A67FF5-9C01-4DDE-8E5A-2FFACDE6A872}" destId="{F0A9BCCE-D9DC-494A-8590-331B71254CDB}" srcOrd="0" destOrd="0" presId="urn:microsoft.com/office/officeart/2005/8/layout/hProcess9"/>
    <dgm:cxn modelId="{95AD4F9F-B65E-4E1F-A41F-4F5260091CB3}" type="presOf" srcId="{EA05C660-C95E-4739-AAD2-1EB160AA10D2}" destId="{B4FDF601-AFFD-4991-A3CF-8DEF6C804A6D}" srcOrd="0" destOrd="0" presId="urn:microsoft.com/office/officeart/2005/8/layout/hProcess9"/>
    <dgm:cxn modelId="{5D0D7AA1-220A-4490-A696-391D8B79D8D6}" type="presOf" srcId="{0741D87C-CD78-42BE-8513-174C1E5D1619}" destId="{011DD33F-E455-41EB-8E2C-8637D58D3512}" srcOrd="0" destOrd="0" presId="urn:microsoft.com/office/officeart/2005/8/layout/hProcess9"/>
    <dgm:cxn modelId="{0A997DB1-193C-453E-BA08-13C99553AD7C}" type="presOf" srcId="{EE206E7F-E293-4445-BC4A-D6058B5CBD62}" destId="{66195E31-89C1-4BD1-A763-5FF439C00EDB}" srcOrd="0" destOrd="0" presId="urn:microsoft.com/office/officeart/2005/8/layout/hProcess9"/>
    <dgm:cxn modelId="{537827C3-798D-4629-9127-9FE8B5B00466}" type="presOf" srcId="{06EADBFF-6FCC-46C4-9E4A-4C4B67E589D4}" destId="{F09644AE-E894-42C9-B151-17DC84A1DC26}" srcOrd="0" destOrd="0" presId="urn:microsoft.com/office/officeart/2005/8/layout/hProcess9"/>
    <dgm:cxn modelId="{25A0F9D9-3D88-4A9C-9FD8-698DF77562A0}" type="presOf" srcId="{FDA05369-41C0-4472-86A5-DE17ED3DDFD7}" destId="{CBC9BBAD-2BD4-4747-9D76-1357FF20036F}" srcOrd="0" destOrd="0" presId="urn:microsoft.com/office/officeart/2005/8/layout/hProcess9"/>
    <dgm:cxn modelId="{B8E74AFD-63A3-4A88-A1DD-028B5FC9605C}" type="presOf" srcId="{EB9ACF9D-CC5D-4E3A-BF8F-A8DCCFB5F20A}" destId="{13516960-8C59-453A-A8DB-C0B6E64EBA5D}" srcOrd="0" destOrd="0" presId="urn:microsoft.com/office/officeart/2005/8/layout/hProcess9"/>
    <dgm:cxn modelId="{797B754F-7625-4720-9EB2-FE43D6D079F3}" type="presParOf" srcId="{3FD40897-29F1-4418-B2B8-6D2851E2E21E}" destId="{073688B9-4003-4932-BE11-66F9AE184FA2}" srcOrd="0" destOrd="0" presId="urn:microsoft.com/office/officeart/2005/8/layout/hProcess9"/>
    <dgm:cxn modelId="{9BBA00C4-36CA-44EE-9F37-8D8CD1535AFC}" type="presParOf" srcId="{3FD40897-29F1-4418-B2B8-6D2851E2E21E}" destId="{27A5E0E5-74B1-458A-82B5-AD2DEDE2D096}" srcOrd="1" destOrd="0" presId="urn:microsoft.com/office/officeart/2005/8/layout/hProcess9"/>
    <dgm:cxn modelId="{6A98282E-FB3E-41E0-9695-830A3AC7E404}" type="presParOf" srcId="{27A5E0E5-74B1-458A-82B5-AD2DEDE2D096}" destId="{F09644AE-E894-42C9-B151-17DC84A1DC26}" srcOrd="0" destOrd="0" presId="urn:microsoft.com/office/officeart/2005/8/layout/hProcess9"/>
    <dgm:cxn modelId="{CCB5FA75-55AE-4F35-8DE8-214E09319AE7}" type="presParOf" srcId="{27A5E0E5-74B1-458A-82B5-AD2DEDE2D096}" destId="{14C55757-476E-407A-A7AA-042C8B0B6D26}" srcOrd="1" destOrd="0" presId="urn:microsoft.com/office/officeart/2005/8/layout/hProcess9"/>
    <dgm:cxn modelId="{C12139C4-8AAB-46B4-A9D9-B018E5E45680}" type="presParOf" srcId="{27A5E0E5-74B1-458A-82B5-AD2DEDE2D096}" destId="{CBC9BBAD-2BD4-4747-9D76-1357FF20036F}" srcOrd="2" destOrd="0" presId="urn:microsoft.com/office/officeart/2005/8/layout/hProcess9"/>
    <dgm:cxn modelId="{C8DC4151-89AA-46B8-8A6B-82FA1E700267}" type="presParOf" srcId="{27A5E0E5-74B1-458A-82B5-AD2DEDE2D096}" destId="{486DDBF8-99FB-4C58-91F8-DCB7491CB258}" srcOrd="3" destOrd="0" presId="urn:microsoft.com/office/officeart/2005/8/layout/hProcess9"/>
    <dgm:cxn modelId="{220DB875-A49C-432C-BCA3-38E8F60F478D}" type="presParOf" srcId="{27A5E0E5-74B1-458A-82B5-AD2DEDE2D096}" destId="{B4FDF601-AFFD-4991-A3CF-8DEF6C804A6D}" srcOrd="4" destOrd="0" presId="urn:microsoft.com/office/officeart/2005/8/layout/hProcess9"/>
    <dgm:cxn modelId="{A35DC5CD-1364-4E2E-968E-44E7E28657F6}" type="presParOf" srcId="{27A5E0E5-74B1-458A-82B5-AD2DEDE2D096}" destId="{977ACD05-4958-4D49-8B90-B31639BB5ED4}" srcOrd="5" destOrd="0" presId="urn:microsoft.com/office/officeart/2005/8/layout/hProcess9"/>
    <dgm:cxn modelId="{38DE8019-1C1A-4FDB-8382-85808B6B062F}" type="presParOf" srcId="{27A5E0E5-74B1-458A-82B5-AD2DEDE2D096}" destId="{66195E31-89C1-4BD1-A763-5FF439C00EDB}" srcOrd="6" destOrd="0" presId="urn:microsoft.com/office/officeart/2005/8/layout/hProcess9"/>
    <dgm:cxn modelId="{D5E05176-A7FA-4B09-AEAA-04A615CC7495}" type="presParOf" srcId="{27A5E0E5-74B1-458A-82B5-AD2DEDE2D096}" destId="{9B5A4540-5E5D-4362-A568-A60EBA57146A}" srcOrd="7" destOrd="0" presId="urn:microsoft.com/office/officeart/2005/8/layout/hProcess9"/>
    <dgm:cxn modelId="{4EDB874A-116F-447C-A358-8567E0EA130D}" type="presParOf" srcId="{27A5E0E5-74B1-458A-82B5-AD2DEDE2D096}" destId="{13516960-8C59-453A-A8DB-C0B6E64EBA5D}" srcOrd="8" destOrd="0" presId="urn:microsoft.com/office/officeart/2005/8/layout/hProcess9"/>
    <dgm:cxn modelId="{69BAE0C1-A38B-4570-86AF-10CC1A06F7FD}" type="presParOf" srcId="{27A5E0E5-74B1-458A-82B5-AD2DEDE2D096}" destId="{D38B4A0E-3E52-4A9E-B1E8-50959A060CE8}" srcOrd="9" destOrd="0" presId="urn:microsoft.com/office/officeart/2005/8/layout/hProcess9"/>
    <dgm:cxn modelId="{7D43637C-4F22-4B6E-AABC-326365EA7D54}" type="presParOf" srcId="{27A5E0E5-74B1-458A-82B5-AD2DEDE2D096}" destId="{011DD33F-E455-41EB-8E2C-8637D58D3512}" srcOrd="10" destOrd="0" presId="urn:microsoft.com/office/officeart/2005/8/layout/hProcess9"/>
    <dgm:cxn modelId="{268A4225-F351-41F8-81E3-A6030E5C0CF2}" type="presParOf" srcId="{27A5E0E5-74B1-458A-82B5-AD2DEDE2D096}" destId="{20A13387-F1B2-4CAF-AB40-D1EAC03FB6E5}" srcOrd="11" destOrd="0" presId="urn:microsoft.com/office/officeart/2005/8/layout/hProcess9"/>
    <dgm:cxn modelId="{B6F8BC81-FA08-4D69-B880-6691DA8347DB}" type="presParOf" srcId="{27A5E0E5-74B1-458A-82B5-AD2DEDE2D096}" destId="{F0A9BCCE-D9DC-494A-8590-331B71254CD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688B9-4003-4932-BE11-66F9AE184FA2}">
      <dsp:nvSpPr>
        <dsp:cNvPr id="0" name=""/>
        <dsp:cNvSpPr/>
      </dsp:nvSpPr>
      <dsp:spPr>
        <a:xfrm>
          <a:off x="0" y="0"/>
          <a:ext cx="11141813" cy="534378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644AE-E894-42C9-B151-17DC84A1DC26}">
      <dsp:nvSpPr>
        <dsp:cNvPr id="0" name=""/>
        <dsp:cNvSpPr/>
      </dsp:nvSpPr>
      <dsp:spPr>
        <a:xfrm>
          <a:off x="67826" y="1816534"/>
          <a:ext cx="1445290" cy="17107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rPr>
            <a:t>DUE:</a:t>
          </a:r>
        </a:p>
        <a:p>
          <a:pPr marL="0" lvl="0" indent="0" algn="ctr" defTabSz="533400" rtl="0">
            <a:lnSpc>
              <a:spcPct val="90000"/>
            </a:lnSpc>
            <a:spcBef>
              <a:spcPct val="0"/>
            </a:spcBef>
            <a:spcAft>
              <a:spcPct val="35000"/>
            </a:spcAft>
            <a:buNone/>
          </a:pPr>
          <a:r>
            <a:rPr lang="en-US" sz="1200" b="1" kern="1200" dirty="0">
              <a:solidFill>
                <a:srgbClr val="C00000"/>
              </a:solidFill>
              <a:latin typeface="+mn-lt"/>
            </a:rPr>
            <a:t>March 29, 2024 </a:t>
          </a:r>
        </a:p>
        <a:p>
          <a:pPr marL="0" lvl="0" indent="0" algn="ctr" defTabSz="533400" rtl="0">
            <a:lnSpc>
              <a:spcPct val="90000"/>
            </a:lnSpc>
            <a:spcBef>
              <a:spcPct val="0"/>
            </a:spcBef>
            <a:spcAft>
              <a:spcPct val="35000"/>
            </a:spcAft>
            <a:buNone/>
          </a:pPr>
          <a:r>
            <a:rPr lang="en-US" sz="1200" kern="1200" dirty="0">
              <a:solidFill>
                <a:srgbClr val="020202"/>
              </a:solidFill>
              <a:latin typeface="+mn-lt"/>
            </a:rPr>
            <a:t>Coordinators will complete the Resident Enrollment form for each program.</a:t>
          </a:r>
        </a:p>
      </dsp:txBody>
      <dsp:txXfrm>
        <a:off x="138379" y="1887087"/>
        <a:ext cx="1304184" cy="1569611"/>
      </dsp:txXfrm>
    </dsp:sp>
    <dsp:sp modelId="{CBC9BBAD-2BD4-4747-9D76-1357FF20036F}">
      <dsp:nvSpPr>
        <dsp:cNvPr id="0" name=""/>
        <dsp:cNvSpPr/>
      </dsp:nvSpPr>
      <dsp:spPr>
        <a:xfrm>
          <a:off x="1555977" y="1833293"/>
          <a:ext cx="1592224" cy="17107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rPr>
            <a:t>DUE:</a:t>
          </a:r>
        </a:p>
        <a:p>
          <a:pPr marL="0" lvl="0" indent="0" algn="ctr" defTabSz="533400">
            <a:lnSpc>
              <a:spcPct val="90000"/>
            </a:lnSpc>
            <a:spcBef>
              <a:spcPct val="0"/>
            </a:spcBef>
            <a:spcAft>
              <a:spcPct val="35000"/>
            </a:spcAft>
            <a:buNone/>
          </a:pPr>
          <a:r>
            <a:rPr lang="en-US" sz="1200" b="1" kern="1200" dirty="0">
              <a:solidFill>
                <a:srgbClr val="C00000"/>
              </a:solidFill>
            </a:rPr>
            <a:t>April 15, 2024 </a:t>
          </a:r>
        </a:p>
        <a:p>
          <a:pPr marL="0" lvl="0" indent="0" algn="ctr" defTabSz="533400">
            <a:lnSpc>
              <a:spcPct val="90000"/>
            </a:lnSpc>
            <a:spcBef>
              <a:spcPct val="0"/>
            </a:spcBef>
            <a:spcAft>
              <a:spcPct val="35000"/>
            </a:spcAft>
            <a:buNone/>
          </a:pPr>
          <a:r>
            <a:rPr lang="en-US" sz="1200" kern="1200" dirty="0">
              <a:solidFill>
                <a:srgbClr val="020202"/>
              </a:solidFill>
            </a:rPr>
            <a:t>Portfolio Training Schedule will be finalized.</a:t>
          </a:r>
          <a:endParaRPr lang="en-US" sz="1200" b="0" kern="1200" dirty="0">
            <a:latin typeface="Arial" panose="020B0604020202020204"/>
          </a:endParaRPr>
        </a:p>
      </dsp:txBody>
      <dsp:txXfrm>
        <a:off x="1633703" y="1911019"/>
        <a:ext cx="1436772" cy="1555265"/>
      </dsp:txXfrm>
    </dsp:sp>
    <dsp:sp modelId="{B4FDF601-AFFD-4991-A3CF-8DEF6C804A6D}">
      <dsp:nvSpPr>
        <dsp:cNvPr id="0" name=""/>
        <dsp:cNvSpPr/>
      </dsp:nvSpPr>
      <dsp:spPr>
        <a:xfrm>
          <a:off x="3204405" y="1832673"/>
          <a:ext cx="1568991" cy="172875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rPr>
            <a:t>April 2024</a:t>
          </a:r>
        </a:p>
        <a:p>
          <a:pPr marL="0" lvl="0" indent="0" algn="ctr" defTabSz="533400">
            <a:lnSpc>
              <a:spcPct val="90000"/>
            </a:lnSpc>
            <a:spcBef>
              <a:spcPct val="0"/>
            </a:spcBef>
            <a:spcAft>
              <a:spcPct val="35000"/>
            </a:spcAft>
            <a:buNone/>
          </a:pPr>
          <a:r>
            <a:rPr lang="en-US" sz="1200" kern="1200" dirty="0">
              <a:solidFill>
                <a:srgbClr val="020202"/>
              </a:solidFill>
            </a:rPr>
            <a:t>The training team will host a Q &amp; A Session for Coordinators to discuss any Portfolio Epic training questions</a:t>
          </a:r>
          <a:r>
            <a:rPr lang="en-US" sz="1200" kern="1200" dirty="0"/>
            <a:t>.</a:t>
          </a:r>
          <a:endParaRPr lang="en-US" sz="1200" b="0" kern="1200" dirty="0">
            <a:latin typeface="Arial" panose="020B0604020202020204"/>
            <a:ea typeface="Calibri"/>
            <a:cs typeface="Arial" panose="020B0604020202020204"/>
          </a:endParaRPr>
        </a:p>
      </dsp:txBody>
      <dsp:txXfrm>
        <a:off x="3280997" y="1909265"/>
        <a:ext cx="1415807" cy="1575573"/>
      </dsp:txXfrm>
    </dsp:sp>
    <dsp:sp modelId="{66195E31-89C1-4BD1-A763-5FF439C00EDB}">
      <dsp:nvSpPr>
        <dsp:cNvPr id="0" name=""/>
        <dsp:cNvSpPr/>
      </dsp:nvSpPr>
      <dsp:spPr>
        <a:xfrm>
          <a:off x="4829202" y="1784183"/>
          <a:ext cx="1522479" cy="177541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DUE: </a:t>
          </a:r>
        </a:p>
        <a:p>
          <a:pPr marL="0" lvl="0" indent="0" algn="ctr" defTabSz="533400" rtl="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May 1, 2024</a:t>
          </a:r>
        </a:p>
        <a:p>
          <a:pPr marL="0" lvl="0" algn="ctr" defTabSz="533400" rtl="0">
            <a:lnSpc>
              <a:spcPct val="90000"/>
            </a:lnSpc>
            <a:spcBef>
              <a:spcPct val="0"/>
            </a:spcBef>
            <a:spcAft>
              <a:spcPct val="35000"/>
            </a:spcAft>
            <a:buNone/>
          </a:pPr>
          <a:r>
            <a:rPr lang="en-US" sz="1200" kern="1200" dirty="0">
              <a:solidFill>
                <a:srgbClr val="020202"/>
              </a:solidFill>
              <a:latin typeface="Arial" panose="020B0604020202020204"/>
              <a:ea typeface="+mn-ea"/>
              <a:cs typeface="+mn-cs"/>
            </a:rPr>
            <a:t>2024 Program Resident List sent to Training and Scheduling leads.</a:t>
          </a:r>
        </a:p>
      </dsp:txBody>
      <dsp:txXfrm>
        <a:off x="4903523" y="1858504"/>
        <a:ext cx="1373837" cy="1626777"/>
      </dsp:txXfrm>
    </dsp:sp>
    <dsp:sp modelId="{13516960-8C59-453A-A8DB-C0B6E64EBA5D}">
      <dsp:nvSpPr>
        <dsp:cNvPr id="0" name=""/>
        <dsp:cNvSpPr/>
      </dsp:nvSpPr>
      <dsp:spPr>
        <a:xfrm>
          <a:off x="6424444" y="1801935"/>
          <a:ext cx="1522479" cy="173991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DUE: </a:t>
          </a:r>
        </a:p>
        <a:p>
          <a:pPr marL="0" lvl="0" indent="0" algn="ctr" defTabSz="533400">
            <a:lnSpc>
              <a:spcPct val="90000"/>
            </a:lnSpc>
            <a:spcBef>
              <a:spcPct val="0"/>
            </a:spcBef>
            <a:spcAft>
              <a:spcPct val="35000"/>
            </a:spcAft>
            <a:buNone/>
          </a:pPr>
          <a:r>
            <a:rPr lang="en-US" sz="1200" b="1" kern="1200" dirty="0">
              <a:solidFill>
                <a:srgbClr val="C00000"/>
              </a:solidFill>
              <a:latin typeface="Arial" panose="020B0604020202020204"/>
              <a:ea typeface="+mn-ea"/>
              <a:cs typeface="+mn-cs"/>
            </a:rPr>
            <a:t>May 15, 2024</a:t>
          </a:r>
        </a:p>
        <a:p>
          <a:pPr marL="0" lvl="0" algn="ctr" defTabSz="533400" rtl="0">
            <a:spcBef>
              <a:spcPct val="0"/>
            </a:spcBef>
            <a:spcAft>
              <a:spcPct val="35000"/>
            </a:spcAft>
            <a:buNone/>
          </a:pPr>
          <a:r>
            <a:rPr lang="en-US" sz="1200" kern="1200" dirty="0">
              <a:solidFill>
                <a:srgbClr val="020202"/>
              </a:solidFill>
            </a:rPr>
            <a:t>Coordinators </a:t>
          </a:r>
          <a:r>
            <a:rPr lang="en-US" sz="1200" kern="1200" dirty="0">
              <a:solidFill>
                <a:srgbClr val="020202"/>
              </a:solidFill>
              <a:latin typeface="Arial" panose="020B0604020202020204"/>
            </a:rPr>
            <a:t>verify access</a:t>
          </a:r>
          <a:r>
            <a:rPr lang="en-US" sz="1200" kern="1200" dirty="0">
              <a:solidFill>
                <a:srgbClr val="020202"/>
              </a:solidFill>
            </a:rPr>
            <a:t> </a:t>
          </a:r>
          <a:r>
            <a:rPr lang="en-US" sz="1200" kern="1200" dirty="0">
              <a:solidFill>
                <a:srgbClr val="020202"/>
              </a:solidFill>
              <a:latin typeface="Arial" panose="020B0604020202020204"/>
            </a:rPr>
            <a:t>to</a:t>
          </a:r>
          <a:r>
            <a:rPr lang="en-US" sz="1200" kern="1200" dirty="0">
              <a:solidFill>
                <a:srgbClr val="020202"/>
              </a:solidFill>
            </a:rPr>
            <a:t> Access Portal and</a:t>
          </a:r>
          <a:r>
            <a:rPr lang="en-US" sz="1200" kern="1200" dirty="0">
              <a:solidFill>
                <a:srgbClr val="020202"/>
              </a:solidFill>
              <a:latin typeface="Arial" panose="020B0604020202020204"/>
            </a:rPr>
            <a:t>   </a:t>
          </a:r>
          <a:r>
            <a:rPr lang="en-US" sz="1200" kern="1200" dirty="0">
              <a:solidFill>
                <a:srgbClr val="020202"/>
              </a:solidFill>
            </a:rPr>
            <a:t> UMMS U</a:t>
          </a:r>
          <a:endParaRPr lang="en-US" sz="1200" b="0" kern="1200" dirty="0">
            <a:latin typeface="Arial" panose="020B0604020202020204"/>
            <a:ea typeface="Calibri"/>
            <a:cs typeface="Arial" panose="020B0604020202020204"/>
          </a:endParaRPr>
        </a:p>
      </dsp:txBody>
      <dsp:txXfrm>
        <a:off x="6498765" y="1876256"/>
        <a:ext cx="1373837" cy="1591273"/>
      </dsp:txXfrm>
    </dsp:sp>
    <dsp:sp modelId="{011DD33F-E455-41EB-8E2C-8637D58D3512}">
      <dsp:nvSpPr>
        <dsp:cNvPr id="0" name=""/>
        <dsp:cNvSpPr/>
      </dsp:nvSpPr>
      <dsp:spPr>
        <a:xfrm>
          <a:off x="8011029" y="1816545"/>
          <a:ext cx="1522479" cy="172749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rgbClr val="C00000"/>
              </a:solidFill>
              <a:latin typeface="Arial" panose="020B0604020202020204"/>
            </a:rPr>
            <a:t>May/June </a:t>
          </a:r>
          <a:r>
            <a:rPr lang="en-US" sz="1200" b="1" kern="1200" dirty="0">
              <a:solidFill>
                <a:srgbClr val="C00000"/>
              </a:solidFill>
            </a:rPr>
            <a:t>2024</a:t>
          </a:r>
        </a:p>
        <a:p>
          <a:pPr marL="0" lvl="0" indent="0" algn="ctr" defTabSz="533400" rtl="0">
            <a:lnSpc>
              <a:spcPct val="90000"/>
            </a:lnSpc>
            <a:spcBef>
              <a:spcPct val="0"/>
            </a:spcBef>
            <a:spcAft>
              <a:spcPct val="35000"/>
            </a:spcAft>
            <a:buNone/>
          </a:pPr>
          <a:r>
            <a:rPr lang="en-US" sz="1200" kern="1200" dirty="0">
              <a:solidFill>
                <a:srgbClr val="020202"/>
              </a:solidFill>
            </a:rPr>
            <a:t>Coordinators will </a:t>
          </a:r>
          <a:r>
            <a:rPr lang="en-US" sz="1200" kern="1200" dirty="0">
              <a:solidFill>
                <a:srgbClr val="020202"/>
              </a:solidFill>
              <a:latin typeface="Arial" panose="020B0604020202020204"/>
            </a:rPr>
            <a:t>submit an access</a:t>
          </a:r>
          <a:r>
            <a:rPr lang="en-US" sz="1200" kern="1200" dirty="0">
              <a:solidFill>
                <a:srgbClr val="020202"/>
              </a:solidFill>
            </a:rPr>
            <a:t> form</a:t>
          </a:r>
          <a:r>
            <a:rPr lang="en-US" sz="1200" kern="1200" dirty="0">
              <a:solidFill>
                <a:srgbClr val="020202"/>
              </a:solidFill>
              <a:latin typeface="Arial" panose="020B0604020202020204"/>
            </a:rPr>
            <a:t> </a:t>
          </a:r>
          <a:r>
            <a:rPr lang="en-US" sz="1200" kern="1200" dirty="0">
              <a:solidFill>
                <a:srgbClr val="020202"/>
              </a:solidFill>
            </a:rPr>
            <a:t>for each trainee.</a:t>
          </a:r>
        </a:p>
      </dsp:txBody>
      <dsp:txXfrm>
        <a:off x="8085350" y="1890866"/>
        <a:ext cx="1373837" cy="1578854"/>
      </dsp:txXfrm>
    </dsp:sp>
    <dsp:sp modelId="{F0A9BCCE-D9DC-494A-8590-331B71254CDB}">
      <dsp:nvSpPr>
        <dsp:cNvPr id="0" name=""/>
        <dsp:cNvSpPr/>
      </dsp:nvSpPr>
      <dsp:spPr>
        <a:xfrm>
          <a:off x="9606539" y="1782975"/>
          <a:ext cx="1522479" cy="174427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rPr>
            <a:t>June/July</a:t>
          </a:r>
          <a:r>
            <a:rPr lang="en-US" sz="1200" b="1" kern="1200" dirty="0">
              <a:solidFill>
                <a:srgbClr val="C00000"/>
              </a:solidFill>
              <a:latin typeface="Arial" panose="020B0604020202020204"/>
            </a:rPr>
            <a:t>/August</a:t>
          </a:r>
          <a:r>
            <a:rPr lang="en-US" sz="1200" b="1" kern="1200" dirty="0">
              <a:solidFill>
                <a:srgbClr val="C00000"/>
              </a:solidFill>
            </a:rPr>
            <a:t> 2024</a:t>
          </a:r>
        </a:p>
        <a:p>
          <a:pPr marL="0" lvl="0" indent="0" algn="ctr" defTabSz="533400">
            <a:lnSpc>
              <a:spcPct val="90000"/>
            </a:lnSpc>
            <a:spcBef>
              <a:spcPct val="0"/>
            </a:spcBef>
            <a:spcAft>
              <a:spcPct val="35000"/>
            </a:spcAft>
            <a:buNone/>
          </a:pPr>
          <a:r>
            <a:rPr lang="en-US" sz="1200" kern="1200" dirty="0">
              <a:solidFill>
                <a:srgbClr val="020202"/>
              </a:solidFill>
            </a:rPr>
            <a:t>Trainees will attend Portfolio Epic Training.</a:t>
          </a:r>
        </a:p>
      </dsp:txBody>
      <dsp:txXfrm>
        <a:off x="9680860" y="1857296"/>
        <a:ext cx="1373837" cy="15956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CB3817-620E-EB46-A157-D77624670D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9AB349-0A93-064E-B630-FB88EF4660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BD9F9F-FEF6-8D45-B3C4-A773CD720FEC}"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26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1EE5D449-B910-7348-91CD-DABAEBA2E9CF}" type="slidenum">
              <a:rPr lang="en-US" smtClean="0"/>
              <a:pPr/>
              <a:t>‹#›</a:t>
            </a:fld>
            <a:endParaRPr lang="en-US"/>
          </a:p>
        </p:txBody>
      </p:sp>
    </p:spTree>
    <p:extLst>
      <p:ext uri="{BB962C8B-B14F-4D97-AF65-F5344CB8AC3E}">
        <p14:creationId xmlns:p14="http://schemas.microsoft.com/office/powerpoint/2010/main" val="89070294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E5D449-B910-7348-91CD-DABAEBA2E9CF}" type="slidenum">
              <a:rPr lang="en-US" smtClean="0"/>
              <a:pPr/>
              <a:t>15</a:t>
            </a:fld>
            <a:endParaRPr lang="en-US"/>
          </a:p>
        </p:txBody>
      </p:sp>
    </p:spTree>
    <p:extLst>
      <p:ext uri="{BB962C8B-B14F-4D97-AF65-F5344CB8AC3E}">
        <p14:creationId xmlns:p14="http://schemas.microsoft.com/office/powerpoint/2010/main" val="281101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BAECA-F487-7B4A-9CA7-6B9BAF2DE270}"/>
              </a:ext>
            </a:extLst>
          </p:cNvPr>
          <p:cNvSpPr>
            <a:spLocks noGrp="1"/>
          </p:cNvSpPr>
          <p:nvPr>
            <p:ph type="title"/>
          </p:nvPr>
        </p:nvSpPr>
        <p:spPr>
          <a:xfrm>
            <a:off x="838200" y="2084510"/>
            <a:ext cx="10515600" cy="666507"/>
          </a:xfrm>
          <a:prstGeom prst="rect">
            <a:avLst/>
          </a:prstGeom>
        </p:spPr>
        <p:txBody>
          <a:bodyPr/>
          <a:lstStyle>
            <a:lvl1pPr>
              <a:defRPr sz="3600" b="1">
                <a:solidFill>
                  <a:srgbClr val="6A788B"/>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FC030F6F-48BF-B846-8170-47736B594EB9}"/>
              </a:ext>
            </a:extLst>
          </p:cNvPr>
          <p:cNvSpPr>
            <a:spLocks noGrp="1"/>
          </p:cNvSpPr>
          <p:nvPr>
            <p:ph type="body" sz="quarter" idx="10" hasCustomPrompt="1"/>
          </p:nvPr>
        </p:nvSpPr>
        <p:spPr>
          <a:xfrm>
            <a:off x="838202" y="3018143"/>
            <a:ext cx="4715933" cy="336672"/>
          </a:xfrm>
          <a:prstGeom prst="rect">
            <a:avLst/>
          </a:prstGeom>
        </p:spPr>
        <p:txBody>
          <a:bodyPr/>
          <a:lstStyle>
            <a:lvl1pPr marL="0" indent="0">
              <a:buNone/>
              <a:defRPr sz="1200" b="1">
                <a:solidFill>
                  <a:srgbClr val="FFCD00"/>
                </a:solidFill>
                <a:latin typeface="Arial" panose="020B0604020202020204" pitchFamily="34" charset="0"/>
                <a:cs typeface="Arial" panose="020B0604020202020204" pitchFamily="34" charset="0"/>
              </a:defRPr>
            </a:lvl1pPr>
            <a:lvl2pPr marL="457189" indent="0">
              <a:buNone/>
              <a:defRPr/>
            </a:lvl2pPr>
          </a:lstStyle>
          <a:p>
            <a:pPr lvl="0"/>
            <a:r>
              <a:rPr lang="en-US"/>
              <a:t>CLICK TO EDIT MASTER TEXT STYLES</a:t>
            </a:r>
          </a:p>
        </p:txBody>
      </p:sp>
      <p:sp>
        <p:nvSpPr>
          <p:cNvPr id="12" name="Text Placeholder 10">
            <a:extLst>
              <a:ext uri="{FF2B5EF4-FFF2-40B4-BE49-F238E27FC236}">
                <a16:creationId xmlns:a16="http://schemas.microsoft.com/office/drawing/2014/main" id="{59380E86-12D4-434A-A692-A30992AB0360}"/>
              </a:ext>
            </a:extLst>
          </p:cNvPr>
          <p:cNvSpPr>
            <a:spLocks noGrp="1"/>
          </p:cNvSpPr>
          <p:nvPr>
            <p:ph type="body" sz="quarter" idx="11" hasCustomPrompt="1"/>
          </p:nvPr>
        </p:nvSpPr>
        <p:spPr>
          <a:xfrm>
            <a:off x="6637868" y="2986883"/>
            <a:ext cx="4715933" cy="336672"/>
          </a:xfrm>
          <a:prstGeom prst="rect">
            <a:avLst/>
          </a:prstGeom>
        </p:spPr>
        <p:txBody>
          <a:bodyPr/>
          <a:lstStyle>
            <a:lvl1pPr marL="0" indent="0" algn="r">
              <a:buNone/>
              <a:defRPr sz="1600" b="1">
                <a:solidFill>
                  <a:srgbClr val="007698"/>
                </a:solidFill>
                <a:latin typeface="Arial" panose="020B0604020202020204" pitchFamily="34" charset="0"/>
                <a:cs typeface="Arial" panose="020B0604020202020204" pitchFamily="34" charset="0"/>
              </a:defRPr>
            </a:lvl1pPr>
            <a:lvl2pPr marL="457189"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60E2F3F0-AB5A-D249-894E-7C0B68B24918}"/>
              </a:ext>
            </a:extLst>
          </p:cNvPr>
          <p:cNvSpPr>
            <a:spLocks noGrp="1"/>
          </p:cNvSpPr>
          <p:nvPr>
            <p:ph type="body" sz="quarter" idx="12" hasCustomPrompt="1"/>
          </p:nvPr>
        </p:nvSpPr>
        <p:spPr>
          <a:xfrm>
            <a:off x="6637868" y="4073835"/>
            <a:ext cx="4715933" cy="646660"/>
          </a:xfrm>
          <a:prstGeom prst="rect">
            <a:avLst/>
          </a:prstGeom>
        </p:spPr>
        <p:txBody>
          <a:bodyPr/>
          <a:lstStyle>
            <a:lvl1pPr marL="0" marR="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rgbClr val="6A788B"/>
                </a:solidFill>
                <a:latin typeface="Arial" panose="020B0604020202020204" pitchFamily="34" charset="0"/>
                <a:cs typeface="Arial" panose="020B0604020202020204" pitchFamily="34" charset="0"/>
              </a:defRPr>
            </a:lvl1pPr>
            <a:lvl2pPr marL="457189" indent="0">
              <a:buNone/>
              <a:defRPr/>
            </a:lvl2pPr>
          </a:lstStyle>
          <a:p>
            <a:pPr lvl="0"/>
            <a:r>
              <a:rPr lang="en-US"/>
              <a:t>Click to edit master text styles</a:t>
            </a:r>
          </a:p>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88439722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7"/>
            <a:ext cx="10603491"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9" y="281355"/>
            <a:ext cx="10603491"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1345907831"/>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090576"/>
            <a:ext cx="6077269"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7592806" y="1090575"/>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7592806" y="3781019"/>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9" y="281355"/>
            <a:ext cx="10603491"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2752764261"/>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30" y="1101725"/>
            <a:ext cx="10603490"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1004923"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4" y="281355"/>
            <a:ext cx="10603496" cy="351692"/>
          </a:xfrm>
          <a:prstGeom prst="rect">
            <a:avLst/>
          </a:prstGeom>
        </p:spPr>
        <p:txBody>
          <a:bodyPr anchor="ctr" anchorCtr="0"/>
          <a:lstStyle>
            <a:lvl1pPr>
              <a:defRPr sz="2000" b="1">
                <a:solidFill>
                  <a:srgbClr val="C92235"/>
                </a:solidFill>
              </a:defRPr>
            </a:lvl1pPr>
          </a:lstStyle>
          <a:p>
            <a:r>
              <a:rPr lang="en-US"/>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5811712" y="3792170"/>
            <a:ext cx="5796708"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06908698"/>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7596523" y="3803321"/>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7596522" y="1112877"/>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1004930" y="1112878"/>
            <a:ext cx="6080986"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10603491"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3802994886"/>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1004923" y="1101727"/>
            <a:ext cx="10603491"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10603491"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1933495108"/>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10603491" cy="351692"/>
          </a:xfrm>
          <a:prstGeom prst="rect">
            <a:avLst/>
          </a:prstGeom>
        </p:spPr>
        <p:txBody>
          <a:bodyPr anchor="ctr" anchorCtr="0"/>
          <a:lstStyle>
            <a:lvl1pPr>
              <a:defRPr sz="2000" b="1">
                <a:solidFill>
                  <a:srgbClr val="C92235"/>
                </a:solidFill>
              </a:defRPr>
            </a:lvl1pPr>
          </a:lstStyle>
          <a:p>
            <a:r>
              <a:rPr lang="en-US"/>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1004929" y="1101725"/>
            <a:ext cx="10603491" cy="5017723"/>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605963925"/>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8" y="1101726"/>
            <a:ext cx="5001812"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10603491" cy="351692"/>
          </a:xfrm>
          <a:prstGeom prst="rect">
            <a:avLst/>
          </a:prstGeom>
        </p:spPr>
        <p:txBody>
          <a:bodyPr anchor="ctr" anchorCtr="0"/>
          <a:lstStyle>
            <a:lvl1pPr>
              <a:defRPr sz="2000" b="1">
                <a:solidFill>
                  <a:srgbClr val="C92235"/>
                </a:solidFill>
              </a:defRPr>
            </a:lvl1pPr>
          </a:lstStyle>
          <a:p>
            <a:r>
              <a:rPr lang="en-US"/>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6606608" y="3792170"/>
            <a:ext cx="5001812"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1004923" y="1101727"/>
            <a:ext cx="5091077"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73747447"/>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7"/>
            <a:ext cx="10603491"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9" y="281355"/>
            <a:ext cx="10603491"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58156480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7"/>
            <a:ext cx="9676103"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138199305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4" y="1101727"/>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6606609" y="1101726"/>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9"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317754199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30" y="1101725"/>
            <a:ext cx="9283055"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1004923"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4" y="281355"/>
            <a:ext cx="9283056" cy="351692"/>
          </a:xfrm>
          <a:prstGeom prst="rect">
            <a:avLst/>
          </a:prstGeom>
        </p:spPr>
        <p:txBody>
          <a:bodyPr anchor="ctr" anchorCtr="0"/>
          <a:lstStyle>
            <a:lvl1pPr>
              <a:defRPr sz="2000" b="1">
                <a:solidFill>
                  <a:srgbClr val="C92235"/>
                </a:solidFill>
              </a:defRPr>
            </a:lvl1pPr>
          </a:lstStyle>
          <a:p>
            <a:r>
              <a:rPr lang="en-US"/>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5811712"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50443237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9"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8"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1004924" y="1101727"/>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260857622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1004924" y="1101727"/>
            <a:ext cx="9613576"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375919324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1004929" y="1101725"/>
            <a:ext cx="9613577" cy="5017723"/>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797324369"/>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8"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6606608" y="3792170"/>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1004923" y="1101727"/>
            <a:ext cx="5091077"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22736527"/>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7"/>
            <a:ext cx="9676103"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a:t>Click to edit Master title style</a:t>
            </a:r>
          </a:p>
        </p:txBody>
      </p:sp>
    </p:spTree>
    <p:extLst>
      <p:ext uri="{BB962C8B-B14F-4D97-AF65-F5344CB8AC3E}">
        <p14:creationId xmlns:p14="http://schemas.microsoft.com/office/powerpoint/2010/main" val="362279409"/>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jpeg"/><Relationship Id="rId5" Type="http://schemas.openxmlformats.org/officeDocument/2006/relationships/slideLayout" Target="../slideLayouts/slideLayout14.xml"/><Relationship Id="rId10" Type="http://schemas.openxmlformats.org/officeDocument/2006/relationships/image" Target="../media/image2.emf"/><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ogo&#10;&#10;Description automatically generated with low confidence">
            <a:extLst>
              <a:ext uri="{FF2B5EF4-FFF2-40B4-BE49-F238E27FC236}">
                <a16:creationId xmlns:a16="http://schemas.microsoft.com/office/drawing/2014/main" id="{CA8D6D0C-4141-6143-A730-47D1F9F3FAC9}"/>
              </a:ext>
            </a:extLst>
          </p:cNvPr>
          <p:cNvPicPr>
            <a:picLocks noChangeAspect="1"/>
          </p:cNvPicPr>
          <p:nvPr userDrawn="1"/>
        </p:nvPicPr>
        <p:blipFill>
          <a:blip r:embed="rId3"/>
          <a:stretch>
            <a:fillRect/>
          </a:stretch>
        </p:blipFill>
        <p:spPr>
          <a:xfrm>
            <a:off x="6350" y="0"/>
            <a:ext cx="12179300" cy="6858000"/>
          </a:xfrm>
          <a:prstGeom prst="rect">
            <a:avLst/>
          </a:prstGeom>
        </p:spPr>
      </p:pic>
      <p:cxnSp>
        <p:nvCxnSpPr>
          <p:cNvPr id="9" name="Straight Connector 8">
            <a:extLst>
              <a:ext uri="{FF2B5EF4-FFF2-40B4-BE49-F238E27FC236}">
                <a16:creationId xmlns:a16="http://schemas.microsoft.com/office/drawing/2014/main" id="{FE11FCC6-18E0-844D-868B-B41790331840}"/>
              </a:ext>
            </a:extLst>
          </p:cNvPr>
          <p:cNvCxnSpPr>
            <a:cxnSpLocks/>
          </p:cNvCxnSpPr>
          <p:nvPr userDrawn="1"/>
        </p:nvCxnSpPr>
        <p:spPr>
          <a:xfrm>
            <a:off x="896164" y="2766647"/>
            <a:ext cx="10399672" cy="0"/>
          </a:xfrm>
          <a:prstGeom prst="line">
            <a:avLst/>
          </a:prstGeom>
          <a:ln w="25400">
            <a:solidFill>
              <a:srgbClr val="95A0A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41ABB58-4328-384D-94EE-E7EA37B465B6}"/>
              </a:ext>
            </a:extLst>
          </p:cNvPr>
          <p:cNvPicPr>
            <a:picLocks noChangeAspect="1"/>
          </p:cNvPicPr>
          <p:nvPr userDrawn="1"/>
        </p:nvPicPr>
        <p:blipFill>
          <a:blip r:embed="rId4"/>
          <a:stretch>
            <a:fillRect/>
          </a:stretch>
        </p:blipFill>
        <p:spPr>
          <a:xfrm>
            <a:off x="9981414" y="392779"/>
            <a:ext cx="1485791" cy="898812"/>
          </a:xfrm>
          <a:prstGeom prst="rect">
            <a:avLst/>
          </a:prstGeom>
        </p:spPr>
      </p:pic>
      <p:pic>
        <p:nvPicPr>
          <p:cNvPr id="17" name="Picture 16">
            <a:extLst>
              <a:ext uri="{FF2B5EF4-FFF2-40B4-BE49-F238E27FC236}">
                <a16:creationId xmlns:a16="http://schemas.microsoft.com/office/drawing/2014/main" id="{76B71349-7804-9945-89F4-89900C7C791B}"/>
              </a:ext>
            </a:extLst>
          </p:cNvPr>
          <p:cNvPicPr>
            <a:picLocks noChangeAspect="1"/>
          </p:cNvPicPr>
          <p:nvPr userDrawn="1"/>
        </p:nvPicPr>
        <p:blipFill rotWithShape="1">
          <a:blip r:embed="rId5"/>
          <a:srcRect r="-13753"/>
          <a:stretch/>
        </p:blipFill>
        <p:spPr>
          <a:xfrm>
            <a:off x="9981414" y="1684370"/>
            <a:ext cx="2514600" cy="88900"/>
          </a:xfrm>
          <a:prstGeom prst="rect">
            <a:avLst/>
          </a:prstGeom>
        </p:spPr>
      </p:pic>
      <p:sp>
        <p:nvSpPr>
          <p:cNvPr id="20" name="TextBox 19">
            <a:extLst>
              <a:ext uri="{FF2B5EF4-FFF2-40B4-BE49-F238E27FC236}">
                <a16:creationId xmlns:a16="http://schemas.microsoft.com/office/drawing/2014/main" id="{C77F22A8-C364-5C43-B893-42A1682A2CCB}"/>
              </a:ext>
            </a:extLst>
          </p:cNvPr>
          <p:cNvSpPr txBox="1"/>
          <p:nvPr userDrawn="1"/>
        </p:nvSpPr>
        <p:spPr>
          <a:xfrm>
            <a:off x="12325350" y="1612900"/>
            <a:ext cx="184731"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A6365F7F-28FA-A6D6-6B69-9209EA7E37CF}"/>
              </a:ext>
            </a:extLst>
          </p:cNvPr>
          <p:cNvPicPr>
            <a:picLocks noChangeAspect="1"/>
          </p:cNvPicPr>
          <p:nvPr userDrawn="1"/>
        </p:nvPicPr>
        <p:blipFill>
          <a:blip r:embed="rId6"/>
          <a:stretch>
            <a:fillRect/>
          </a:stretch>
        </p:blipFill>
        <p:spPr>
          <a:xfrm>
            <a:off x="1720850" y="5315956"/>
            <a:ext cx="8750300" cy="698500"/>
          </a:xfrm>
          <a:prstGeom prst="rect">
            <a:avLst/>
          </a:prstGeom>
        </p:spPr>
      </p:pic>
    </p:spTree>
    <p:extLst>
      <p:ext uri="{BB962C8B-B14F-4D97-AF65-F5344CB8AC3E}">
        <p14:creationId xmlns:p14="http://schemas.microsoft.com/office/powerpoint/2010/main" val="421779375"/>
      </p:ext>
    </p:extLst>
  </p:cSld>
  <p:clrMap bg1="lt1" tx1="dk1" bg2="lt2" tx2="dk2" accent1="accent1" accent2="accent2" accent3="accent3" accent4="accent4" accent5="accent5" accent6="accent6" hlink="hlink" folHlink="folHlink"/>
  <p:sldLayoutIdLst>
    <p:sldLayoutId id="2147483683" r:id="rId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7485ED63-8585-D240-AB4A-7EAAEE2FB9D7}"/>
              </a:ext>
            </a:extLst>
          </p:cNvPr>
          <p:cNvPicPr>
            <a:picLocks noChangeAspect="1"/>
          </p:cNvPicPr>
          <p:nvPr userDrawn="1"/>
        </p:nvPicPr>
        <p:blipFill>
          <a:blip r:embed="rId10"/>
          <a:stretch>
            <a:fillRect/>
          </a:stretch>
        </p:blipFill>
        <p:spPr>
          <a:xfrm>
            <a:off x="12700" y="0"/>
            <a:ext cx="12179300" cy="6858000"/>
          </a:xfrm>
          <a:prstGeom prst="rect">
            <a:avLst/>
          </a:prstGeom>
        </p:spPr>
      </p:pic>
      <p:sp>
        <p:nvSpPr>
          <p:cNvPr id="5" name="TextBox 4">
            <a:extLst>
              <a:ext uri="{FF2B5EF4-FFF2-40B4-BE49-F238E27FC236}">
                <a16:creationId xmlns:a16="http://schemas.microsoft.com/office/drawing/2014/main" id="{661D2AB7-1535-ED4C-90F1-86804F517C2B}"/>
              </a:ext>
            </a:extLst>
          </p:cNvPr>
          <p:cNvSpPr txBox="1"/>
          <p:nvPr userDrawn="1"/>
        </p:nvSpPr>
        <p:spPr>
          <a:xfrm>
            <a:off x="11073882" y="6499449"/>
            <a:ext cx="961813" cy="230832"/>
          </a:xfrm>
          <a:prstGeom prst="rect">
            <a:avLst/>
          </a:prstGeom>
          <a:noFill/>
        </p:spPr>
        <p:txBody>
          <a:bodyPr wrap="square" rtlCol="0">
            <a:spAutoFit/>
          </a:bodyPr>
          <a:lstStyle/>
          <a:p>
            <a:pPr algn="r"/>
            <a:fld id="{3AB62DE4-93D0-4C48-9961-E7DB4CDF14A5}" type="slidenum">
              <a:rPr lang="en-US" sz="900" b="1" smtClean="0">
                <a:solidFill>
                  <a:schemeClr val="bg1"/>
                </a:solidFill>
                <a:latin typeface="Arial" panose="020B0604020202020204" pitchFamily="34" charset="0"/>
                <a:cs typeface="Arial" panose="020B0604020202020204" pitchFamily="34" charset="0"/>
              </a:rPr>
              <a:pPr algn="r"/>
              <a:t>‹#›</a:t>
            </a:fld>
            <a:endParaRPr lang="en-US" sz="900" b="1">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0A2BF3E-80C3-B247-9925-40C369F735A5}"/>
              </a:ext>
            </a:extLst>
          </p:cNvPr>
          <p:cNvCxnSpPr>
            <a:cxnSpLocks/>
          </p:cNvCxnSpPr>
          <p:nvPr userDrawn="1"/>
        </p:nvCxnSpPr>
        <p:spPr>
          <a:xfrm>
            <a:off x="681316" y="290401"/>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EC33D7-DE12-0C42-BC23-182713B80392}"/>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r="79516" b="21311"/>
          <a:stretch/>
        </p:blipFill>
        <p:spPr>
          <a:xfrm>
            <a:off x="275965" y="221293"/>
            <a:ext cx="197559" cy="459099"/>
          </a:xfrm>
          <a:prstGeom prst="rect">
            <a:avLst/>
          </a:prstGeom>
        </p:spPr>
      </p:pic>
      <p:pic>
        <p:nvPicPr>
          <p:cNvPr id="6" name="Picture 5">
            <a:extLst>
              <a:ext uri="{FF2B5EF4-FFF2-40B4-BE49-F238E27FC236}">
                <a16:creationId xmlns:a16="http://schemas.microsoft.com/office/drawing/2014/main" id="{A2F78C71-B347-988D-8C54-BD87B1EE918C}"/>
              </a:ext>
            </a:extLst>
          </p:cNvPr>
          <p:cNvPicPr>
            <a:picLocks noChangeAspect="1"/>
          </p:cNvPicPr>
          <p:nvPr userDrawn="1"/>
        </p:nvPicPr>
        <p:blipFill>
          <a:blip r:embed="rId12"/>
          <a:stretch>
            <a:fillRect/>
          </a:stretch>
        </p:blipFill>
        <p:spPr>
          <a:xfrm>
            <a:off x="5874036" y="6374793"/>
            <a:ext cx="5445875" cy="434722"/>
          </a:xfrm>
          <a:prstGeom prst="rect">
            <a:avLst/>
          </a:prstGeom>
        </p:spPr>
      </p:pic>
    </p:spTree>
    <p:extLst>
      <p:ext uri="{BB962C8B-B14F-4D97-AF65-F5344CB8AC3E}">
        <p14:creationId xmlns:p14="http://schemas.microsoft.com/office/powerpoint/2010/main" val="26676548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5" r:id="rId4"/>
    <p:sldLayoutId id="2147483668" r:id="rId5"/>
    <p:sldLayoutId id="2147483669" r:id="rId6"/>
    <p:sldLayoutId id="2147483670" r:id="rId7"/>
    <p:sldLayoutId id="2147483697" r:id="rId8"/>
  </p:sldLayoutIdLst>
  <p:transition spd="slow">
    <p:fade thruBlk="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1D2AB7-1535-ED4C-90F1-86804F517C2B}"/>
              </a:ext>
            </a:extLst>
          </p:cNvPr>
          <p:cNvSpPr txBox="1"/>
          <p:nvPr userDrawn="1"/>
        </p:nvSpPr>
        <p:spPr>
          <a:xfrm>
            <a:off x="11073882" y="6499449"/>
            <a:ext cx="961813" cy="230832"/>
          </a:xfrm>
          <a:prstGeom prst="rect">
            <a:avLst/>
          </a:prstGeom>
          <a:noFill/>
        </p:spPr>
        <p:txBody>
          <a:bodyPr wrap="square" rtlCol="0">
            <a:spAutoFit/>
          </a:bodyPr>
          <a:lstStyle/>
          <a:p>
            <a:pPr algn="r"/>
            <a:fld id="{3AB62DE4-93D0-4C48-9961-E7DB4CDF14A5}" type="slidenum">
              <a:rPr lang="en-US" sz="900" b="1" smtClean="0">
                <a:latin typeface="Arial" panose="020B0604020202020204" pitchFamily="34" charset="0"/>
                <a:cs typeface="Arial" panose="020B0604020202020204" pitchFamily="34" charset="0"/>
              </a:rPr>
              <a:pPr algn="r"/>
              <a:t>‹#›</a:t>
            </a:fld>
            <a:endParaRPr lang="en-US" sz="900" b="1">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0A2BF3E-80C3-B247-9925-40C369F735A5}"/>
              </a:ext>
            </a:extLst>
          </p:cNvPr>
          <p:cNvCxnSpPr>
            <a:cxnSpLocks/>
          </p:cNvCxnSpPr>
          <p:nvPr userDrawn="1"/>
        </p:nvCxnSpPr>
        <p:spPr>
          <a:xfrm>
            <a:off x="681316" y="290401"/>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EC33D7-DE12-0C42-BC23-182713B80392}"/>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r="79516" b="21311"/>
          <a:stretch/>
        </p:blipFill>
        <p:spPr>
          <a:xfrm>
            <a:off x="275965" y="221293"/>
            <a:ext cx="197559" cy="459099"/>
          </a:xfrm>
          <a:prstGeom prst="rect">
            <a:avLst/>
          </a:prstGeom>
        </p:spPr>
      </p:pic>
      <p:pic>
        <p:nvPicPr>
          <p:cNvPr id="2" name="Picture 1">
            <a:extLst>
              <a:ext uri="{FF2B5EF4-FFF2-40B4-BE49-F238E27FC236}">
                <a16:creationId xmlns:a16="http://schemas.microsoft.com/office/drawing/2014/main" id="{9E4AD57A-DA23-44AD-9AED-B7AD3DC6DC0C}"/>
              </a:ext>
            </a:extLst>
          </p:cNvPr>
          <p:cNvPicPr>
            <a:picLocks noChangeAspect="1"/>
          </p:cNvPicPr>
          <p:nvPr userDrawn="1"/>
        </p:nvPicPr>
        <p:blipFill>
          <a:blip r:embed="rId11"/>
          <a:stretch>
            <a:fillRect/>
          </a:stretch>
        </p:blipFill>
        <p:spPr>
          <a:xfrm>
            <a:off x="5874036" y="6374793"/>
            <a:ext cx="5445875" cy="434722"/>
          </a:xfrm>
          <a:prstGeom prst="rect">
            <a:avLst/>
          </a:prstGeom>
        </p:spPr>
      </p:pic>
    </p:spTree>
    <p:extLst>
      <p:ext uri="{BB962C8B-B14F-4D97-AF65-F5344CB8AC3E}">
        <p14:creationId xmlns:p14="http://schemas.microsoft.com/office/powerpoint/2010/main" val="23996324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ransition spd="slow">
    <p:fade thruBlk="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mms.service-now.com/esc"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pp.smartsheet.com/b/form/8e8161f1fbd64025b739deba0703218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stieber@umm.edu"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mailto:Deborah.Artist@umm.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F16916-09AD-6344-94AA-5E8915D6BD46}"/>
              </a:ext>
            </a:extLst>
          </p:cNvPr>
          <p:cNvSpPr>
            <a:spLocks noGrp="1"/>
          </p:cNvSpPr>
          <p:nvPr>
            <p:ph type="title"/>
          </p:nvPr>
        </p:nvSpPr>
        <p:spPr/>
        <p:txBody>
          <a:bodyPr/>
          <a:lstStyle/>
          <a:p>
            <a:r>
              <a:rPr lang="en-US"/>
              <a:t>Resident &amp; Fellow Portfolio Training Program </a:t>
            </a:r>
          </a:p>
        </p:txBody>
      </p:sp>
      <p:sp>
        <p:nvSpPr>
          <p:cNvPr id="5" name="Text Placeholder 4">
            <a:extLst>
              <a:ext uri="{FF2B5EF4-FFF2-40B4-BE49-F238E27FC236}">
                <a16:creationId xmlns:a16="http://schemas.microsoft.com/office/drawing/2014/main" id="{CC91FEE1-9A93-154D-9C18-00BC7F926E68}"/>
              </a:ext>
            </a:extLst>
          </p:cNvPr>
          <p:cNvSpPr>
            <a:spLocks noGrp="1"/>
          </p:cNvSpPr>
          <p:nvPr>
            <p:ph type="body" sz="quarter" idx="10"/>
          </p:nvPr>
        </p:nvSpPr>
        <p:spPr/>
        <p:txBody>
          <a:bodyPr/>
          <a:lstStyle/>
          <a:p>
            <a:r>
              <a:rPr lang="en-US" sz="2400">
                <a:solidFill>
                  <a:srgbClr val="C00000"/>
                </a:solidFill>
              </a:rPr>
              <a:t>Summer 2024</a:t>
            </a:r>
          </a:p>
          <a:p>
            <a:endParaRPr lang="en-US"/>
          </a:p>
        </p:txBody>
      </p:sp>
      <p:sp>
        <p:nvSpPr>
          <p:cNvPr id="7" name="Text Placeholder 6">
            <a:extLst>
              <a:ext uri="{FF2B5EF4-FFF2-40B4-BE49-F238E27FC236}">
                <a16:creationId xmlns:a16="http://schemas.microsoft.com/office/drawing/2014/main" id="{C420FCA0-6652-874A-BFE8-89050382568E}"/>
              </a:ext>
            </a:extLst>
          </p:cNvPr>
          <p:cNvSpPr>
            <a:spLocks noGrp="1"/>
          </p:cNvSpPr>
          <p:nvPr>
            <p:ph type="body" sz="quarter" idx="11"/>
          </p:nvPr>
        </p:nvSpPr>
        <p:spPr>
          <a:xfrm>
            <a:off x="5805182" y="2986882"/>
            <a:ext cx="5754847" cy="838497"/>
          </a:xfrm>
        </p:spPr>
        <p:txBody>
          <a:bodyPr/>
          <a:lstStyle/>
          <a:p>
            <a:r>
              <a:rPr lang="en-US" sz="1800">
                <a:solidFill>
                  <a:srgbClr val="C00000"/>
                </a:solidFill>
              </a:rPr>
              <a:t>Alissa Stieber, MSN, RN</a:t>
            </a:r>
          </a:p>
          <a:p>
            <a:r>
              <a:rPr lang="en-US" sz="1800">
                <a:solidFill>
                  <a:srgbClr val="C00000"/>
                </a:solidFill>
              </a:rPr>
              <a:t>Clinical Informatics Training Supervisor </a:t>
            </a:r>
          </a:p>
        </p:txBody>
      </p:sp>
    </p:spTree>
    <p:extLst>
      <p:ext uri="{BB962C8B-B14F-4D97-AF65-F5344CB8AC3E}">
        <p14:creationId xmlns:p14="http://schemas.microsoft.com/office/powerpoint/2010/main" val="1326344699"/>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8644F0-C0DD-4A72-849F-B7C27B6E3154}"/>
              </a:ext>
            </a:extLst>
          </p:cNvPr>
          <p:cNvSpPr>
            <a:spLocks noGrp="1"/>
          </p:cNvSpPr>
          <p:nvPr>
            <p:ph type="title"/>
          </p:nvPr>
        </p:nvSpPr>
        <p:spPr/>
        <p:txBody>
          <a:bodyPr/>
          <a:lstStyle/>
          <a:p>
            <a:r>
              <a:rPr lang="en-US">
                <a:solidFill>
                  <a:srgbClr val="C00000"/>
                </a:solidFill>
              </a:rPr>
              <a:t>Portfolio Epic Access Requests </a:t>
            </a:r>
          </a:p>
        </p:txBody>
      </p:sp>
      <p:sp>
        <p:nvSpPr>
          <p:cNvPr id="6" name="Text Placeholder 1">
            <a:extLst>
              <a:ext uri="{FF2B5EF4-FFF2-40B4-BE49-F238E27FC236}">
                <a16:creationId xmlns:a16="http://schemas.microsoft.com/office/drawing/2014/main" id="{111296C2-4F2F-45F7-92B5-F6C7123E9126}"/>
              </a:ext>
            </a:extLst>
          </p:cNvPr>
          <p:cNvSpPr>
            <a:spLocks noGrp="1"/>
          </p:cNvSpPr>
          <p:nvPr>
            <p:ph type="body" sz="quarter" idx="10"/>
          </p:nvPr>
        </p:nvSpPr>
        <p:spPr>
          <a:xfrm>
            <a:off x="702925" y="920140"/>
            <a:ext cx="10447675" cy="4213922"/>
          </a:xfrm>
        </p:spPr>
        <p:txBody>
          <a:bodyPr lIns="91440" tIns="45720" rIns="91440" bIns="45720" anchor="t"/>
          <a:lstStyle/>
          <a:p>
            <a:pPr>
              <a:buClr>
                <a:srgbClr val="C00000"/>
              </a:buClr>
            </a:pPr>
            <a:r>
              <a:rPr lang="en-US" sz="2000">
                <a:solidFill>
                  <a:srgbClr val="020202"/>
                </a:solidFill>
              </a:rPr>
              <a:t>Access Request Portal:</a:t>
            </a:r>
          </a:p>
          <a:p>
            <a:pPr>
              <a:buClr>
                <a:srgbClr val="C00000"/>
              </a:buClr>
            </a:pPr>
            <a:endParaRPr lang="en-US" sz="2000">
              <a:solidFill>
                <a:srgbClr val="020202"/>
              </a:solidFill>
            </a:endParaRPr>
          </a:p>
          <a:p>
            <a:pPr marL="970915" lvl="1" indent="-285750"/>
            <a:r>
              <a:rPr lang="en-US" sz="1800">
                <a:hlinkClick r:id="rId2"/>
              </a:rPr>
              <a:t>Employee Center Homepage - UMMS Service Center Portal (service-now.com)</a:t>
            </a:r>
            <a:endParaRPr lang="en-US" sz="1800">
              <a:solidFill>
                <a:srgbClr val="6A788B"/>
              </a:solidFill>
            </a:endParaRPr>
          </a:p>
          <a:p>
            <a:pPr marL="685165" lvl="1" indent="0">
              <a:buClr>
                <a:srgbClr val="C00000"/>
              </a:buClr>
              <a:buNone/>
            </a:pPr>
            <a:endParaRPr lang="en-US">
              <a:solidFill>
                <a:srgbClr val="6A788B"/>
              </a:solidFill>
            </a:endParaRPr>
          </a:p>
          <a:p>
            <a:pPr marL="285750" indent="-285750">
              <a:buClr>
                <a:srgbClr val="C00000"/>
              </a:buClr>
            </a:pPr>
            <a:r>
              <a:rPr lang="en-US" sz="2000">
                <a:solidFill>
                  <a:srgbClr val="020202"/>
                </a:solidFill>
                <a:latin typeface="Arial"/>
                <a:cs typeface="Arial"/>
              </a:rPr>
              <a:t>Access Requests:</a:t>
            </a:r>
          </a:p>
          <a:p>
            <a:pPr marL="285750" indent="-285750">
              <a:buClr>
                <a:srgbClr val="C00000"/>
              </a:buClr>
            </a:pPr>
            <a:endParaRPr lang="en-US" sz="2000">
              <a:solidFill>
                <a:srgbClr val="020202"/>
              </a:solidFill>
            </a:endParaRPr>
          </a:p>
          <a:p>
            <a:pPr marL="970915" lvl="1" indent="-285750"/>
            <a:r>
              <a:rPr lang="en-US" sz="1800">
                <a:solidFill>
                  <a:srgbClr val="020202"/>
                </a:solidFill>
                <a:latin typeface="Arial"/>
                <a:cs typeface="Arial"/>
              </a:rPr>
              <a:t>Access Requests should be submitted through the service desk portal.</a:t>
            </a:r>
          </a:p>
          <a:p>
            <a:pPr marL="970915" lvl="1" indent="-285750"/>
            <a:r>
              <a:rPr lang="en-US" sz="1800">
                <a:solidFill>
                  <a:srgbClr val="020202"/>
                </a:solidFill>
                <a:latin typeface="Arial"/>
                <a:cs typeface="Arial"/>
              </a:rPr>
              <a:t>Epic System access will be granted within 24 hours of training completion, following the No Training, No Access policy.</a:t>
            </a:r>
          </a:p>
          <a:p>
            <a:endParaRPr lang="en-US"/>
          </a:p>
        </p:txBody>
      </p:sp>
    </p:spTree>
    <p:extLst>
      <p:ext uri="{BB962C8B-B14F-4D97-AF65-F5344CB8AC3E}">
        <p14:creationId xmlns:p14="http://schemas.microsoft.com/office/powerpoint/2010/main" val="2725614523"/>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085E82-34B6-4776-A179-1BCEDEDA14AF}"/>
              </a:ext>
            </a:extLst>
          </p:cNvPr>
          <p:cNvSpPr/>
          <p:nvPr/>
        </p:nvSpPr>
        <p:spPr>
          <a:xfrm>
            <a:off x="921039" y="232937"/>
            <a:ext cx="5570756" cy="4001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a:solidFill>
                  <a:srgbClr val="C92235"/>
                </a:solidFill>
              </a:rPr>
              <a:t>Access Requests-UMMS ServiceNow Portal </a:t>
            </a:r>
          </a:p>
        </p:txBody>
      </p:sp>
      <p:pic>
        <p:nvPicPr>
          <p:cNvPr id="7" name="Picture 6">
            <a:extLst>
              <a:ext uri="{FF2B5EF4-FFF2-40B4-BE49-F238E27FC236}">
                <a16:creationId xmlns:a16="http://schemas.microsoft.com/office/drawing/2014/main" id="{55341180-13B5-4311-9AB7-67FF16E077D4}"/>
              </a:ext>
            </a:extLst>
          </p:cNvPr>
          <p:cNvPicPr>
            <a:picLocks noChangeAspect="1"/>
          </p:cNvPicPr>
          <p:nvPr/>
        </p:nvPicPr>
        <p:blipFill>
          <a:blip r:embed="rId2"/>
          <a:stretch>
            <a:fillRect/>
          </a:stretch>
        </p:blipFill>
        <p:spPr>
          <a:xfrm>
            <a:off x="831690" y="4225824"/>
            <a:ext cx="10266667" cy="2114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FF3008E-96C2-45D3-94E7-298539652B52}"/>
              </a:ext>
            </a:extLst>
          </p:cNvPr>
          <p:cNvPicPr>
            <a:picLocks noChangeAspect="1"/>
          </p:cNvPicPr>
          <p:nvPr/>
        </p:nvPicPr>
        <p:blipFill>
          <a:blip r:embed="rId3"/>
          <a:stretch>
            <a:fillRect/>
          </a:stretch>
        </p:blipFill>
        <p:spPr>
          <a:xfrm>
            <a:off x="1450737" y="3480567"/>
            <a:ext cx="9085714" cy="542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EF5C692B-517B-4191-A5CF-62BE5EFBB72B}"/>
              </a:ext>
            </a:extLst>
          </p:cNvPr>
          <p:cNvPicPr>
            <a:picLocks noChangeAspect="1"/>
          </p:cNvPicPr>
          <p:nvPr/>
        </p:nvPicPr>
        <p:blipFill>
          <a:blip r:embed="rId4"/>
          <a:stretch>
            <a:fillRect/>
          </a:stretch>
        </p:blipFill>
        <p:spPr>
          <a:xfrm>
            <a:off x="1422166" y="2889764"/>
            <a:ext cx="9142857" cy="35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50B0DCB8-EE76-43F7-82A4-9477D26E819E}"/>
              </a:ext>
            </a:extLst>
          </p:cNvPr>
          <p:cNvPicPr>
            <a:picLocks noChangeAspect="1"/>
          </p:cNvPicPr>
          <p:nvPr/>
        </p:nvPicPr>
        <p:blipFill>
          <a:blip r:embed="rId5"/>
          <a:stretch>
            <a:fillRect/>
          </a:stretch>
        </p:blipFill>
        <p:spPr>
          <a:xfrm>
            <a:off x="4627595" y="1413463"/>
            <a:ext cx="2936810" cy="966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21460BA-1695-4787-BC68-9B3060140758}"/>
              </a:ext>
            </a:extLst>
          </p:cNvPr>
          <p:cNvSpPr txBox="1"/>
          <p:nvPr/>
        </p:nvSpPr>
        <p:spPr>
          <a:xfrm>
            <a:off x="1132514" y="1044131"/>
            <a:ext cx="3007811" cy="400110"/>
          </a:xfrm>
          <a:prstGeom prst="rect">
            <a:avLst/>
          </a:prstGeom>
          <a:noFill/>
        </p:spPr>
        <p:txBody>
          <a:bodyPr wrap="none" rtlCol="0">
            <a:spAutoFit/>
          </a:bodyPr>
          <a:lstStyle/>
          <a:p>
            <a:r>
              <a:rPr lang="en-US" sz="2000">
                <a:solidFill>
                  <a:srgbClr val="020202"/>
                </a:solidFill>
              </a:rPr>
              <a:t>Click on Request Access</a:t>
            </a:r>
          </a:p>
        </p:txBody>
      </p:sp>
      <p:sp>
        <p:nvSpPr>
          <p:cNvPr id="11" name="Arrow: Right 10">
            <a:extLst>
              <a:ext uri="{FF2B5EF4-FFF2-40B4-BE49-F238E27FC236}">
                <a16:creationId xmlns:a16="http://schemas.microsoft.com/office/drawing/2014/main" id="{72407408-D7CE-4380-AE0A-6431A0A0E46A}"/>
              </a:ext>
            </a:extLst>
          </p:cNvPr>
          <p:cNvSpPr/>
          <p:nvPr/>
        </p:nvSpPr>
        <p:spPr>
          <a:xfrm>
            <a:off x="2929121" y="1578511"/>
            <a:ext cx="1400962" cy="6244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41494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46F19A-089A-4B15-9D55-9ED9DA9D7FF7}"/>
              </a:ext>
            </a:extLst>
          </p:cNvPr>
          <p:cNvSpPr>
            <a:spLocks noGrp="1"/>
          </p:cNvSpPr>
          <p:nvPr>
            <p:ph type="body" sz="quarter" idx="10"/>
          </p:nvPr>
        </p:nvSpPr>
        <p:spPr>
          <a:xfrm>
            <a:off x="681079" y="2425702"/>
            <a:ext cx="4426578" cy="2150696"/>
          </a:xfrm>
        </p:spPr>
        <p:txBody>
          <a:bodyPr lIns="91440" tIns="45720" rIns="91440" bIns="45720" anchor="t"/>
          <a:lstStyle/>
          <a:p>
            <a:pPr marL="285750" indent="-285750">
              <a:buFont typeface="Arial" panose="020B0604020202020204" pitchFamily="34" charset="0"/>
              <a:buChar char="•"/>
            </a:pPr>
            <a:r>
              <a:rPr lang="en-US">
                <a:solidFill>
                  <a:srgbClr val="020202"/>
                </a:solidFill>
                <a:latin typeface="Arial"/>
                <a:cs typeface="Arial"/>
              </a:rPr>
              <a:t>Create Like - Name of a previous Resident in the same program</a:t>
            </a:r>
            <a:endParaRPr lang="en-US">
              <a:solidFill>
                <a:srgbClr val="020202"/>
              </a:solidFill>
            </a:endParaRPr>
          </a:p>
          <a:p>
            <a:pPr marL="285750" indent="-285750">
              <a:buFont typeface="Arial" panose="020B0604020202020204" pitchFamily="34" charset="0"/>
              <a:buChar char="•"/>
            </a:pPr>
            <a:r>
              <a:rPr lang="en-US">
                <a:solidFill>
                  <a:srgbClr val="020202"/>
                </a:solidFill>
                <a:latin typeface="Arial"/>
                <a:cs typeface="Arial"/>
              </a:rPr>
              <a:t>I need Access to - Inpatient and/or Ambulatory</a:t>
            </a:r>
            <a:endParaRPr lang="en-US">
              <a:solidFill>
                <a:srgbClr val="020202"/>
              </a:solidFill>
            </a:endParaRPr>
          </a:p>
          <a:p>
            <a:pPr marL="285750" indent="-285750">
              <a:buFont typeface="Arial" panose="020B0604020202020204" pitchFamily="34" charset="0"/>
              <a:buChar char="•"/>
            </a:pPr>
            <a:r>
              <a:rPr lang="en-US">
                <a:solidFill>
                  <a:srgbClr val="020202"/>
                </a:solidFill>
              </a:rPr>
              <a:t>Access Type - New User to Epic</a:t>
            </a:r>
          </a:p>
          <a:p>
            <a:pPr marL="285750" indent="-285750">
              <a:buFont typeface="Arial" panose="020B0604020202020204" pitchFamily="34" charset="0"/>
              <a:buChar char="•"/>
            </a:pPr>
            <a:r>
              <a:rPr lang="en-US">
                <a:solidFill>
                  <a:srgbClr val="020202"/>
                </a:solidFill>
              </a:rPr>
              <a:t>Specialty - Program Name</a:t>
            </a:r>
          </a:p>
        </p:txBody>
      </p:sp>
      <p:sp>
        <p:nvSpPr>
          <p:cNvPr id="3" name="Title 2">
            <a:extLst>
              <a:ext uri="{FF2B5EF4-FFF2-40B4-BE49-F238E27FC236}">
                <a16:creationId xmlns:a16="http://schemas.microsoft.com/office/drawing/2014/main" id="{85E2268D-B50D-4383-A731-1E69A266D2A9}"/>
              </a:ext>
            </a:extLst>
          </p:cNvPr>
          <p:cNvSpPr>
            <a:spLocks noGrp="1"/>
          </p:cNvSpPr>
          <p:nvPr>
            <p:ph type="title"/>
          </p:nvPr>
        </p:nvSpPr>
        <p:spPr>
          <a:xfrm>
            <a:off x="811983" y="386860"/>
            <a:ext cx="9676103" cy="351692"/>
          </a:xfrm>
        </p:spPr>
        <p:txBody>
          <a:bodyPr/>
          <a:lstStyle/>
          <a:p>
            <a:r>
              <a:rPr lang="en-US"/>
              <a:t>Access Requests </a:t>
            </a:r>
            <a:br>
              <a:rPr lang="en-US"/>
            </a:br>
            <a:endParaRPr lang="en-US"/>
          </a:p>
        </p:txBody>
      </p:sp>
      <p:pic>
        <p:nvPicPr>
          <p:cNvPr id="4" name="Picture 3">
            <a:extLst>
              <a:ext uri="{FF2B5EF4-FFF2-40B4-BE49-F238E27FC236}">
                <a16:creationId xmlns:a16="http://schemas.microsoft.com/office/drawing/2014/main" id="{23393371-D5DE-4ADB-B863-F9DE48481A9A}"/>
              </a:ext>
            </a:extLst>
          </p:cNvPr>
          <p:cNvPicPr>
            <a:picLocks noChangeAspect="1"/>
          </p:cNvPicPr>
          <p:nvPr/>
        </p:nvPicPr>
        <p:blipFill>
          <a:blip r:embed="rId2"/>
          <a:stretch>
            <a:fillRect/>
          </a:stretch>
        </p:blipFill>
        <p:spPr>
          <a:xfrm>
            <a:off x="5650034" y="216016"/>
            <a:ext cx="5218176" cy="6191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688560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8644F0-C0DD-4A72-849F-B7C27B6E3154}"/>
              </a:ext>
            </a:extLst>
          </p:cNvPr>
          <p:cNvSpPr>
            <a:spLocks noGrp="1"/>
          </p:cNvSpPr>
          <p:nvPr>
            <p:ph type="title"/>
          </p:nvPr>
        </p:nvSpPr>
        <p:spPr/>
        <p:txBody>
          <a:bodyPr/>
          <a:lstStyle/>
          <a:p>
            <a:r>
              <a:rPr lang="en-US">
                <a:solidFill>
                  <a:srgbClr val="C00000"/>
                </a:solidFill>
              </a:rPr>
              <a:t>Friendly Reminders </a:t>
            </a:r>
          </a:p>
        </p:txBody>
      </p:sp>
      <p:sp>
        <p:nvSpPr>
          <p:cNvPr id="6" name="Text Placeholder 1">
            <a:extLst>
              <a:ext uri="{FF2B5EF4-FFF2-40B4-BE49-F238E27FC236}">
                <a16:creationId xmlns:a16="http://schemas.microsoft.com/office/drawing/2014/main" id="{BBBDAE0E-F85C-47C7-B8B4-1C67903F0CCB}"/>
              </a:ext>
            </a:extLst>
          </p:cNvPr>
          <p:cNvSpPr>
            <a:spLocks noGrp="1"/>
          </p:cNvSpPr>
          <p:nvPr>
            <p:ph type="body" sz="quarter" idx="10"/>
          </p:nvPr>
        </p:nvSpPr>
        <p:spPr>
          <a:xfrm>
            <a:off x="1004929" y="1101726"/>
            <a:ext cx="10194374" cy="5013847"/>
          </a:xfrm>
        </p:spPr>
        <p:txBody>
          <a:bodyPr/>
          <a:lstStyle/>
          <a:p>
            <a:pPr marL="285750" indent="-285750">
              <a:buFont typeface="Arial" panose="020B0604020202020204" pitchFamily="34" charset="0"/>
              <a:buChar char="•"/>
            </a:pPr>
            <a:r>
              <a:rPr lang="en-US">
                <a:solidFill>
                  <a:srgbClr val="020202"/>
                </a:solidFill>
              </a:rPr>
              <a:t>Primary trainings are self-directed and can be completed at any time.</a:t>
            </a:r>
          </a:p>
          <a:p>
            <a:pPr marL="285750" indent="-285750">
              <a:buFont typeface="Arial" panose="020B0604020202020204" pitchFamily="34" charset="0"/>
              <a:buChar char="•"/>
            </a:pPr>
            <a:r>
              <a:rPr lang="en-US">
                <a:solidFill>
                  <a:srgbClr val="020202"/>
                </a:solidFill>
              </a:rPr>
              <a:t>Additional training sessions will be conducted virtually.</a:t>
            </a:r>
          </a:p>
          <a:p>
            <a:pPr marL="285750" indent="-285750">
              <a:buFont typeface="Arial" panose="020B0604020202020204" pitchFamily="34" charset="0"/>
              <a:buChar char="•"/>
            </a:pPr>
            <a:r>
              <a:rPr lang="en-US">
                <a:solidFill>
                  <a:srgbClr val="020202"/>
                </a:solidFill>
              </a:rPr>
              <a:t>There is </a:t>
            </a:r>
            <a:r>
              <a:rPr lang="en-US" b="1">
                <a:solidFill>
                  <a:srgbClr val="020202"/>
                </a:solidFill>
              </a:rPr>
              <a:t>no test out option</a:t>
            </a:r>
            <a:r>
              <a:rPr lang="en-US">
                <a:solidFill>
                  <a:srgbClr val="020202"/>
                </a:solidFill>
              </a:rPr>
              <a:t>.</a:t>
            </a:r>
          </a:p>
          <a:p>
            <a:pPr marL="285750" indent="-285750">
              <a:buFont typeface="Arial" panose="020B0604020202020204" pitchFamily="34" charset="0"/>
              <a:buChar char="•"/>
            </a:pPr>
            <a:r>
              <a:rPr lang="en-US">
                <a:solidFill>
                  <a:srgbClr val="020202"/>
                </a:solidFill>
              </a:rPr>
              <a:t>Coordinators should be listed as the Manager in UMMS U and will receive a copy of training notifications.</a:t>
            </a:r>
          </a:p>
          <a:p>
            <a:pPr marL="285750" indent="-285750">
              <a:buFont typeface="Arial" panose="020B0604020202020204" pitchFamily="34" charset="0"/>
              <a:buChar char="•"/>
            </a:pPr>
            <a:r>
              <a:rPr lang="en-US">
                <a:solidFill>
                  <a:srgbClr val="020202"/>
                </a:solidFill>
              </a:rPr>
              <a:t>Encourage trainees to arrive on time for training sessions and log into sessions early.</a:t>
            </a:r>
          </a:p>
          <a:p>
            <a:pPr marL="285750" indent="-285750">
              <a:buFont typeface="Arial" panose="020B0604020202020204" pitchFamily="34" charset="0"/>
              <a:buChar char="•"/>
            </a:pPr>
            <a:r>
              <a:rPr lang="en-US">
                <a:solidFill>
                  <a:srgbClr val="020202"/>
                </a:solidFill>
              </a:rPr>
              <a:t>Training sessions will begin at 8am and 1pm.</a:t>
            </a:r>
          </a:p>
          <a:p>
            <a:pPr marL="285750" indent="-285750">
              <a:lnSpc>
                <a:spcPct val="100000"/>
              </a:lnSpc>
              <a:buFont typeface="Arial" panose="020B0604020202020204" pitchFamily="34" charset="0"/>
              <a:buChar char="•"/>
            </a:pPr>
            <a:r>
              <a:rPr lang="en-US">
                <a:solidFill>
                  <a:srgbClr val="020202"/>
                </a:solidFill>
              </a:rPr>
              <a:t>Coordinators need to verify that </a:t>
            </a:r>
            <a:r>
              <a:rPr lang="en-US" b="1">
                <a:solidFill>
                  <a:srgbClr val="020202"/>
                </a:solidFill>
              </a:rPr>
              <a:t>ALL</a:t>
            </a:r>
            <a:r>
              <a:rPr lang="en-US">
                <a:solidFill>
                  <a:srgbClr val="020202"/>
                </a:solidFill>
              </a:rPr>
              <a:t> Residents/Fellows have training assigned per each program</a:t>
            </a:r>
          </a:p>
          <a:p>
            <a:pPr marL="285750" indent="-285750">
              <a:lnSpc>
                <a:spcPct val="100000"/>
              </a:lnSpc>
              <a:buFont typeface="Arial" panose="020B0604020202020204" pitchFamily="34" charset="0"/>
              <a:buChar char="•"/>
            </a:pPr>
            <a:r>
              <a:rPr lang="en-US">
                <a:solidFill>
                  <a:srgbClr val="020202"/>
                </a:solidFill>
              </a:rPr>
              <a:t>It is expected that coordinators will adhere to the training dates and times that are established and assigned. </a:t>
            </a:r>
          </a:p>
          <a:p>
            <a:pPr marL="285750" indent="-285750">
              <a:lnSpc>
                <a:spcPct val="100000"/>
              </a:lnSpc>
              <a:buFont typeface="Arial" panose="020B0604020202020204" pitchFamily="34" charset="0"/>
              <a:buChar char="•"/>
            </a:pPr>
            <a:r>
              <a:rPr lang="en-US">
                <a:solidFill>
                  <a:srgbClr val="020202"/>
                </a:solidFill>
              </a:rPr>
              <a:t>For assistance, please call the Helpdesk - 410-328-4357 and select option #3.</a:t>
            </a:r>
          </a:p>
          <a:p>
            <a:endParaRPr lang="en-US"/>
          </a:p>
        </p:txBody>
      </p:sp>
    </p:spTree>
    <p:extLst>
      <p:ext uri="{BB962C8B-B14F-4D97-AF65-F5344CB8AC3E}">
        <p14:creationId xmlns:p14="http://schemas.microsoft.com/office/powerpoint/2010/main" val="19566306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BDCEEB-340C-4F3C-9572-9654938AC8EE}"/>
              </a:ext>
            </a:extLst>
          </p:cNvPr>
          <p:cNvSpPr>
            <a:spLocks noGrp="1"/>
          </p:cNvSpPr>
          <p:nvPr>
            <p:ph type="body" sz="quarter" idx="10"/>
          </p:nvPr>
        </p:nvSpPr>
        <p:spPr/>
        <p:txBody>
          <a:bodyPr/>
          <a:lstStyle/>
          <a:p>
            <a:pPr marL="285750" indent="-285750">
              <a:buFont typeface="Arial" panose="020B0604020202020204" pitchFamily="34" charset="0"/>
              <a:buChar char="•"/>
            </a:pPr>
            <a:r>
              <a:rPr lang="en-US">
                <a:solidFill>
                  <a:srgbClr val="020202"/>
                </a:solidFill>
              </a:rPr>
              <a:t>Alissa Stieber is the Portfolio Training lead for the Residents &amp; Fellows Program</a:t>
            </a:r>
          </a:p>
          <a:p>
            <a:pPr marL="285750" indent="-285750">
              <a:buFont typeface="Arial" panose="020B0604020202020204" pitchFamily="34" charset="0"/>
              <a:buChar char="•"/>
            </a:pPr>
            <a:r>
              <a:rPr lang="en-US">
                <a:solidFill>
                  <a:srgbClr val="020202"/>
                </a:solidFill>
              </a:rPr>
              <a:t>Debi Artist is the Portfolio Scheduling lead for the Residents &amp; Fellows Program</a:t>
            </a:r>
          </a:p>
          <a:p>
            <a:pPr marL="285750" indent="-285750">
              <a:buFont typeface="Arial" panose="020B0604020202020204" pitchFamily="34" charset="0"/>
              <a:buChar char="•"/>
            </a:pPr>
            <a:r>
              <a:rPr lang="en-US">
                <a:solidFill>
                  <a:srgbClr val="020202"/>
                </a:solidFill>
              </a:rPr>
              <a:t>Darren Witherspoon is the Project Manager for the Residents Portfolio Epic Training</a:t>
            </a:r>
          </a:p>
          <a:p>
            <a:endParaRPr lang="en-US"/>
          </a:p>
        </p:txBody>
      </p:sp>
      <p:sp>
        <p:nvSpPr>
          <p:cNvPr id="3" name="Title 2">
            <a:extLst>
              <a:ext uri="{FF2B5EF4-FFF2-40B4-BE49-F238E27FC236}">
                <a16:creationId xmlns:a16="http://schemas.microsoft.com/office/drawing/2014/main" id="{2C1C61FE-A935-4D11-9550-D7CC52833BBE}"/>
              </a:ext>
            </a:extLst>
          </p:cNvPr>
          <p:cNvSpPr>
            <a:spLocks noGrp="1"/>
          </p:cNvSpPr>
          <p:nvPr>
            <p:ph type="title"/>
          </p:nvPr>
        </p:nvSpPr>
        <p:spPr/>
        <p:txBody>
          <a:bodyPr/>
          <a:lstStyle/>
          <a:p>
            <a:r>
              <a:rPr lang="en-US"/>
              <a:t>Contacts</a:t>
            </a:r>
          </a:p>
        </p:txBody>
      </p:sp>
    </p:spTree>
    <p:extLst>
      <p:ext uri="{BB962C8B-B14F-4D97-AF65-F5344CB8AC3E}">
        <p14:creationId xmlns:p14="http://schemas.microsoft.com/office/powerpoint/2010/main" val="989766684"/>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278E30-D540-418B-80B9-A8CE986A95D5}"/>
              </a:ext>
            </a:extLst>
          </p:cNvPr>
          <p:cNvSpPr>
            <a:spLocks noGrp="1"/>
          </p:cNvSpPr>
          <p:nvPr>
            <p:ph type="title"/>
          </p:nvPr>
        </p:nvSpPr>
        <p:spPr/>
        <p:txBody>
          <a:bodyPr/>
          <a:lstStyle/>
          <a:p>
            <a:r>
              <a:rPr lang="en-US"/>
              <a:t>Questions</a:t>
            </a:r>
          </a:p>
        </p:txBody>
      </p:sp>
      <p:pic>
        <p:nvPicPr>
          <p:cNvPr id="2052" name="Picture 4" descr="The Art of Asking Questions">
            <a:extLst>
              <a:ext uri="{FF2B5EF4-FFF2-40B4-BE49-F238E27FC236}">
                <a16:creationId xmlns:a16="http://schemas.microsoft.com/office/drawing/2014/main" id="{A396F49B-C578-43F2-9EBD-053B71783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705" y="845569"/>
            <a:ext cx="8730589" cy="516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50639"/>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DCF49E-2430-154E-BF2F-8D44FF9D8E73}"/>
              </a:ext>
            </a:extLst>
          </p:cNvPr>
          <p:cNvSpPr>
            <a:spLocks noGrp="1"/>
          </p:cNvSpPr>
          <p:nvPr>
            <p:ph type="body" sz="quarter" idx="10"/>
          </p:nvPr>
        </p:nvSpPr>
        <p:spPr>
          <a:xfrm>
            <a:off x="1004929" y="1101728"/>
            <a:ext cx="9676103" cy="3982000"/>
          </a:xfrm>
        </p:spPr>
        <p:txBody>
          <a:bodyPr/>
          <a:lstStyle/>
          <a:p>
            <a:r>
              <a:rPr lang="en-US" sz="2000">
                <a:solidFill>
                  <a:srgbClr val="020202"/>
                </a:solidFill>
              </a:rPr>
              <a:t>The Portfolio suite of applications uses Epic, Cerner, and other application tools to help refine and improve system processes that will help us reach our goal of One UMMS. Here are some of the great things the platform offers:</a:t>
            </a:r>
          </a:p>
          <a:p>
            <a:pPr marL="342900" indent="-342900">
              <a:buFont typeface="Arial" panose="020B0604020202020204" pitchFamily="34" charset="0"/>
              <a:buChar char="•"/>
            </a:pPr>
            <a:endParaRPr lang="en-US" sz="2000">
              <a:solidFill>
                <a:srgbClr val="020202"/>
              </a:solidFill>
            </a:endParaRPr>
          </a:p>
          <a:p>
            <a:pPr marL="342900" indent="-342900">
              <a:buFont typeface="Arial" panose="020B0604020202020204" pitchFamily="34" charset="0"/>
              <a:buChar char="•"/>
            </a:pPr>
            <a:r>
              <a:rPr lang="en-US" sz="2000">
                <a:solidFill>
                  <a:srgbClr val="020202"/>
                </a:solidFill>
              </a:rPr>
              <a:t>Enhanced clinical decision making</a:t>
            </a:r>
          </a:p>
          <a:p>
            <a:pPr marL="342900" indent="-342900">
              <a:buFont typeface="Arial" panose="020B0604020202020204" pitchFamily="34" charset="0"/>
              <a:buChar char="•"/>
            </a:pPr>
            <a:r>
              <a:rPr lang="en-US" sz="2000">
                <a:solidFill>
                  <a:srgbClr val="020202"/>
                </a:solidFill>
              </a:rPr>
              <a:t>Better continuity of care among multi-disciplinary care teams</a:t>
            </a:r>
          </a:p>
          <a:p>
            <a:pPr marL="342900" indent="-342900">
              <a:buFont typeface="Arial" panose="020B0604020202020204" pitchFamily="34" charset="0"/>
              <a:buChar char="•"/>
            </a:pPr>
            <a:r>
              <a:rPr lang="en-US" sz="2000">
                <a:solidFill>
                  <a:srgbClr val="020202"/>
                </a:solidFill>
              </a:rPr>
              <a:t>Improved decision making by leaders that are able to study trends in patient outcomes</a:t>
            </a:r>
          </a:p>
          <a:p>
            <a:pPr marL="342900" indent="-342900">
              <a:buFont typeface="Arial" panose="020B0604020202020204" pitchFamily="34" charset="0"/>
              <a:buChar char="•"/>
            </a:pPr>
            <a:r>
              <a:rPr lang="en-US" sz="2000">
                <a:solidFill>
                  <a:srgbClr val="020202"/>
                </a:solidFill>
              </a:rPr>
              <a:t>Information sharing with the majority of health systems in and around Maryland</a:t>
            </a:r>
          </a:p>
          <a:p>
            <a:pPr marL="342900" indent="-342900">
              <a:buFont typeface="Arial" panose="020B0604020202020204" pitchFamily="34" charset="0"/>
              <a:buChar char="•"/>
            </a:pPr>
            <a:r>
              <a:rPr lang="en-US" sz="2000">
                <a:solidFill>
                  <a:srgbClr val="020202"/>
                </a:solidFill>
              </a:rPr>
              <a:t>Increased information access and use to help reinforce patient-focused healthcare</a:t>
            </a:r>
          </a:p>
          <a:p>
            <a:endParaRPr lang="en-US"/>
          </a:p>
        </p:txBody>
      </p:sp>
      <p:sp>
        <p:nvSpPr>
          <p:cNvPr id="6" name="Title 5">
            <a:extLst>
              <a:ext uri="{FF2B5EF4-FFF2-40B4-BE49-F238E27FC236}">
                <a16:creationId xmlns:a16="http://schemas.microsoft.com/office/drawing/2014/main" id="{1F8D4F6D-E818-E141-AC5E-74D4CA4D5329}"/>
              </a:ext>
            </a:extLst>
          </p:cNvPr>
          <p:cNvSpPr>
            <a:spLocks noGrp="1"/>
          </p:cNvSpPr>
          <p:nvPr>
            <p:ph type="title"/>
          </p:nvPr>
        </p:nvSpPr>
        <p:spPr/>
        <p:txBody>
          <a:bodyPr>
            <a:noAutofit/>
          </a:bodyPr>
          <a:lstStyle/>
          <a:p>
            <a:r>
              <a:rPr lang="en-US">
                <a:solidFill>
                  <a:srgbClr val="C00000"/>
                </a:solidFill>
              </a:rPr>
              <a:t>What is Portfolio?</a:t>
            </a:r>
          </a:p>
        </p:txBody>
      </p:sp>
    </p:spTree>
    <p:extLst>
      <p:ext uri="{BB962C8B-B14F-4D97-AF65-F5344CB8AC3E}">
        <p14:creationId xmlns:p14="http://schemas.microsoft.com/office/powerpoint/2010/main" val="54448809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8644F0-C0DD-4A72-849F-B7C27B6E3154}"/>
              </a:ext>
            </a:extLst>
          </p:cNvPr>
          <p:cNvSpPr>
            <a:spLocks noGrp="1"/>
          </p:cNvSpPr>
          <p:nvPr>
            <p:ph type="title"/>
          </p:nvPr>
        </p:nvSpPr>
        <p:spPr/>
        <p:txBody>
          <a:bodyPr/>
          <a:lstStyle/>
          <a:p>
            <a:r>
              <a:rPr lang="en-US">
                <a:solidFill>
                  <a:srgbClr val="C00000"/>
                </a:solidFill>
              </a:rPr>
              <a:t>Portfolio Epic Training </a:t>
            </a:r>
          </a:p>
        </p:txBody>
      </p:sp>
      <p:sp>
        <p:nvSpPr>
          <p:cNvPr id="6" name="Text Placeholder 1">
            <a:extLst>
              <a:ext uri="{FF2B5EF4-FFF2-40B4-BE49-F238E27FC236}">
                <a16:creationId xmlns:a16="http://schemas.microsoft.com/office/drawing/2014/main" id="{111296C2-4F2F-45F7-92B5-F6C7123E9126}"/>
              </a:ext>
            </a:extLst>
          </p:cNvPr>
          <p:cNvSpPr>
            <a:spLocks noGrp="1"/>
          </p:cNvSpPr>
          <p:nvPr>
            <p:ph type="body" sz="quarter" idx="10"/>
          </p:nvPr>
        </p:nvSpPr>
        <p:spPr>
          <a:xfrm>
            <a:off x="619142" y="983995"/>
            <a:ext cx="10447675" cy="4890009"/>
          </a:xfrm>
        </p:spPr>
        <p:txBody>
          <a:bodyPr lIns="91440" tIns="45720" rIns="91440" bIns="45720" anchor="t"/>
          <a:lstStyle/>
          <a:p>
            <a:pPr>
              <a:buClr>
                <a:srgbClr val="C00000"/>
              </a:buClr>
            </a:pPr>
            <a:r>
              <a:rPr lang="en-US" sz="2000">
                <a:solidFill>
                  <a:srgbClr val="020202"/>
                </a:solidFill>
                <a:latin typeface="Arial"/>
                <a:cs typeface="Arial"/>
              </a:rPr>
              <a:t>Project Management:</a:t>
            </a:r>
          </a:p>
          <a:p>
            <a:pPr marL="342900" indent="-342900">
              <a:buFont typeface="Arial" panose="020B0604020202020204" pitchFamily="34" charset="0"/>
              <a:buChar char="•"/>
            </a:pPr>
            <a:r>
              <a:rPr lang="en-US">
                <a:solidFill>
                  <a:srgbClr val="020202"/>
                </a:solidFill>
                <a:latin typeface="Arial"/>
                <a:cs typeface="Arial"/>
              </a:rPr>
              <a:t>Starting in April - 30 minute weekly huddles with Maureen Hyson, Stacey Small, and Sheera Nowlin to track milestones and deadlines.</a:t>
            </a:r>
          </a:p>
          <a:p>
            <a:pPr marL="285750" indent="-285750">
              <a:buFont typeface="Arial" panose="020B0604020202020204" pitchFamily="34" charset="0"/>
              <a:buChar char="•"/>
            </a:pPr>
            <a:endParaRPr lang="en-US">
              <a:solidFill>
                <a:srgbClr val="6A788A"/>
              </a:solidFill>
              <a:latin typeface="Arial"/>
              <a:cs typeface="Arial"/>
            </a:endParaRPr>
          </a:p>
          <a:p>
            <a:pPr lvl="0"/>
            <a:r>
              <a:rPr lang="en-US" sz="2000">
                <a:solidFill>
                  <a:srgbClr val="020202"/>
                </a:solidFill>
              </a:rPr>
              <a:t>Portfolio Training Management (PTM):</a:t>
            </a:r>
          </a:p>
          <a:p>
            <a:pPr marL="342900" lvl="0" indent="-342900">
              <a:buFont typeface="Arial" panose="020B0604020202020204" pitchFamily="34" charset="0"/>
              <a:buChar char="•"/>
            </a:pPr>
            <a:r>
              <a:rPr lang="en-US">
                <a:solidFill>
                  <a:srgbClr val="020202"/>
                </a:solidFill>
              </a:rPr>
              <a:t>Manages Portfolio Epic Training</a:t>
            </a:r>
          </a:p>
          <a:p>
            <a:pPr marL="342900" indent="-342900">
              <a:buFont typeface="Arial" panose="020B0604020202020204" pitchFamily="34" charset="0"/>
              <a:buChar char="•"/>
            </a:pPr>
            <a:r>
              <a:rPr lang="en-US">
                <a:solidFill>
                  <a:srgbClr val="020202"/>
                </a:solidFill>
                <a:latin typeface="Arial"/>
                <a:cs typeface="Arial"/>
              </a:rPr>
              <a:t>PTM will enroll all trainees in training sessions. </a:t>
            </a:r>
          </a:p>
          <a:p>
            <a:pPr marL="342900" indent="-342900">
              <a:buFont typeface="Arial" panose="020B0604020202020204" pitchFamily="34" charset="0"/>
              <a:buChar char="•"/>
            </a:pPr>
            <a:r>
              <a:rPr lang="en-US">
                <a:solidFill>
                  <a:srgbClr val="020202"/>
                </a:solidFill>
              </a:rPr>
              <a:t>Training assignments depend on which departments the trainees will be completing their clinical rotations in.</a:t>
            </a:r>
          </a:p>
          <a:p>
            <a:pPr marL="342900" indent="-342900">
              <a:buFont typeface="Arial" panose="020B0604020202020204" pitchFamily="34" charset="0"/>
              <a:buChar char="•"/>
            </a:pPr>
            <a:r>
              <a:rPr lang="en-US">
                <a:solidFill>
                  <a:srgbClr val="020202"/>
                </a:solidFill>
                <a:latin typeface="Arial"/>
                <a:cs typeface="Arial"/>
              </a:rPr>
              <a:t>A registration email will be sent from UMMS U to the coordinators and the trainees containing the training details.</a:t>
            </a:r>
          </a:p>
          <a:p>
            <a:pPr marL="685165" lvl="1" indent="0">
              <a:buClr>
                <a:srgbClr val="C00000"/>
              </a:buClr>
              <a:buNone/>
            </a:pPr>
            <a:endParaRPr lang="en-US">
              <a:solidFill>
                <a:srgbClr val="6A788B"/>
              </a:solidFill>
            </a:endParaRPr>
          </a:p>
          <a:p>
            <a:endParaRPr lang="en-US"/>
          </a:p>
        </p:txBody>
      </p:sp>
    </p:spTree>
    <p:extLst>
      <p:ext uri="{BB962C8B-B14F-4D97-AF65-F5344CB8AC3E}">
        <p14:creationId xmlns:p14="http://schemas.microsoft.com/office/powerpoint/2010/main" val="3860576476"/>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8A261-E0DF-465F-8324-5C7C26AAFBE0}"/>
              </a:ext>
            </a:extLst>
          </p:cNvPr>
          <p:cNvSpPr>
            <a:spLocks noGrp="1"/>
          </p:cNvSpPr>
          <p:nvPr>
            <p:ph type="body" sz="quarter" idx="10"/>
          </p:nvPr>
        </p:nvSpPr>
        <p:spPr>
          <a:xfrm>
            <a:off x="1004929" y="922789"/>
            <a:ext cx="9676103" cy="5196659"/>
          </a:xfrm>
        </p:spPr>
        <p:txBody>
          <a:bodyPr lIns="91440" tIns="45720" rIns="91440" bIns="45720" anchor="t"/>
          <a:lstStyle/>
          <a:p>
            <a:pPr marL="285750" indent="-285750">
              <a:buFont typeface="Arial" panose="020B0604020202020204" pitchFamily="34" charset="0"/>
              <a:buChar char="•"/>
            </a:pPr>
            <a:r>
              <a:rPr lang="en-US" dirty="0">
                <a:solidFill>
                  <a:srgbClr val="020202"/>
                </a:solidFill>
                <a:latin typeface="Arial"/>
                <a:cs typeface="Arial"/>
              </a:rPr>
              <a:t>Primary training sessions will be combined self-directed, interactive modules for Ambulatory and Inpatient Residents</a:t>
            </a:r>
          </a:p>
          <a:p>
            <a:pPr marL="285750" indent="-285750">
              <a:buFont typeface="Arial" panose="020B0604020202020204" pitchFamily="34" charset="0"/>
              <a:buChar char="•"/>
            </a:pPr>
            <a:r>
              <a:rPr lang="en-US" dirty="0">
                <a:solidFill>
                  <a:srgbClr val="020202"/>
                </a:solidFill>
                <a:latin typeface="Arial"/>
                <a:cs typeface="Arial"/>
              </a:rPr>
              <a:t>Taking approximately 5 hours</a:t>
            </a:r>
          </a:p>
          <a:p>
            <a:pPr marL="285750" indent="-285750">
              <a:buClr>
                <a:srgbClr val="C00000"/>
              </a:buClr>
              <a:buFont typeface="Arial" panose="020B0604020202020204" pitchFamily="34" charset="0"/>
              <a:buChar char="•"/>
            </a:pPr>
            <a:endParaRPr lang="en-US">
              <a:solidFill>
                <a:srgbClr val="020202"/>
              </a:solidFill>
            </a:endParaRPr>
          </a:p>
          <a:p>
            <a:pPr marL="285750" indent="-285750">
              <a:buClr>
                <a:srgbClr val="C00000"/>
              </a:buClr>
              <a:buFont typeface="Arial" panose="020B0604020202020204" pitchFamily="34" charset="0"/>
              <a:buChar char="•"/>
            </a:pPr>
            <a:endParaRPr lang="en-US">
              <a:solidFill>
                <a:srgbClr val="020202"/>
              </a:solidFill>
            </a:endParaRPr>
          </a:p>
          <a:p>
            <a:pPr marL="285750" indent="-285750">
              <a:buFont typeface="Arial" panose="020B0604020202020204" pitchFamily="34" charset="0"/>
              <a:buChar char="•"/>
            </a:pPr>
            <a:endParaRPr lang="en-US" dirty="0">
              <a:solidFill>
                <a:srgbClr val="020202"/>
              </a:solidFill>
              <a:latin typeface="Arial"/>
              <a:cs typeface="Arial"/>
            </a:endParaRPr>
          </a:p>
          <a:p>
            <a:pPr marL="285750" indent="-285750">
              <a:buFont typeface="Arial" panose="020B0604020202020204" pitchFamily="34" charset="0"/>
              <a:buChar char="•"/>
            </a:pPr>
            <a:r>
              <a:rPr lang="en-US" dirty="0">
                <a:solidFill>
                  <a:srgbClr val="020202"/>
                </a:solidFill>
                <a:latin typeface="Arial"/>
                <a:cs typeface="Arial"/>
              </a:rPr>
              <a:t>The following trainings require that primary training modules be completed prior to attending additional training sessions</a:t>
            </a:r>
            <a:endParaRPr lang="en-US" dirty="0"/>
          </a:p>
          <a:p>
            <a:pPr marL="285750" indent="-285750">
              <a:buClr>
                <a:srgbClr val="C00000"/>
              </a:buClr>
              <a:buFont typeface="Arial" panose="020B0604020202020204" pitchFamily="34" charset="0"/>
              <a:buChar char="•"/>
            </a:pPr>
            <a:endParaRPr lang="en-US">
              <a:solidFill>
                <a:srgbClr val="020202"/>
              </a:solidFill>
              <a:latin typeface="Arial"/>
              <a:cs typeface="Arial"/>
            </a:endParaRPr>
          </a:p>
          <a:p>
            <a:pPr marL="285750" indent="-285750">
              <a:buClr>
                <a:srgbClr val="C00000"/>
              </a:buClr>
              <a:buFont typeface="Arial" panose="020B0604020202020204" pitchFamily="34" charset="0"/>
              <a:buChar char="•"/>
            </a:pPr>
            <a:endParaRPr lang="en-US">
              <a:solidFill>
                <a:srgbClr val="020202"/>
              </a:solidFill>
              <a:latin typeface="Arial"/>
              <a:cs typeface="Arial"/>
            </a:endParaRPr>
          </a:p>
          <a:p>
            <a:pPr marL="285750" indent="-285750">
              <a:buClr>
                <a:srgbClr val="C00000"/>
              </a:buClr>
              <a:buFont typeface="Arial" panose="020B0604020202020204" pitchFamily="34" charset="0"/>
              <a:buChar char="•"/>
            </a:pPr>
            <a:endParaRPr lang="en-US">
              <a:solidFill>
                <a:srgbClr val="020202"/>
              </a:solidFill>
              <a:latin typeface="Arial"/>
              <a:cs typeface="Arial"/>
            </a:endParaRPr>
          </a:p>
          <a:p>
            <a:pPr marL="285750" indent="-285750">
              <a:buClr>
                <a:srgbClr val="C00000"/>
              </a:buClr>
              <a:buFont typeface="Arial" panose="020B0604020202020204" pitchFamily="34" charset="0"/>
              <a:buChar char="•"/>
            </a:pPr>
            <a:endParaRPr lang="en-US">
              <a:solidFill>
                <a:srgbClr val="020202"/>
              </a:solidFill>
              <a:latin typeface="Arial"/>
              <a:cs typeface="Arial"/>
            </a:endParaRPr>
          </a:p>
          <a:p>
            <a:endParaRPr lang="en-US"/>
          </a:p>
        </p:txBody>
      </p:sp>
      <p:sp>
        <p:nvSpPr>
          <p:cNvPr id="3" name="Title 2">
            <a:extLst>
              <a:ext uri="{FF2B5EF4-FFF2-40B4-BE49-F238E27FC236}">
                <a16:creationId xmlns:a16="http://schemas.microsoft.com/office/drawing/2014/main" id="{58D111B2-8750-4029-A337-E08EEB38D19B}"/>
              </a:ext>
            </a:extLst>
          </p:cNvPr>
          <p:cNvSpPr>
            <a:spLocks noGrp="1"/>
          </p:cNvSpPr>
          <p:nvPr>
            <p:ph type="title"/>
          </p:nvPr>
        </p:nvSpPr>
        <p:spPr/>
        <p:txBody>
          <a:bodyPr/>
          <a:lstStyle/>
          <a:p>
            <a:r>
              <a:rPr lang="en-US"/>
              <a:t>2024 Portfolio Epic Training Changes</a:t>
            </a:r>
          </a:p>
        </p:txBody>
      </p:sp>
      <p:graphicFrame>
        <p:nvGraphicFramePr>
          <p:cNvPr id="4" name="Table 3">
            <a:extLst>
              <a:ext uri="{FF2B5EF4-FFF2-40B4-BE49-F238E27FC236}">
                <a16:creationId xmlns:a16="http://schemas.microsoft.com/office/drawing/2014/main" id="{6BB177AB-E283-4400-84E9-1129152D7D16}"/>
              </a:ext>
            </a:extLst>
          </p:cNvPr>
          <p:cNvGraphicFramePr>
            <a:graphicFrameLocks noGrp="1"/>
          </p:cNvGraphicFramePr>
          <p:nvPr>
            <p:extLst>
              <p:ext uri="{D42A27DB-BD31-4B8C-83A1-F6EECF244321}">
                <p14:modId xmlns:p14="http://schemas.microsoft.com/office/powerpoint/2010/main" val="3238312018"/>
              </p:ext>
            </p:extLst>
          </p:nvPr>
        </p:nvGraphicFramePr>
        <p:xfrm>
          <a:off x="1057188" y="2120910"/>
          <a:ext cx="9676103" cy="741680"/>
        </p:xfrm>
        <a:graphic>
          <a:graphicData uri="http://schemas.openxmlformats.org/drawingml/2006/table">
            <a:tbl>
              <a:tblPr firstRow="1" bandRow="1">
                <a:tableStyleId>{5C22544A-7EE6-4342-B048-85BDC9FD1C3A}</a:tableStyleId>
              </a:tblPr>
              <a:tblGrid>
                <a:gridCol w="6348371">
                  <a:extLst>
                    <a:ext uri="{9D8B030D-6E8A-4147-A177-3AD203B41FA5}">
                      <a16:colId xmlns:a16="http://schemas.microsoft.com/office/drawing/2014/main" val="2611354956"/>
                    </a:ext>
                  </a:extLst>
                </a:gridCol>
                <a:gridCol w="3327732">
                  <a:extLst>
                    <a:ext uri="{9D8B030D-6E8A-4147-A177-3AD203B41FA5}">
                      <a16:colId xmlns:a16="http://schemas.microsoft.com/office/drawing/2014/main" val="1340697513"/>
                    </a:ext>
                  </a:extLst>
                </a:gridCol>
              </a:tblGrid>
              <a:tr h="370840">
                <a:tc>
                  <a:txBody>
                    <a:bodyPr/>
                    <a:lstStyle/>
                    <a:p>
                      <a:pPr algn="ctr"/>
                      <a:r>
                        <a:rPr lang="en-US" b="1" dirty="0">
                          <a:solidFill>
                            <a:srgbClr val="020202"/>
                          </a:solidFill>
                        </a:rPr>
                        <a:t>Portfolio Epic Resident AMB/Inpatient Training</a:t>
                      </a:r>
                    </a:p>
                  </a:txBody>
                  <a:tcPr>
                    <a:solidFill>
                      <a:schemeClr val="tx2">
                        <a:lumMod val="20000"/>
                        <a:lumOff val="80000"/>
                      </a:schemeClr>
                    </a:solidFill>
                  </a:tcPr>
                </a:tc>
                <a:tc>
                  <a:txBody>
                    <a:bodyPr/>
                    <a:lstStyle/>
                    <a:p>
                      <a:pPr algn="ctr"/>
                      <a:r>
                        <a:rPr lang="en-US" b="1" dirty="0">
                          <a:solidFill>
                            <a:srgbClr val="020202"/>
                          </a:solidFill>
                        </a:rPr>
                        <a:t>Self-Directed Modules</a:t>
                      </a:r>
                    </a:p>
                  </a:txBody>
                  <a:tcPr>
                    <a:solidFill>
                      <a:schemeClr val="tx2">
                        <a:lumMod val="20000"/>
                        <a:lumOff val="80000"/>
                      </a:schemeClr>
                    </a:solidFill>
                  </a:tcPr>
                </a:tc>
                <a:extLst>
                  <a:ext uri="{0D108BD9-81ED-4DB2-BD59-A6C34878D82A}">
                    <a16:rowId xmlns:a16="http://schemas.microsoft.com/office/drawing/2014/main" val="1065860022"/>
                  </a:ext>
                </a:extLst>
              </a:tr>
              <a:tr h="370840">
                <a:tc>
                  <a:txBody>
                    <a:bodyPr/>
                    <a:lstStyle/>
                    <a:p>
                      <a:pPr algn="ctr"/>
                      <a:r>
                        <a:rPr lang="en-US" sz="1800" b="1" kern="1200" dirty="0">
                          <a:solidFill>
                            <a:srgbClr val="020202"/>
                          </a:solidFill>
                          <a:latin typeface="+mn-lt"/>
                          <a:ea typeface="+mn-ea"/>
                          <a:cs typeface="+mn-cs"/>
                        </a:rPr>
                        <a:t>Portfolio Epic Provider Ortho (15 min)</a:t>
                      </a:r>
                    </a:p>
                  </a:txBody>
                  <a:tcPr>
                    <a:solidFill>
                      <a:schemeClr val="tx2">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a:solidFill>
                            <a:srgbClr val="020202"/>
                          </a:solidFill>
                        </a:rPr>
                        <a:t>Self-Directed Modules</a:t>
                      </a:r>
                    </a:p>
                  </a:txBody>
                  <a:tcPr>
                    <a:solidFill>
                      <a:schemeClr val="tx2">
                        <a:lumMod val="20000"/>
                        <a:lumOff val="80000"/>
                      </a:schemeClr>
                    </a:solidFill>
                  </a:tcPr>
                </a:tc>
                <a:extLst>
                  <a:ext uri="{0D108BD9-81ED-4DB2-BD59-A6C34878D82A}">
                    <a16:rowId xmlns:a16="http://schemas.microsoft.com/office/drawing/2014/main" val="4262928525"/>
                  </a:ext>
                </a:extLst>
              </a:tr>
            </a:tbl>
          </a:graphicData>
        </a:graphic>
      </p:graphicFrame>
      <p:graphicFrame>
        <p:nvGraphicFramePr>
          <p:cNvPr id="5" name="Table 4">
            <a:extLst>
              <a:ext uri="{FF2B5EF4-FFF2-40B4-BE49-F238E27FC236}">
                <a16:creationId xmlns:a16="http://schemas.microsoft.com/office/drawing/2014/main" id="{EC864583-3F79-4C9B-A7AD-DD4AF75B814A}"/>
              </a:ext>
            </a:extLst>
          </p:cNvPr>
          <p:cNvGraphicFramePr>
            <a:graphicFrameLocks noGrp="1"/>
          </p:cNvGraphicFramePr>
          <p:nvPr>
            <p:extLst>
              <p:ext uri="{D42A27DB-BD31-4B8C-83A1-F6EECF244321}">
                <p14:modId xmlns:p14="http://schemas.microsoft.com/office/powerpoint/2010/main" val="1052854162"/>
              </p:ext>
            </p:extLst>
          </p:nvPr>
        </p:nvGraphicFramePr>
        <p:xfrm>
          <a:off x="1056415" y="4044764"/>
          <a:ext cx="9676103" cy="2219960"/>
        </p:xfrm>
        <a:graphic>
          <a:graphicData uri="http://schemas.openxmlformats.org/drawingml/2006/table">
            <a:tbl>
              <a:tblPr firstRow="1" bandRow="1">
                <a:tableStyleId>{5C22544A-7EE6-4342-B048-85BDC9FD1C3A}</a:tableStyleId>
              </a:tblPr>
              <a:tblGrid>
                <a:gridCol w="9676103">
                  <a:extLst>
                    <a:ext uri="{9D8B030D-6E8A-4147-A177-3AD203B41FA5}">
                      <a16:colId xmlns:a16="http://schemas.microsoft.com/office/drawing/2014/main" val="281406797"/>
                    </a:ext>
                  </a:extLst>
                </a:gridCol>
              </a:tblGrid>
              <a:tr h="0">
                <a:tc>
                  <a:txBody>
                    <a:bodyPr/>
                    <a:lstStyle/>
                    <a:p>
                      <a:pPr algn="ctr"/>
                      <a:r>
                        <a:rPr lang="en-US" sz="1800" b="1" kern="1200">
                          <a:solidFill>
                            <a:srgbClr val="020202"/>
                          </a:solidFill>
                          <a:latin typeface="+mn-lt"/>
                          <a:ea typeface="+mn-ea"/>
                          <a:cs typeface="+mn-cs"/>
                        </a:rPr>
                        <a:t>Portfolio Epic New Hire Optime Surgeon Provider</a:t>
                      </a:r>
                    </a:p>
                  </a:txBody>
                  <a:tcPr>
                    <a:solidFill>
                      <a:schemeClr val="tx2">
                        <a:lumMod val="20000"/>
                        <a:lumOff val="80000"/>
                      </a:schemeClr>
                    </a:solidFill>
                  </a:tcPr>
                </a:tc>
                <a:extLst>
                  <a:ext uri="{0D108BD9-81ED-4DB2-BD59-A6C34878D82A}">
                    <a16:rowId xmlns:a16="http://schemas.microsoft.com/office/drawing/2014/main" val="1734153372"/>
                  </a:ext>
                </a:extLst>
              </a:tr>
              <a:tr h="370840">
                <a:tc>
                  <a:txBody>
                    <a:bodyPr/>
                    <a:lstStyle/>
                    <a:p>
                      <a:pPr algn="ctr"/>
                      <a:r>
                        <a:rPr lang="en-US" sz="1800" b="1" kern="1200">
                          <a:solidFill>
                            <a:srgbClr val="020202"/>
                          </a:solidFill>
                          <a:latin typeface="+mn-lt"/>
                          <a:ea typeface="+mn-ea"/>
                          <a:cs typeface="+mn-cs"/>
                        </a:rPr>
                        <a:t>Portfolio Epic New Hire Stork Provider</a:t>
                      </a:r>
                    </a:p>
                  </a:txBody>
                  <a:tcPr>
                    <a:solidFill>
                      <a:schemeClr val="tx2">
                        <a:lumMod val="20000"/>
                        <a:lumOff val="80000"/>
                      </a:schemeClr>
                    </a:solidFill>
                  </a:tcPr>
                </a:tc>
                <a:extLst>
                  <a:ext uri="{0D108BD9-81ED-4DB2-BD59-A6C34878D82A}">
                    <a16:rowId xmlns:a16="http://schemas.microsoft.com/office/drawing/2014/main" val="2400800367"/>
                  </a:ext>
                </a:extLst>
              </a:tr>
              <a:tr h="370840">
                <a:tc>
                  <a:txBody>
                    <a:bodyPr/>
                    <a:lstStyle/>
                    <a:p>
                      <a:pPr algn="ctr"/>
                      <a:r>
                        <a:rPr lang="en-US" sz="1800" b="1" kern="1200">
                          <a:solidFill>
                            <a:srgbClr val="020202"/>
                          </a:solidFill>
                          <a:latin typeface="+mn-lt"/>
                          <a:ea typeface="+mn-ea"/>
                          <a:cs typeface="+mn-cs"/>
                        </a:rPr>
                        <a:t>Portfolio Epic Provider Cardiology Interventional</a:t>
                      </a:r>
                    </a:p>
                  </a:txBody>
                  <a:tcPr>
                    <a:solidFill>
                      <a:schemeClr val="tx2">
                        <a:lumMod val="20000"/>
                        <a:lumOff val="80000"/>
                      </a:schemeClr>
                    </a:solidFill>
                  </a:tcPr>
                </a:tc>
                <a:extLst>
                  <a:ext uri="{0D108BD9-81ED-4DB2-BD59-A6C34878D82A}">
                    <a16:rowId xmlns:a16="http://schemas.microsoft.com/office/drawing/2014/main" val="72302001"/>
                  </a:ext>
                </a:extLst>
              </a:tr>
              <a:tr h="370840">
                <a:tc>
                  <a:txBody>
                    <a:bodyPr/>
                    <a:lstStyle/>
                    <a:p>
                      <a:pPr algn="ctr"/>
                      <a:r>
                        <a:rPr lang="en-US" sz="1800" b="1" kern="1200">
                          <a:solidFill>
                            <a:srgbClr val="020202"/>
                          </a:solidFill>
                          <a:latin typeface="+mn-lt"/>
                          <a:ea typeface="+mn-ea"/>
                          <a:cs typeface="+mn-cs"/>
                        </a:rPr>
                        <a:t>Portfolio Epic Provider Oncology Outpatient/Inpatient</a:t>
                      </a:r>
                    </a:p>
                  </a:txBody>
                  <a:tcPr>
                    <a:solidFill>
                      <a:schemeClr val="tx2">
                        <a:lumMod val="20000"/>
                        <a:lumOff val="80000"/>
                      </a:schemeClr>
                    </a:solidFill>
                  </a:tcPr>
                </a:tc>
                <a:extLst>
                  <a:ext uri="{0D108BD9-81ED-4DB2-BD59-A6C34878D82A}">
                    <a16:rowId xmlns:a16="http://schemas.microsoft.com/office/drawing/2014/main" val="3124658271"/>
                  </a:ext>
                </a:extLst>
              </a:tr>
              <a:tr h="370840">
                <a:tc>
                  <a:txBody>
                    <a:bodyPr/>
                    <a:lstStyle/>
                    <a:p>
                      <a:pPr algn="ctr"/>
                      <a:r>
                        <a:rPr lang="en-US" sz="1800" b="1" kern="1200">
                          <a:solidFill>
                            <a:srgbClr val="020202"/>
                          </a:solidFill>
                          <a:latin typeface="+mn-lt"/>
                          <a:ea typeface="+mn-ea"/>
                          <a:cs typeface="+mn-cs"/>
                        </a:rPr>
                        <a:t>Portfolio Epic Provider Transplant</a:t>
                      </a:r>
                    </a:p>
                  </a:txBody>
                  <a:tcPr>
                    <a:solidFill>
                      <a:schemeClr val="tx2">
                        <a:lumMod val="20000"/>
                        <a:lumOff val="80000"/>
                      </a:schemeClr>
                    </a:solidFill>
                  </a:tcPr>
                </a:tc>
                <a:extLst>
                  <a:ext uri="{0D108BD9-81ED-4DB2-BD59-A6C34878D82A}">
                    <a16:rowId xmlns:a16="http://schemas.microsoft.com/office/drawing/2014/main" val="3225313049"/>
                  </a:ext>
                </a:extLst>
              </a:tr>
              <a:tr h="370840">
                <a:tc>
                  <a:txBody>
                    <a:bodyPr/>
                    <a:lstStyle/>
                    <a:p>
                      <a:pPr algn="ctr"/>
                      <a:r>
                        <a:rPr lang="en-US" sz="1800" b="1" kern="1200">
                          <a:solidFill>
                            <a:srgbClr val="020202"/>
                          </a:solidFill>
                          <a:latin typeface="+mn-lt"/>
                          <a:ea typeface="+mn-ea"/>
                          <a:cs typeface="+mn-cs"/>
                        </a:rPr>
                        <a:t>Portfolio Epic Provider Surgeon Transplant</a:t>
                      </a:r>
                    </a:p>
                  </a:txBody>
                  <a:tcPr>
                    <a:solidFill>
                      <a:schemeClr val="tx2">
                        <a:lumMod val="20000"/>
                        <a:lumOff val="80000"/>
                      </a:schemeClr>
                    </a:solidFill>
                  </a:tcPr>
                </a:tc>
                <a:extLst>
                  <a:ext uri="{0D108BD9-81ED-4DB2-BD59-A6C34878D82A}">
                    <a16:rowId xmlns:a16="http://schemas.microsoft.com/office/drawing/2014/main" val="3328910594"/>
                  </a:ext>
                </a:extLst>
              </a:tr>
            </a:tbl>
          </a:graphicData>
        </a:graphic>
      </p:graphicFrame>
    </p:spTree>
    <p:extLst>
      <p:ext uri="{BB962C8B-B14F-4D97-AF65-F5344CB8AC3E}">
        <p14:creationId xmlns:p14="http://schemas.microsoft.com/office/powerpoint/2010/main" val="278023603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19A862-813F-46E2-89E4-4C334D9418C3}"/>
              </a:ext>
            </a:extLst>
          </p:cNvPr>
          <p:cNvSpPr>
            <a:spLocks noGrp="1"/>
          </p:cNvSpPr>
          <p:nvPr>
            <p:ph type="body" sz="quarter" idx="10"/>
          </p:nvPr>
        </p:nvSpPr>
        <p:spPr/>
        <p:txBody>
          <a:bodyPr/>
          <a:lstStyle/>
          <a:p>
            <a:pPr marL="285750" indent="-285750">
              <a:buFont typeface="Arial" panose="020B0604020202020204" pitchFamily="34" charset="0"/>
              <a:buChar char="•"/>
            </a:pPr>
            <a:r>
              <a:rPr lang="en-US">
                <a:solidFill>
                  <a:srgbClr val="020202"/>
                </a:solidFill>
                <a:latin typeface="Arial"/>
                <a:cs typeface="Arial"/>
              </a:rPr>
              <a:t>All additional training sessions will be conducted virtually </a:t>
            </a:r>
          </a:p>
          <a:p>
            <a:pPr marL="285750" indent="-285750">
              <a:buFont typeface="Arial" panose="020B0604020202020204" pitchFamily="34" charset="0"/>
              <a:buChar char="•"/>
            </a:pPr>
            <a:r>
              <a:rPr lang="en-US">
                <a:solidFill>
                  <a:srgbClr val="020202"/>
                </a:solidFill>
                <a:latin typeface="Arial"/>
                <a:cs typeface="Arial"/>
              </a:rPr>
              <a:t>Virtual Sessions will be in 2 or 4 hour time blocks</a:t>
            </a:r>
            <a:endParaRPr lang="en-US"/>
          </a:p>
          <a:p>
            <a:endParaRPr lang="en-US"/>
          </a:p>
        </p:txBody>
      </p:sp>
      <p:sp>
        <p:nvSpPr>
          <p:cNvPr id="3" name="Title 2">
            <a:extLst>
              <a:ext uri="{FF2B5EF4-FFF2-40B4-BE49-F238E27FC236}">
                <a16:creationId xmlns:a16="http://schemas.microsoft.com/office/drawing/2014/main" id="{0852CDEC-99A9-4413-A68F-C1240747E0C9}"/>
              </a:ext>
            </a:extLst>
          </p:cNvPr>
          <p:cNvSpPr>
            <a:spLocks noGrp="1"/>
          </p:cNvSpPr>
          <p:nvPr>
            <p:ph type="title"/>
          </p:nvPr>
        </p:nvSpPr>
        <p:spPr/>
        <p:txBody>
          <a:bodyPr/>
          <a:lstStyle/>
          <a:p>
            <a:r>
              <a:rPr lang="en-US"/>
              <a:t>2024 Portfolio Epic Training Changes</a:t>
            </a:r>
          </a:p>
        </p:txBody>
      </p:sp>
      <p:graphicFrame>
        <p:nvGraphicFramePr>
          <p:cNvPr id="4" name="Table 3">
            <a:extLst>
              <a:ext uri="{FF2B5EF4-FFF2-40B4-BE49-F238E27FC236}">
                <a16:creationId xmlns:a16="http://schemas.microsoft.com/office/drawing/2014/main" id="{EC4702A9-D332-4411-BEFB-49D5AA7AD2AF}"/>
              </a:ext>
            </a:extLst>
          </p:cNvPr>
          <p:cNvGraphicFramePr>
            <a:graphicFrameLocks noGrp="1"/>
          </p:cNvGraphicFramePr>
          <p:nvPr>
            <p:extLst>
              <p:ext uri="{D42A27DB-BD31-4B8C-83A1-F6EECF244321}">
                <p14:modId xmlns:p14="http://schemas.microsoft.com/office/powerpoint/2010/main" val="3324081117"/>
              </p:ext>
            </p:extLst>
          </p:nvPr>
        </p:nvGraphicFramePr>
        <p:xfrm>
          <a:off x="1778466" y="2041698"/>
          <a:ext cx="8128514" cy="4079240"/>
        </p:xfrm>
        <a:graphic>
          <a:graphicData uri="http://schemas.openxmlformats.org/drawingml/2006/table">
            <a:tbl>
              <a:tblPr firstRow="1" bandRow="1">
                <a:tableStyleId>{5C22544A-7EE6-4342-B048-85BDC9FD1C3A}</a:tableStyleId>
              </a:tblPr>
              <a:tblGrid>
                <a:gridCol w="8128514">
                  <a:extLst>
                    <a:ext uri="{9D8B030D-6E8A-4147-A177-3AD203B41FA5}">
                      <a16:colId xmlns:a16="http://schemas.microsoft.com/office/drawing/2014/main" val="2302780652"/>
                    </a:ext>
                  </a:extLst>
                </a:gridCol>
              </a:tblGrid>
              <a:tr h="370840">
                <a:tc>
                  <a:txBody>
                    <a:bodyPr/>
                    <a:lstStyle/>
                    <a:p>
                      <a:pPr algn="ctr"/>
                      <a:r>
                        <a:rPr lang="en-US" sz="1800" kern="1200" dirty="0">
                          <a:solidFill>
                            <a:srgbClr val="020202"/>
                          </a:solidFill>
                          <a:latin typeface="+mn-lt"/>
                          <a:ea typeface="+mn-ea"/>
                          <a:cs typeface="+mn-cs"/>
                        </a:rPr>
                        <a:t>Training Titles</a:t>
                      </a:r>
                    </a:p>
                  </a:txBody>
                  <a:tcPr>
                    <a:solidFill>
                      <a:schemeClr val="tx2">
                        <a:lumMod val="40000"/>
                        <a:lumOff val="60000"/>
                      </a:schemeClr>
                    </a:solidFill>
                  </a:tcPr>
                </a:tc>
                <a:extLst>
                  <a:ext uri="{0D108BD9-81ED-4DB2-BD59-A6C34878D82A}">
                    <a16:rowId xmlns:a16="http://schemas.microsoft.com/office/drawing/2014/main" val="2490253232"/>
                  </a:ext>
                </a:extLst>
              </a:tr>
              <a:tr h="370840">
                <a:tc>
                  <a:txBody>
                    <a:bodyPr/>
                    <a:lstStyle/>
                    <a:p>
                      <a:pPr algn="ctr"/>
                      <a:r>
                        <a:rPr lang="en-US" dirty="0">
                          <a:solidFill>
                            <a:srgbClr val="020202"/>
                          </a:solidFill>
                        </a:rPr>
                        <a:t>Portfolio Epic Provider Anesthesia – 4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3342999589"/>
                  </a:ext>
                </a:extLst>
              </a:tr>
              <a:tr h="370840">
                <a:tc>
                  <a:txBody>
                    <a:bodyPr/>
                    <a:lstStyle/>
                    <a:p>
                      <a:pPr algn="ctr"/>
                      <a:r>
                        <a:rPr lang="en-US" dirty="0">
                          <a:solidFill>
                            <a:srgbClr val="020202"/>
                          </a:solidFill>
                        </a:rPr>
                        <a:t>Portfolio Epic Provider Cardiology Interventional –2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938911812"/>
                  </a:ext>
                </a:extLst>
              </a:tr>
              <a:tr h="370840">
                <a:tc>
                  <a:txBody>
                    <a:bodyPr/>
                    <a:lstStyle/>
                    <a:p>
                      <a:pPr algn="ctr"/>
                      <a:r>
                        <a:rPr lang="en-US" dirty="0">
                          <a:solidFill>
                            <a:srgbClr val="020202"/>
                          </a:solidFill>
                        </a:rPr>
                        <a:t>Portfolio Epic Provider ED – 4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1209070488"/>
                  </a:ext>
                </a:extLst>
              </a:tr>
              <a:tr h="370840">
                <a:tc>
                  <a:txBody>
                    <a:bodyPr/>
                    <a:lstStyle/>
                    <a:p>
                      <a:pPr algn="ctr"/>
                      <a:r>
                        <a:rPr lang="en-US" dirty="0">
                          <a:solidFill>
                            <a:srgbClr val="020202"/>
                          </a:solidFill>
                        </a:rPr>
                        <a:t>Portfolio Epic Provider Inpatient Behavioral Health – 4 </a:t>
                      </a:r>
                      <a:r>
                        <a:rPr lang="en-US" dirty="0" err="1">
                          <a:solidFill>
                            <a:srgbClr val="020202"/>
                          </a:solidFill>
                        </a:rPr>
                        <a:t>hrs</a:t>
                      </a:r>
                      <a:r>
                        <a:rPr lang="en-US" dirty="0">
                          <a:solidFill>
                            <a:srgbClr val="020202"/>
                          </a:solidFill>
                        </a:rPr>
                        <a:t> </a:t>
                      </a:r>
                    </a:p>
                  </a:txBody>
                  <a:tcPr>
                    <a:solidFill>
                      <a:schemeClr val="tx2">
                        <a:lumMod val="20000"/>
                        <a:lumOff val="80000"/>
                      </a:schemeClr>
                    </a:solidFill>
                  </a:tcPr>
                </a:tc>
                <a:extLst>
                  <a:ext uri="{0D108BD9-81ED-4DB2-BD59-A6C34878D82A}">
                    <a16:rowId xmlns:a16="http://schemas.microsoft.com/office/drawing/2014/main" val="2063579374"/>
                  </a:ext>
                </a:extLst>
              </a:tr>
              <a:tr h="370840">
                <a:tc>
                  <a:txBody>
                    <a:bodyPr/>
                    <a:lstStyle/>
                    <a:p>
                      <a:pPr algn="ctr"/>
                      <a:r>
                        <a:rPr lang="en-US" dirty="0">
                          <a:solidFill>
                            <a:srgbClr val="020202"/>
                          </a:solidFill>
                        </a:rPr>
                        <a:t>Portfolio Epic New Hire Stork Provider Session – 4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4144949045"/>
                  </a:ext>
                </a:extLst>
              </a:tr>
              <a:tr h="370840">
                <a:tc>
                  <a:txBody>
                    <a:bodyPr/>
                    <a:lstStyle/>
                    <a:p>
                      <a:pPr algn="ctr"/>
                      <a:r>
                        <a:rPr lang="en-US" dirty="0">
                          <a:solidFill>
                            <a:srgbClr val="020202"/>
                          </a:solidFill>
                        </a:rPr>
                        <a:t>Portfolio Epic Provider Radiology IR – 2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1071840135"/>
                  </a:ext>
                </a:extLst>
              </a:tr>
              <a:tr h="370840">
                <a:tc>
                  <a:txBody>
                    <a:bodyPr/>
                    <a:lstStyle/>
                    <a:p>
                      <a:pPr algn="ctr"/>
                      <a:r>
                        <a:rPr lang="en-US" dirty="0">
                          <a:solidFill>
                            <a:srgbClr val="020202"/>
                          </a:solidFill>
                        </a:rPr>
                        <a:t>Portfolio Epic New Hire Optime Surgeon Provider Session – 2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286433392"/>
                  </a:ext>
                </a:extLst>
              </a:tr>
              <a:tr h="370840">
                <a:tc>
                  <a:txBody>
                    <a:bodyPr/>
                    <a:lstStyle/>
                    <a:p>
                      <a:pPr algn="ctr"/>
                      <a:r>
                        <a:rPr lang="en-US" dirty="0">
                          <a:solidFill>
                            <a:srgbClr val="020202"/>
                          </a:solidFill>
                        </a:rPr>
                        <a:t>Portfolio Epic Provider Oncology Outpatient/Inpatient - 4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1929576073"/>
                  </a:ext>
                </a:extLst>
              </a:tr>
              <a:tr h="370840">
                <a:tc>
                  <a:txBody>
                    <a:bodyPr/>
                    <a:lstStyle/>
                    <a:p>
                      <a:pPr algn="ctr"/>
                      <a:r>
                        <a:rPr lang="en-US" dirty="0">
                          <a:solidFill>
                            <a:srgbClr val="020202"/>
                          </a:solidFill>
                        </a:rPr>
                        <a:t>Portfolio Epic Provider Transplant – 2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3955588692"/>
                  </a:ext>
                </a:extLst>
              </a:tr>
              <a:tr h="370840">
                <a:tc>
                  <a:txBody>
                    <a:bodyPr/>
                    <a:lstStyle/>
                    <a:p>
                      <a:pPr algn="ctr"/>
                      <a:r>
                        <a:rPr lang="en-US" dirty="0">
                          <a:solidFill>
                            <a:srgbClr val="020202"/>
                          </a:solidFill>
                        </a:rPr>
                        <a:t>Portfolio Epic Provider Surgeon Transplant – 2 </a:t>
                      </a:r>
                      <a:r>
                        <a:rPr lang="en-US" dirty="0" err="1">
                          <a:solidFill>
                            <a:srgbClr val="020202"/>
                          </a:solidFill>
                        </a:rPr>
                        <a:t>hrs</a:t>
                      </a:r>
                    </a:p>
                  </a:txBody>
                  <a:tcPr>
                    <a:solidFill>
                      <a:schemeClr val="tx2">
                        <a:lumMod val="20000"/>
                        <a:lumOff val="80000"/>
                      </a:schemeClr>
                    </a:solidFill>
                  </a:tcPr>
                </a:tc>
                <a:extLst>
                  <a:ext uri="{0D108BD9-81ED-4DB2-BD59-A6C34878D82A}">
                    <a16:rowId xmlns:a16="http://schemas.microsoft.com/office/drawing/2014/main" val="312497365"/>
                  </a:ext>
                </a:extLst>
              </a:tr>
            </a:tbl>
          </a:graphicData>
        </a:graphic>
      </p:graphicFrame>
    </p:spTree>
    <p:extLst>
      <p:ext uri="{BB962C8B-B14F-4D97-AF65-F5344CB8AC3E}">
        <p14:creationId xmlns:p14="http://schemas.microsoft.com/office/powerpoint/2010/main" val="248020404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8644F0-C0DD-4A72-849F-B7C27B6E3154}"/>
              </a:ext>
            </a:extLst>
          </p:cNvPr>
          <p:cNvSpPr>
            <a:spLocks noGrp="1"/>
          </p:cNvSpPr>
          <p:nvPr>
            <p:ph type="title"/>
          </p:nvPr>
        </p:nvSpPr>
        <p:spPr/>
        <p:txBody>
          <a:bodyPr/>
          <a:lstStyle/>
          <a:p>
            <a:r>
              <a:rPr lang="en-US">
                <a:solidFill>
                  <a:srgbClr val="C00000"/>
                </a:solidFill>
              </a:rPr>
              <a:t>Scheduling Process</a:t>
            </a:r>
          </a:p>
        </p:txBody>
      </p:sp>
      <p:graphicFrame>
        <p:nvGraphicFramePr>
          <p:cNvPr id="6" name="Diagram 5">
            <a:extLst>
              <a:ext uri="{FF2B5EF4-FFF2-40B4-BE49-F238E27FC236}">
                <a16:creationId xmlns:a16="http://schemas.microsoft.com/office/drawing/2014/main" id="{33BBBF8F-8B22-446B-AD6E-567845061320}"/>
              </a:ext>
            </a:extLst>
          </p:cNvPr>
          <p:cNvGraphicFramePr/>
          <p:nvPr>
            <p:extLst>
              <p:ext uri="{D42A27DB-BD31-4B8C-83A1-F6EECF244321}">
                <p14:modId xmlns:p14="http://schemas.microsoft.com/office/powerpoint/2010/main" val="1575300226"/>
              </p:ext>
            </p:extLst>
          </p:nvPr>
        </p:nvGraphicFramePr>
        <p:xfrm>
          <a:off x="240160" y="222279"/>
          <a:ext cx="11141819" cy="534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04F57FB-75D8-4AA6-9806-0CB17A979566}"/>
              </a:ext>
            </a:extLst>
          </p:cNvPr>
          <p:cNvSpPr txBox="1"/>
          <p:nvPr/>
        </p:nvSpPr>
        <p:spPr>
          <a:xfrm>
            <a:off x="168574" y="5759131"/>
            <a:ext cx="11144434" cy="400110"/>
          </a:xfrm>
          <a:prstGeom prst="rect">
            <a:avLst/>
          </a:prstGeom>
          <a:noFill/>
        </p:spPr>
        <p:txBody>
          <a:bodyPr wrap="square" lIns="91440" tIns="45720" rIns="91440" bIns="45720" rtlCol="0" anchor="t">
            <a:spAutoFit/>
          </a:bodyPr>
          <a:lstStyle/>
          <a:p>
            <a:pPr algn="ctr"/>
            <a:r>
              <a:rPr lang="en-US" sz="2000">
                <a:solidFill>
                  <a:srgbClr val="020202"/>
                </a:solidFill>
              </a:rPr>
              <a:t>Programs must train together as a group.  This helps the trainers and the trainees!</a:t>
            </a:r>
            <a:endParaRPr lang="en-US" sz="2000">
              <a:cs typeface="Arial" panose="020B0604020202020204"/>
            </a:endParaRPr>
          </a:p>
        </p:txBody>
      </p:sp>
    </p:spTree>
    <p:extLst>
      <p:ext uri="{BB962C8B-B14F-4D97-AF65-F5344CB8AC3E}">
        <p14:creationId xmlns:p14="http://schemas.microsoft.com/office/powerpoint/2010/main" val="119431813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81FEC-5625-4D54-A296-E30756CBCE69}"/>
              </a:ext>
            </a:extLst>
          </p:cNvPr>
          <p:cNvSpPr>
            <a:spLocks noGrp="1"/>
          </p:cNvSpPr>
          <p:nvPr>
            <p:ph type="title"/>
          </p:nvPr>
        </p:nvSpPr>
        <p:spPr/>
        <p:txBody>
          <a:bodyPr/>
          <a:lstStyle/>
          <a:p>
            <a:r>
              <a:rPr lang="en-US"/>
              <a:t>Deadline Dates </a:t>
            </a:r>
          </a:p>
        </p:txBody>
      </p:sp>
      <p:graphicFrame>
        <p:nvGraphicFramePr>
          <p:cNvPr id="4" name="Table 3">
            <a:extLst>
              <a:ext uri="{FF2B5EF4-FFF2-40B4-BE49-F238E27FC236}">
                <a16:creationId xmlns:a16="http://schemas.microsoft.com/office/drawing/2014/main" id="{B0B35FC5-1BFA-4ECE-B436-9B8CC859AF0A}"/>
              </a:ext>
            </a:extLst>
          </p:cNvPr>
          <p:cNvGraphicFramePr>
            <a:graphicFrameLocks noGrp="1"/>
          </p:cNvGraphicFramePr>
          <p:nvPr>
            <p:extLst>
              <p:ext uri="{D42A27DB-BD31-4B8C-83A1-F6EECF244321}">
                <p14:modId xmlns:p14="http://schemas.microsoft.com/office/powerpoint/2010/main" val="1308843117"/>
              </p:ext>
            </p:extLst>
          </p:nvPr>
        </p:nvGraphicFramePr>
        <p:xfrm>
          <a:off x="656976" y="828040"/>
          <a:ext cx="10372008" cy="5257797"/>
        </p:xfrm>
        <a:graphic>
          <a:graphicData uri="http://schemas.openxmlformats.org/drawingml/2006/table">
            <a:tbl>
              <a:tblPr firstRow="1" bandRow="1">
                <a:tableStyleId>{5C22544A-7EE6-4342-B048-85BDC9FD1C3A}</a:tableStyleId>
              </a:tblPr>
              <a:tblGrid>
                <a:gridCol w="2707726">
                  <a:extLst>
                    <a:ext uri="{9D8B030D-6E8A-4147-A177-3AD203B41FA5}">
                      <a16:colId xmlns:a16="http://schemas.microsoft.com/office/drawing/2014/main" val="916680574"/>
                    </a:ext>
                  </a:extLst>
                </a:gridCol>
                <a:gridCol w="7664282">
                  <a:extLst>
                    <a:ext uri="{9D8B030D-6E8A-4147-A177-3AD203B41FA5}">
                      <a16:colId xmlns:a16="http://schemas.microsoft.com/office/drawing/2014/main" val="3113767116"/>
                    </a:ext>
                  </a:extLst>
                </a:gridCol>
              </a:tblGrid>
              <a:tr h="370840">
                <a:tc>
                  <a:txBody>
                    <a:bodyPr/>
                    <a:lstStyle/>
                    <a:p>
                      <a:pPr algn="ctr"/>
                      <a:r>
                        <a:rPr lang="en-US">
                          <a:solidFill>
                            <a:srgbClr val="020202"/>
                          </a:solidFill>
                        </a:rPr>
                        <a:t>Date</a:t>
                      </a:r>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extLst>
                  <a:ext uri="{0D108BD9-81ED-4DB2-BD59-A6C34878D82A}">
                    <a16:rowId xmlns:a16="http://schemas.microsoft.com/office/drawing/2014/main" val="885582264"/>
                  </a:ext>
                </a:extLst>
              </a:tr>
              <a:tr h="370840">
                <a:tc>
                  <a:txBody>
                    <a:bodyPr/>
                    <a:lstStyle/>
                    <a:p>
                      <a:pPr algn="ctr"/>
                      <a:r>
                        <a:rPr lang="en-US" b="1">
                          <a:solidFill>
                            <a:srgbClr val="020202"/>
                          </a:solidFill>
                        </a:rPr>
                        <a:t>March 29</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rPr>
                        <a:t>Resident Enrollment Form Completion for all programs</a:t>
                      </a:r>
                    </a:p>
                  </a:txBody>
                  <a:tcPr>
                    <a:solidFill>
                      <a:schemeClr val="tx2">
                        <a:lumMod val="20000"/>
                        <a:lumOff val="80000"/>
                      </a:schemeClr>
                    </a:solidFill>
                  </a:tcPr>
                </a:tc>
                <a:extLst>
                  <a:ext uri="{0D108BD9-81ED-4DB2-BD59-A6C34878D82A}">
                    <a16:rowId xmlns:a16="http://schemas.microsoft.com/office/drawing/2014/main" val="3910470375"/>
                  </a:ext>
                </a:extLst>
              </a:tr>
              <a:tr h="370840">
                <a:tc>
                  <a:txBody>
                    <a:bodyPr/>
                    <a:lstStyle/>
                    <a:p>
                      <a:pPr algn="ctr"/>
                      <a:r>
                        <a:rPr lang="en-US" b="1">
                          <a:solidFill>
                            <a:srgbClr val="020202"/>
                          </a:solidFill>
                        </a:rPr>
                        <a:t>April 15</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rPr>
                        <a:t>Training schedule finalized</a:t>
                      </a:r>
                    </a:p>
                  </a:txBody>
                  <a:tcPr>
                    <a:solidFill>
                      <a:schemeClr val="tx2">
                        <a:lumMod val="20000"/>
                        <a:lumOff val="80000"/>
                      </a:schemeClr>
                    </a:solidFill>
                  </a:tcPr>
                </a:tc>
                <a:extLst>
                  <a:ext uri="{0D108BD9-81ED-4DB2-BD59-A6C34878D82A}">
                    <a16:rowId xmlns:a16="http://schemas.microsoft.com/office/drawing/2014/main" val="2292247402"/>
                  </a:ext>
                </a:extLst>
              </a:tr>
              <a:tr h="370840">
                <a:tc>
                  <a:txBody>
                    <a:bodyPr/>
                    <a:lstStyle/>
                    <a:p>
                      <a:pPr algn="ctr"/>
                      <a:r>
                        <a:rPr lang="en-US" b="1">
                          <a:solidFill>
                            <a:srgbClr val="020202"/>
                          </a:solidFill>
                        </a:rPr>
                        <a:t>April 22</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rPr>
                        <a:t>Communication and confirmation of dates/times of training sent to coordinators</a:t>
                      </a:r>
                    </a:p>
                  </a:txBody>
                  <a:tcPr>
                    <a:solidFill>
                      <a:schemeClr val="tx2">
                        <a:lumMod val="20000"/>
                        <a:lumOff val="80000"/>
                      </a:schemeClr>
                    </a:solidFill>
                  </a:tcPr>
                </a:tc>
                <a:extLst>
                  <a:ext uri="{0D108BD9-81ED-4DB2-BD59-A6C34878D82A}">
                    <a16:rowId xmlns:a16="http://schemas.microsoft.com/office/drawing/2014/main" val="2346885049"/>
                  </a:ext>
                </a:extLst>
              </a:tr>
              <a:tr h="370839">
                <a:tc>
                  <a:txBody>
                    <a:bodyPr/>
                    <a:lstStyle/>
                    <a:p>
                      <a:pPr lvl="0" algn="ctr">
                        <a:buNone/>
                      </a:pPr>
                      <a:r>
                        <a:rPr lang="en-US" b="1">
                          <a:solidFill>
                            <a:srgbClr val="020202"/>
                          </a:solidFill>
                        </a:rPr>
                        <a:t>May 1</a:t>
                      </a:r>
                    </a:p>
                  </a:txBody>
                  <a:tcPr anchor="ctr">
                    <a:solidFill>
                      <a:schemeClr val="tx2">
                        <a:lumMod val="20000"/>
                        <a:lumOff val="80000"/>
                      </a:schemeClr>
                    </a:solidFill>
                  </a:tcPr>
                </a:tc>
                <a:tc>
                  <a:txBody>
                    <a:bodyPr/>
                    <a:lstStyle/>
                    <a:p>
                      <a:pPr marL="0" lvl="0" indent="0" algn="l">
                        <a:lnSpc>
                          <a:spcPct val="100000"/>
                        </a:lnSpc>
                        <a:spcBef>
                          <a:spcPts val="0"/>
                        </a:spcBef>
                        <a:spcAft>
                          <a:spcPts val="0"/>
                        </a:spcAft>
                        <a:buNone/>
                      </a:pPr>
                      <a:r>
                        <a:rPr lang="en-US">
                          <a:solidFill>
                            <a:srgbClr val="020202"/>
                          </a:solidFill>
                          <a:latin typeface="+mn-lt"/>
                          <a:cs typeface="Arial"/>
                        </a:rPr>
                        <a:t>2024 Program Resident list sent to Training/Scheduling Leads</a:t>
                      </a:r>
                    </a:p>
                  </a:txBody>
                  <a:tcPr>
                    <a:solidFill>
                      <a:schemeClr val="tx2">
                        <a:lumMod val="20000"/>
                        <a:lumOff val="80000"/>
                      </a:schemeClr>
                    </a:solidFill>
                  </a:tcPr>
                </a:tc>
                <a:extLst>
                  <a:ext uri="{0D108BD9-81ED-4DB2-BD59-A6C34878D82A}">
                    <a16:rowId xmlns:a16="http://schemas.microsoft.com/office/drawing/2014/main" val="769475543"/>
                  </a:ext>
                </a:extLst>
              </a:tr>
              <a:tr h="370840">
                <a:tc>
                  <a:txBody>
                    <a:bodyPr/>
                    <a:lstStyle/>
                    <a:p>
                      <a:pPr algn="ctr"/>
                      <a:r>
                        <a:rPr lang="en-US" b="1">
                          <a:solidFill>
                            <a:srgbClr val="020202"/>
                          </a:solidFill>
                        </a:rPr>
                        <a:t>May 15</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latin typeface="+mn-lt"/>
                          <a:cs typeface="Arial"/>
                        </a:rPr>
                        <a:t>Coordinators verify access to Access Portal and UMMS U</a:t>
                      </a:r>
                      <a:endParaRPr lang="en-US"/>
                    </a:p>
                  </a:txBody>
                  <a:tcPr>
                    <a:solidFill>
                      <a:schemeClr val="tx2">
                        <a:lumMod val="20000"/>
                        <a:lumOff val="80000"/>
                      </a:schemeClr>
                    </a:solidFill>
                  </a:tcPr>
                </a:tc>
                <a:extLst>
                  <a:ext uri="{0D108BD9-81ED-4DB2-BD59-A6C34878D82A}">
                    <a16:rowId xmlns:a16="http://schemas.microsoft.com/office/drawing/2014/main" val="1763993489"/>
                  </a:ext>
                </a:extLst>
              </a:tr>
              <a:tr h="370840">
                <a:tc>
                  <a:txBody>
                    <a:bodyPr/>
                    <a:lstStyle/>
                    <a:p>
                      <a:pPr algn="ctr"/>
                      <a:r>
                        <a:rPr lang="en-US" b="1">
                          <a:solidFill>
                            <a:srgbClr val="020202"/>
                          </a:solidFill>
                        </a:rPr>
                        <a:t>May 31</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latin typeface="+mn-lt"/>
                          <a:cs typeface="Arial"/>
                        </a:rPr>
                        <a:t>Coordinators submit access form for each trainee attending training in June</a:t>
                      </a:r>
                    </a:p>
                  </a:txBody>
                  <a:tcPr>
                    <a:solidFill>
                      <a:schemeClr val="tx2">
                        <a:lumMod val="20000"/>
                        <a:lumOff val="80000"/>
                      </a:schemeClr>
                    </a:solidFill>
                  </a:tcPr>
                </a:tc>
                <a:extLst>
                  <a:ext uri="{0D108BD9-81ED-4DB2-BD59-A6C34878D82A}">
                    <a16:rowId xmlns:a16="http://schemas.microsoft.com/office/drawing/2014/main" val="3885169679"/>
                  </a:ext>
                </a:extLst>
              </a:tr>
              <a:tr h="370840">
                <a:tc>
                  <a:txBody>
                    <a:bodyPr/>
                    <a:lstStyle/>
                    <a:p>
                      <a:pPr algn="ctr"/>
                      <a:r>
                        <a:rPr lang="en-US" b="1">
                          <a:solidFill>
                            <a:srgbClr val="020202"/>
                          </a:solidFill>
                        </a:rPr>
                        <a:t>May 31</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latin typeface="+mn-lt"/>
                          <a:cs typeface="Arial"/>
                        </a:rPr>
                        <a:t>PTM will assign trainees to sessions for June</a:t>
                      </a:r>
                    </a:p>
                  </a:txBody>
                  <a:tcPr>
                    <a:solidFill>
                      <a:schemeClr val="tx2">
                        <a:lumMod val="20000"/>
                        <a:lumOff val="80000"/>
                      </a:schemeClr>
                    </a:solidFill>
                  </a:tcPr>
                </a:tc>
                <a:extLst>
                  <a:ext uri="{0D108BD9-81ED-4DB2-BD59-A6C34878D82A}">
                    <a16:rowId xmlns:a16="http://schemas.microsoft.com/office/drawing/2014/main" val="3370568758"/>
                  </a:ext>
                </a:extLst>
              </a:tr>
              <a:tr h="370839">
                <a:tc>
                  <a:txBody>
                    <a:bodyPr/>
                    <a:lstStyle/>
                    <a:p>
                      <a:pPr lvl="0" algn="ctr">
                        <a:buNone/>
                      </a:pPr>
                      <a:r>
                        <a:rPr lang="en-US" b="1">
                          <a:solidFill>
                            <a:srgbClr val="020202"/>
                          </a:solidFill>
                        </a:rPr>
                        <a:t>June 7</a:t>
                      </a:r>
                    </a:p>
                  </a:txBody>
                  <a:tcPr anchor="ctr">
                    <a:solidFill>
                      <a:schemeClr val="tx2">
                        <a:lumMod val="20000"/>
                        <a:lumOff val="80000"/>
                      </a:schemeClr>
                    </a:solidFill>
                  </a:tcPr>
                </a:tc>
                <a:tc>
                  <a:txBody>
                    <a:bodyPr/>
                    <a:lstStyle/>
                    <a:p>
                      <a:pPr marL="0" lvl="0" indent="0" algn="l">
                        <a:lnSpc>
                          <a:spcPct val="100000"/>
                        </a:lnSpc>
                        <a:spcBef>
                          <a:spcPts val="0"/>
                        </a:spcBef>
                        <a:spcAft>
                          <a:spcPts val="0"/>
                        </a:spcAft>
                        <a:buNone/>
                      </a:pPr>
                      <a:r>
                        <a:rPr lang="en-US">
                          <a:solidFill>
                            <a:srgbClr val="020202"/>
                          </a:solidFill>
                          <a:latin typeface="+mn-lt"/>
                          <a:cs typeface="Arial"/>
                        </a:rPr>
                        <a:t>Coordinator will verify Resident assigned training for June</a:t>
                      </a:r>
                    </a:p>
                  </a:txBody>
                  <a:tcPr>
                    <a:solidFill>
                      <a:schemeClr val="tx2">
                        <a:lumMod val="20000"/>
                        <a:lumOff val="80000"/>
                      </a:schemeClr>
                    </a:solidFill>
                  </a:tcPr>
                </a:tc>
                <a:extLst>
                  <a:ext uri="{0D108BD9-81ED-4DB2-BD59-A6C34878D82A}">
                    <a16:rowId xmlns:a16="http://schemas.microsoft.com/office/drawing/2014/main" val="3336350473"/>
                  </a:ext>
                </a:extLst>
              </a:tr>
              <a:tr h="370840">
                <a:tc>
                  <a:txBody>
                    <a:bodyPr/>
                    <a:lstStyle/>
                    <a:p>
                      <a:pPr algn="ctr"/>
                      <a:r>
                        <a:rPr lang="en-US" b="1">
                          <a:solidFill>
                            <a:srgbClr val="020202"/>
                          </a:solidFill>
                        </a:rPr>
                        <a:t>June 26</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latin typeface="+mn-lt"/>
                          <a:cs typeface="Arial"/>
                        </a:rPr>
                        <a:t>PTM will assign trainees to sessions for July</a:t>
                      </a:r>
                    </a:p>
                  </a:txBody>
                  <a:tcPr>
                    <a:solidFill>
                      <a:schemeClr val="tx2">
                        <a:lumMod val="20000"/>
                        <a:lumOff val="80000"/>
                      </a:schemeClr>
                    </a:solidFill>
                  </a:tcPr>
                </a:tc>
                <a:extLst>
                  <a:ext uri="{0D108BD9-81ED-4DB2-BD59-A6C34878D82A}">
                    <a16:rowId xmlns:a16="http://schemas.microsoft.com/office/drawing/2014/main" val="3631608110"/>
                  </a:ext>
                </a:extLst>
              </a:tr>
              <a:tr h="370840">
                <a:tc>
                  <a:txBody>
                    <a:bodyPr/>
                    <a:lstStyle/>
                    <a:p>
                      <a:pPr algn="ctr"/>
                      <a:r>
                        <a:rPr lang="en-US" b="1">
                          <a:solidFill>
                            <a:srgbClr val="020202"/>
                          </a:solidFill>
                        </a:rPr>
                        <a:t>June 28</a:t>
                      </a:r>
                    </a:p>
                  </a:txBody>
                  <a:tcPr anchor="ctr">
                    <a:solidFill>
                      <a:schemeClr val="tx2">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020202"/>
                          </a:solidFill>
                          <a:latin typeface="+mn-lt"/>
                          <a:cs typeface="Arial"/>
                        </a:rPr>
                        <a:t>Coordinators submit access form for each trainee attending training in July</a:t>
                      </a:r>
                    </a:p>
                  </a:txBody>
                  <a:tcPr>
                    <a:solidFill>
                      <a:schemeClr val="tx2">
                        <a:lumMod val="20000"/>
                        <a:lumOff val="80000"/>
                      </a:schemeClr>
                    </a:solidFill>
                  </a:tcPr>
                </a:tc>
                <a:extLst>
                  <a:ext uri="{0D108BD9-81ED-4DB2-BD59-A6C34878D82A}">
                    <a16:rowId xmlns:a16="http://schemas.microsoft.com/office/drawing/2014/main" val="1866423933"/>
                  </a:ext>
                </a:extLst>
              </a:tr>
              <a:tr h="370839">
                <a:tc>
                  <a:txBody>
                    <a:bodyPr/>
                    <a:lstStyle/>
                    <a:p>
                      <a:pPr lvl="0" algn="ctr">
                        <a:buNone/>
                      </a:pPr>
                      <a:r>
                        <a:rPr lang="en-US" b="1">
                          <a:solidFill>
                            <a:srgbClr val="020202"/>
                          </a:solidFill>
                        </a:rPr>
                        <a:t>July 1</a:t>
                      </a:r>
                    </a:p>
                  </a:txBody>
                  <a:tcPr anchor="ctr">
                    <a:solidFill>
                      <a:schemeClr val="tx2">
                        <a:lumMod val="20000"/>
                        <a:lumOff val="80000"/>
                      </a:schemeClr>
                    </a:solidFill>
                  </a:tcPr>
                </a:tc>
                <a:tc>
                  <a:txBody>
                    <a:bodyPr/>
                    <a:lstStyle/>
                    <a:p>
                      <a:pPr marL="0" lvl="0" indent="0" algn="l">
                        <a:lnSpc>
                          <a:spcPct val="100000"/>
                        </a:lnSpc>
                        <a:spcBef>
                          <a:spcPts val="0"/>
                        </a:spcBef>
                        <a:spcAft>
                          <a:spcPts val="0"/>
                        </a:spcAft>
                        <a:buNone/>
                      </a:pPr>
                      <a:r>
                        <a:rPr lang="en-US">
                          <a:solidFill>
                            <a:srgbClr val="020202"/>
                          </a:solidFill>
                          <a:latin typeface="+mn-lt"/>
                          <a:cs typeface="Arial"/>
                        </a:rPr>
                        <a:t>Coordinator will verify Resident assigned training for July</a:t>
                      </a:r>
                    </a:p>
                  </a:txBody>
                  <a:tcPr>
                    <a:solidFill>
                      <a:schemeClr val="tx2">
                        <a:lumMod val="20000"/>
                        <a:lumOff val="80000"/>
                      </a:schemeClr>
                    </a:solidFill>
                  </a:tcPr>
                </a:tc>
                <a:extLst>
                  <a:ext uri="{0D108BD9-81ED-4DB2-BD59-A6C34878D82A}">
                    <a16:rowId xmlns:a16="http://schemas.microsoft.com/office/drawing/2014/main" val="1994354994"/>
                  </a:ext>
                </a:extLst>
              </a:tr>
            </a:tbl>
          </a:graphicData>
        </a:graphic>
      </p:graphicFrame>
    </p:spTree>
    <p:extLst>
      <p:ext uri="{BB962C8B-B14F-4D97-AF65-F5344CB8AC3E}">
        <p14:creationId xmlns:p14="http://schemas.microsoft.com/office/powerpoint/2010/main" val="8632973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927E48-2F13-4AD8-866C-F670B6717D3D}"/>
              </a:ext>
            </a:extLst>
          </p:cNvPr>
          <p:cNvSpPr>
            <a:spLocks noGrp="1"/>
          </p:cNvSpPr>
          <p:nvPr>
            <p:ph type="body" sz="quarter" idx="10"/>
          </p:nvPr>
        </p:nvSpPr>
        <p:spPr>
          <a:xfrm>
            <a:off x="1093014" y="1931580"/>
            <a:ext cx="6075379" cy="2419552"/>
          </a:xfrm>
        </p:spPr>
        <p:txBody>
          <a:bodyPr lIns="91440" tIns="45720" rIns="91440" bIns="45720" anchor="t"/>
          <a:lstStyle/>
          <a:p>
            <a:r>
              <a:rPr lang="en-US">
                <a:hlinkClick r:id="rId2"/>
              </a:rPr>
              <a:t>2024 Resident Enrollment Form (smartsheet.com)</a:t>
            </a:r>
            <a:endParaRPr lang="en-US"/>
          </a:p>
          <a:p>
            <a:pPr marL="285750" indent="-285750">
              <a:buFont typeface="Arial" panose="020B0604020202020204" pitchFamily="34" charset="0"/>
              <a:buChar char="•"/>
            </a:pPr>
            <a:r>
              <a:rPr lang="en-US">
                <a:solidFill>
                  <a:srgbClr val="020202"/>
                </a:solidFill>
                <a:latin typeface="Arial"/>
                <a:cs typeface="Arial"/>
              </a:rPr>
              <a:t>Submit 1 form for each Program</a:t>
            </a:r>
          </a:p>
          <a:p>
            <a:pPr marL="285750" indent="-285750">
              <a:buFont typeface="Arial" panose="020B0604020202020204" pitchFamily="34" charset="0"/>
              <a:buChar char="•"/>
            </a:pPr>
            <a:r>
              <a:rPr lang="en-US">
                <a:solidFill>
                  <a:srgbClr val="020202"/>
                </a:solidFill>
              </a:rPr>
              <a:t>Choose 3 tentative weeks and dates for training</a:t>
            </a:r>
          </a:p>
          <a:p>
            <a:pPr marL="285750" indent="-285750">
              <a:buFont typeface="Arial" panose="020B0604020202020204" pitchFamily="34" charset="0"/>
              <a:buChar char="•"/>
            </a:pPr>
            <a:r>
              <a:rPr lang="en-US">
                <a:solidFill>
                  <a:srgbClr val="020202"/>
                </a:solidFill>
              </a:rPr>
              <a:t>Programs must train together as a group</a:t>
            </a:r>
          </a:p>
          <a:p>
            <a:pPr marL="285750" indent="-285750">
              <a:buFont typeface="Arial" panose="020B0604020202020204" pitchFamily="34" charset="0"/>
              <a:buChar char="•"/>
            </a:pPr>
            <a:r>
              <a:rPr lang="en-US">
                <a:solidFill>
                  <a:srgbClr val="020202"/>
                </a:solidFill>
                <a:latin typeface="Arial"/>
                <a:cs typeface="Arial"/>
              </a:rPr>
              <a:t>Include the number of residents/fellows</a:t>
            </a:r>
          </a:p>
          <a:p>
            <a:pPr marL="285750" indent="-285750">
              <a:buFont typeface="Arial" panose="020B0604020202020204" pitchFamily="34" charset="0"/>
              <a:buChar char="•"/>
            </a:pPr>
            <a:r>
              <a:rPr lang="en-US">
                <a:solidFill>
                  <a:srgbClr val="020202"/>
                </a:solidFill>
              </a:rPr>
              <a:t>Recommendation to check box to receive a copy of responses</a:t>
            </a:r>
          </a:p>
        </p:txBody>
      </p:sp>
      <p:sp>
        <p:nvSpPr>
          <p:cNvPr id="3" name="Title 2">
            <a:extLst>
              <a:ext uri="{FF2B5EF4-FFF2-40B4-BE49-F238E27FC236}">
                <a16:creationId xmlns:a16="http://schemas.microsoft.com/office/drawing/2014/main" id="{112BA9A7-95BF-42BB-AEB1-CB0EF3EAA22E}"/>
              </a:ext>
            </a:extLst>
          </p:cNvPr>
          <p:cNvSpPr>
            <a:spLocks noGrp="1"/>
          </p:cNvSpPr>
          <p:nvPr>
            <p:ph type="title"/>
          </p:nvPr>
        </p:nvSpPr>
        <p:spPr/>
        <p:txBody>
          <a:bodyPr/>
          <a:lstStyle/>
          <a:p>
            <a:r>
              <a:rPr lang="en-US"/>
              <a:t>Resident Enrollment Form</a:t>
            </a:r>
          </a:p>
        </p:txBody>
      </p:sp>
      <p:pic>
        <p:nvPicPr>
          <p:cNvPr id="5" name="Picture 4">
            <a:extLst>
              <a:ext uri="{FF2B5EF4-FFF2-40B4-BE49-F238E27FC236}">
                <a16:creationId xmlns:a16="http://schemas.microsoft.com/office/drawing/2014/main" id="{A6F1BC15-5D5E-4DE8-A9CA-3EF6F1565994}"/>
              </a:ext>
            </a:extLst>
          </p:cNvPr>
          <p:cNvPicPr>
            <a:picLocks noChangeAspect="1"/>
          </p:cNvPicPr>
          <p:nvPr/>
        </p:nvPicPr>
        <p:blipFill>
          <a:blip r:embed="rId3"/>
          <a:stretch>
            <a:fillRect/>
          </a:stretch>
        </p:blipFill>
        <p:spPr>
          <a:xfrm>
            <a:off x="7462696" y="566831"/>
            <a:ext cx="3218336" cy="5149049"/>
          </a:xfrm>
          <a:prstGeom prst="rect">
            <a:avLst/>
          </a:prstGeom>
        </p:spPr>
      </p:pic>
    </p:spTree>
    <p:extLst>
      <p:ext uri="{BB962C8B-B14F-4D97-AF65-F5344CB8AC3E}">
        <p14:creationId xmlns:p14="http://schemas.microsoft.com/office/powerpoint/2010/main" val="173461581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B3A38E-A1FF-4C4F-B0BE-0988638732CF}"/>
              </a:ext>
            </a:extLst>
          </p:cNvPr>
          <p:cNvPicPr>
            <a:picLocks noChangeAspect="1"/>
          </p:cNvPicPr>
          <p:nvPr/>
        </p:nvPicPr>
        <p:blipFill rotWithShape="1">
          <a:blip r:embed="rId2"/>
          <a:srcRect l="1271"/>
          <a:stretch/>
        </p:blipFill>
        <p:spPr>
          <a:xfrm>
            <a:off x="1130759" y="1036547"/>
            <a:ext cx="9774929" cy="2574040"/>
          </a:xfrm>
          <a:prstGeom prst="rect">
            <a:avLst/>
          </a:prstGeom>
        </p:spPr>
      </p:pic>
      <p:sp>
        <p:nvSpPr>
          <p:cNvPr id="2" name="Text Placeholder 1">
            <a:extLst>
              <a:ext uri="{FF2B5EF4-FFF2-40B4-BE49-F238E27FC236}">
                <a16:creationId xmlns:a16="http://schemas.microsoft.com/office/drawing/2014/main" id="{C7560B91-D561-444E-9E84-CB7560ECA3C8}"/>
              </a:ext>
            </a:extLst>
          </p:cNvPr>
          <p:cNvSpPr>
            <a:spLocks noGrp="1"/>
          </p:cNvSpPr>
          <p:nvPr>
            <p:ph type="body" sz="quarter" idx="10"/>
          </p:nvPr>
        </p:nvSpPr>
        <p:spPr>
          <a:xfrm>
            <a:off x="1004924" y="4014087"/>
            <a:ext cx="9774929" cy="2105361"/>
          </a:xfrm>
        </p:spPr>
        <p:txBody>
          <a:bodyPr/>
          <a:lstStyle/>
          <a:p>
            <a:pPr marL="285750" indent="-285750">
              <a:buFont typeface="Arial" panose="020B0604020202020204" pitchFamily="34" charset="0"/>
              <a:buChar char="•"/>
            </a:pPr>
            <a:r>
              <a:rPr lang="en-US">
                <a:solidFill>
                  <a:srgbClr val="020202"/>
                </a:solidFill>
              </a:rPr>
              <a:t>Please complete 2024 Program Resident List including all Residents/Fellows within the program.  </a:t>
            </a:r>
          </a:p>
          <a:p>
            <a:pPr marL="285750" indent="-285750">
              <a:buFont typeface="Arial" panose="020B0604020202020204" pitchFamily="34" charset="0"/>
              <a:buChar char="•"/>
            </a:pPr>
            <a:r>
              <a:rPr lang="en-US">
                <a:solidFill>
                  <a:srgbClr val="020202"/>
                </a:solidFill>
              </a:rPr>
              <a:t>1 program per document</a:t>
            </a:r>
          </a:p>
          <a:p>
            <a:pPr marL="285750" indent="-285750">
              <a:buFont typeface="Arial" panose="020B0604020202020204" pitchFamily="34" charset="0"/>
              <a:buChar char="•"/>
            </a:pPr>
            <a:r>
              <a:rPr lang="en-US">
                <a:solidFill>
                  <a:srgbClr val="020202"/>
                </a:solidFill>
              </a:rPr>
              <a:t>Send to Alissa Stieber – </a:t>
            </a:r>
            <a:r>
              <a:rPr lang="en-US">
                <a:solidFill>
                  <a:srgbClr val="020202"/>
                </a:solidFill>
                <a:hlinkClick r:id="rId3"/>
              </a:rPr>
              <a:t>Astieber@umm.edu</a:t>
            </a:r>
            <a:r>
              <a:rPr lang="en-US">
                <a:solidFill>
                  <a:srgbClr val="020202"/>
                </a:solidFill>
              </a:rPr>
              <a:t> and Debi Artist – </a:t>
            </a:r>
            <a:r>
              <a:rPr lang="en-US">
                <a:solidFill>
                  <a:srgbClr val="020202"/>
                </a:solidFill>
                <a:hlinkClick r:id="rId4"/>
              </a:rPr>
              <a:t>Deborah.Artist@umm.edu</a:t>
            </a:r>
            <a:r>
              <a:rPr lang="en-US">
                <a:solidFill>
                  <a:srgbClr val="020202"/>
                </a:solidFill>
              </a:rPr>
              <a:t> </a:t>
            </a:r>
          </a:p>
          <a:p>
            <a:pPr marL="285750" indent="-285750">
              <a:buFont typeface="Arial" panose="020B0604020202020204" pitchFamily="34" charset="0"/>
              <a:buChar char="•"/>
            </a:pPr>
            <a:endParaRPr lang="en-US"/>
          </a:p>
        </p:txBody>
      </p:sp>
      <p:sp>
        <p:nvSpPr>
          <p:cNvPr id="5" name="Title 4">
            <a:extLst>
              <a:ext uri="{FF2B5EF4-FFF2-40B4-BE49-F238E27FC236}">
                <a16:creationId xmlns:a16="http://schemas.microsoft.com/office/drawing/2014/main" id="{18286087-1644-4DDD-B057-414B6777223B}"/>
              </a:ext>
            </a:extLst>
          </p:cNvPr>
          <p:cNvSpPr>
            <a:spLocks noGrp="1"/>
          </p:cNvSpPr>
          <p:nvPr>
            <p:ph type="title"/>
          </p:nvPr>
        </p:nvSpPr>
        <p:spPr/>
        <p:txBody>
          <a:bodyPr/>
          <a:lstStyle/>
          <a:p>
            <a:r>
              <a:rPr lang="en-US"/>
              <a:t>Program Resident Lists</a:t>
            </a:r>
          </a:p>
        </p:txBody>
      </p:sp>
    </p:spTree>
    <p:extLst>
      <p:ext uri="{BB962C8B-B14F-4D97-AF65-F5344CB8AC3E}">
        <p14:creationId xmlns:p14="http://schemas.microsoft.com/office/powerpoint/2010/main" val="2428274077"/>
      </p:ext>
    </p:extLst>
  </p:cSld>
  <p:clrMapOvr>
    <a:masterClrMapping/>
  </p:clrMapOvr>
  <p:transition spd="slow">
    <p:fade thruBlk="1"/>
  </p:transition>
</p:sld>
</file>

<file path=ppt/theme/theme1.xml><?xml version="1.0" encoding="utf-8"?>
<a:theme xmlns:a="http://schemas.openxmlformats.org/drawingml/2006/main" name="Cover-Section-Slide 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26BC08745ACE4BA322CFB2FD944483" ma:contentTypeVersion="" ma:contentTypeDescription="Create a new document." ma:contentTypeScope="" ma:versionID="3b06a9077396b24756269cd0c574ec63">
  <xsd:schema xmlns:xsd="http://www.w3.org/2001/XMLSchema" xmlns:xs="http://www.w3.org/2001/XMLSchema" xmlns:p="http://schemas.microsoft.com/office/2006/metadata/properties" xmlns:ns2="3c7c3326-9cd9-4ac3-b2c7-0701b30303be" xmlns:ns3="ab610c7a-b6ea-41b0-b1f9-f7fedeb2f237" targetNamespace="http://schemas.microsoft.com/office/2006/metadata/properties" ma:root="true" ma:fieldsID="d62131ba210f90bda240c5b4e52ce566" ns2:_="" ns3:_="">
    <xsd:import namespace="3c7c3326-9cd9-4ac3-b2c7-0701b30303be"/>
    <xsd:import namespace="ab610c7a-b6ea-41b0-b1f9-f7fedeb2f2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c3326-9cd9-4ac3-b2c7-0701b30303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10c7a-b6ea-41b0-b1f9-f7fedeb2f2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0DC1F-E75E-438A-839F-F06742805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c3326-9cd9-4ac3-b2c7-0701b30303be"/>
    <ds:schemaRef ds:uri="ab610c7a-b6ea-41b0-b1f9-f7fedeb2f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DACFCD-1AAD-4FF5-BC65-26BFFFDD4697}">
  <ds:schemaRefs>
    <ds:schemaRef ds:uri="3c7c3326-9cd9-4ac3-b2c7-0701b30303be"/>
    <ds:schemaRef ds:uri="http://purl.org/dc/elements/1.1/"/>
    <ds:schemaRef ds:uri="http://schemas.microsoft.com/office/2006/documentManagement/types"/>
    <ds:schemaRef ds:uri="http://purl.org/dc/terms/"/>
    <ds:schemaRef ds:uri="ab610c7a-b6ea-41b0-b1f9-f7fedeb2f237"/>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C6505AC-2172-42DD-9A2A-EDA68CA482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1016</Words>
  <Application>Microsoft Office PowerPoint</Application>
  <PresentationFormat>Widescreen</PresentationFormat>
  <Paragraphs>142</Paragraphs>
  <Slides>15</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Calibri</vt:lpstr>
      <vt:lpstr>Cover-Section-Slide Master</vt:lpstr>
      <vt:lpstr>Slide-Blank</vt:lpstr>
      <vt:lpstr>1_Slide-Blank</vt:lpstr>
      <vt:lpstr>Resident &amp; Fellow Portfolio Training Program </vt:lpstr>
      <vt:lpstr>What is Portfolio?</vt:lpstr>
      <vt:lpstr>Portfolio Epic Training </vt:lpstr>
      <vt:lpstr>2024 Portfolio Epic Training Changes</vt:lpstr>
      <vt:lpstr>2024 Portfolio Epic Training Changes</vt:lpstr>
      <vt:lpstr>Scheduling Process</vt:lpstr>
      <vt:lpstr>Deadline Dates </vt:lpstr>
      <vt:lpstr>Resident Enrollment Form</vt:lpstr>
      <vt:lpstr>Program Resident Lists</vt:lpstr>
      <vt:lpstr>Portfolio Epic Access Requests </vt:lpstr>
      <vt:lpstr>PowerPoint Presentation</vt:lpstr>
      <vt:lpstr>Access Requests  </vt:lpstr>
      <vt:lpstr>Friendly Reminders </vt:lpstr>
      <vt:lpstr>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Ruddock</dc:creator>
  <cp:lastModifiedBy>Stieber, Alissa R.</cp:lastModifiedBy>
  <cp:revision>31</cp:revision>
  <cp:lastPrinted>2019-10-07T21:23:44Z</cp:lastPrinted>
  <dcterms:created xsi:type="dcterms:W3CDTF">2019-10-07T18:40:35Z</dcterms:created>
  <dcterms:modified xsi:type="dcterms:W3CDTF">2024-03-11T16:34:43Z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0x010100F326BC08745ACE4BA322CFB2FD944483</vt:lpwstr>
  </property>
</Properties>
</file>