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331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rester, Anique" initials="FA" lastIdx="1" clrIdx="0">
    <p:extLst>
      <p:ext uri="{19B8F6BF-5375-455C-9EA6-DF929625EA0E}">
        <p15:presenceInfo xmlns:p15="http://schemas.microsoft.com/office/powerpoint/2012/main" userId="S::aforrest@som.umaryland.edu::b1392b30-99d7-4a81-886d-c592ec8176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6T15:27:34.73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jn.org/our-work/training-and-resources" TargetMode="External"/><Relationship Id="rId2" Type="http://schemas.openxmlformats.org/officeDocument/2006/relationships/hyperlink" Target="https://www.aamc.org/about-us/equity-diversity-inclusion/anti-racism-resources" TargetMode="External"/><Relationship Id="rId1" Type="http://schemas.openxmlformats.org/officeDocument/2006/relationships/hyperlink" Target="https://www.gartner.com/en/human-resources/trends/how-to-measure-dei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jn.org/our-work/training-and-resources" TargetMode="External"/><Relationship Id="rId2" Type="http://schemas.openxmlformats.org/officeDocument/2006/relationships/hyperlink" Target="https://www.aamc.org/about-us/equity-diversity-inclusion/anti-racism-resources" TargetMode="External"/><Relationship Id="rId1" Type="http://schemas.openxmlformats.org/officeDocument/2006/relationships/hyperlink" Target="https://www.gartner.com/en/human-resources/trends/how-to-measure-dei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AF8C7-17CB-46E2-A531-9D607ED7D99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479BD7F-672F-41BD-8EA9-5F2D589792B9}">
      <dgm:prSet/>
      <dgm:spPr/>
      <dgm:t>
        <a:bodyPr/>
        <a:lstStyle/>
        <a:p>
          <a:r>
            <a:rPr lang="en-US"/>
            <a:t>1) Prioritizing racial diversity over cultural change</a:t>
          </a:r>
        </a:p>
      </dgm:t>
    </dgm:pt>
    <dgm:pt modelId="{6ABD50B5-85FA-45D1-995E-D800146E7B35}" type="parTrans" cxnId="{E28AB362-C198-41ED-9E56-FDBB7E3B0991}">
      <dgm:prSet/>
      <dgm:spPr/>
      <dgm:t>
        <a:bodyPr/>
        <a:lstStyle/>
        <a:p>
          <a:endParaRPr lang="en-US"/>
        </a:p>
      </dgm:t>
    </dgm:pt>
    <dgm:pt modelId="{DE8B0C11-B6F6-473D-949C-322BC6C6EADB}" type="sibTrans" cxnId="{E28AB362-C198-41ED-9E56-FDBB7E3B0991}">
      <dgm:prSet/>
      <dgm:spPr/>
      <dgm:t>
        <a:bodyPr/>
        <a:lstStyle/>
        <a:p>
          <a:endParaRPr lang="en-US"/>
        </a:p>
      </dgm:t>
    </dgm:pt>
    <dgm:pt modelId="{7ED275C4-3B6C-4014-AB46-610185469FE1}">
      <dgm:prSet/>
      <dgm:spPr/>
      <dgm:t>
        <a:bodyPr/>
        <a:lstStyle/>
        <a:p>
          <a:r>
            <a:rPr lang="en-US"/>
            <a:t>2) Not inviting input at all levels of the department/organization</a:t>
          </a:r>
        </a:p>
      </dgm:t>
    </dgm:pt>
    <dgm:pt modelId="{E05B6AAB-E8F6-4403-AEAD-0CC40D714555}" type="parTrans" cxnId="{86BFAFCC-06AD-4350-AAAE-0FB04ECBB83D}">
      <dgm:prSet/>
      <dgm:spPr/>
      <dgm:t>
        <a:bodyPr/>
        <a:lstStyle/>
        <a:p>
          <a:endParaRPr lang="en-US"/>
        </a:p>
      </dgm:t>
    </dgm:pt>
    <dgm:pt modelId="{B4634729-BB33-4348-A45E-E6224FE16578}" type="sibTrans" cxnId="{86BFAFCC-06AD-4350-AAAE-0FB04ECBB83D}">
      <dgm:prSet/>
      <dgm:spPr/>
      <dgm:t>
        <a:bodyPr/>
        <a:lstStyle/>
        <a:p>
          <a:endParaRPr lang="en-US"/>
        </a:p>
      </dgm:t>
    </dgm:pt>
    <dgm:pt modelId="{3D06F228-6181-4875-9DEC-78882B3B4B40}">
      <dgm:prSet/>
      <dgm:spPr/>
      <dgm:t>
        <a:bodyPr/>
        <a:lstStyle/>
        <a:p>
          <a:r>
            <a:rPr lang="en-US"/>
            <a:t>3) Relying on one individual to carry out or lead cultural change efforts</a:t>
          </a:r>
        </a:p>
      </dgm:t>
    </dgm:pt>
    <dgm:pt modelId="{E64F667A-0A73-450D-A726-A918DDF5D4F2}" type="parTrans" cxnId="{5335453E-B1CD-4B00-AF25-A68243A954D3}">
      <dgm:prSet/>
      <dgm:spPr/>
      <dgm:t>
        <a:bodyPr/>
        <a:lstStyle/>
        <a:p>
          <a:endParaRPr lang="en-US"/>
        </a:p>
      </dgm:t>
    </dgm:pt>
    <dgm:pt modelId="{3198A51F-078A-413B-A7AC-EAF3D72E58F5}" type="sibTrans" cxnId="{5335453E-B1CD-4B00-AF25-A68243A954D3}">
      <dgm:prSet/>
      <dgm:spPr/>
      <dgm:t>
        <a:bodyPr/>
        <a:lstStyle/>
        <a:p>
          <a:endParaRPr lang="en-US"/>
        </a:p>
      </dgm:t>
    </dgm:pt>
    <dgm:pt modelId="{12DAF685-0CEA-40DB-9C3D-2962205FA5C6}">
      <dgm:prSet/>
      <dgm:spPr/>
      <dgm:t>
        <a:bodyPr/>
        <a:lstStyle/>
        <a:p>
          <a:r>
            <a:rPr lang="en-US"/>
            <a:t>4) Not adequately supporting change efforts at the leadership levels</a:t>
          </a:r>
        </a:p>
      </dgm:t>
    </dgm:pt>
    <dgm:pt modelId="{7A8711D1-3D18-40DC-92DE-7019161B39FF}" type="parTrans" cxnId="{A41A164B-4079-4C88-9525-C53A04AE6A10}">
      <dgm:prSet/>
      <dgm:spPr/>
      <dgm:t>
        <a:bodyPr/>
        <a:lstStyle/>
        <a:p>
          <a:endParaRPr lang="en-US"/>
        </a:p>
      </dgm:t>
    </dgm:pt>
    <dgm:pt modelId="{B4B6C5E5-3904-4438-B65A-0C5108EE7860}" type="sibTrans" cxnId="{A41A164B-4079-4C88-9525-C53A04AE6A10}">
      <dgm:prSet/>
      <dgm:spPr/>
      <dgm:t>
        <a:bodyPr/>
        <a:lstStyle/>
        <a:p>
          <a:endParaRPr lang="en-US"/>
        </a:p>
      </dgm:t>
    </dgm:pt>
    <dgm:pt modelId="{AE5F6018-E1FB-439D-BC3C-545B7B49B08E}">
      <dgm:prSet/>
      <dgm:spPr/>
      <dgm:t>
        <a:bodyPr/>
        <a:lstStyle/>
        <a:p>
          <a:r>
            <a:rPr lang="en-US"/>
            <a:t>5) All or none thinking when it comes to DEI progress</a:t>
          </a:r>
        </a:p>
      </dgm:t>
    </dgm:pt>
    <dgm:pt modelId="{D5F0D16F-6145-4676-9889-A3EEC0DA0DAE}" type="parTrans" cxnId="{481A0355-E015-42D6-9707-70E89C86D035}">
      <dgm:prSet/>
      <dgm:spPr/>
      <dgm:t>
        <a:bodyPr/>
        <a:lstStyle/>
        <a:p>
          <a:endParaRPr lang="en-US"/>
        </a:p>
      </dgm:t>
    </dgm:pt>
    <dgm:pt modelId="{5D93082B-5B6F-41C6-AFA0-CB068661121F}" type="sibTrans" cxnId="{481A0355-E015-42D6-9707-70E89C86D035}">
      <dgm:prSet/>
      <dgm:spPr/>
      <dgm:t>
        <a:bodyPr/>
        <a:lstStyle/>
        <a:p>
          <a:endParaRPr lang="en-US"/>
        </a:p>
      </dgm:t>
    </dgm:pt>
    <dgm:pt modelId="{ECDC5EF2-EDEF-4ECE-8BE6-5468803FD352}">
      <dgm:prSet/>
      <dgm:spPr/>
      <dgm:t>
        <a:bodyPr/>
        <a:lstStyle/>
        <a:p>
          <a:r>
            <a:rPr lang="en-US"/>
            <a:t>6) “Word policing”, Blaming, or shaming when we don’t agree or don’t feel enough progress is being made</a:t>
          </a:r>
        </a:p>
      </dgm:t>
    </dgm:pt>
    <dgm:pt modelId="{278E2385-F2C1-4BA1-81CD-DA790E157504}" type="parTrans" cxnId="{82754ABF-5FB2-4079-B4A2-74E622CB9BAB}">
      <dgm:prSet/>
      <dgm:spPr/>
      <dgm:t>
        <a:bodyPr/>
        <a:lstStyle/>
        <a:p>
          <a:endParaRPr lang="en-US"/>
        </a:p>
      </dgm:t>
    </dgm:pt>
    <dgm:pt modelId="{F5C09416-2A18-406C-98CC-CFFB0FAB0241}" type="sibTrans" cxnId="{82754ABF-5FB2-4079-B4A2-74E622CB9BAB}">
      <dgm:prSet/>
      <dgm:spPr/>
      <dgm:t>
        <a:bodyPr/>
        <a:lstStyle/>
        <a:p>
          <a:endParaRPr lang="en-US"/>
        </a:p>
      </dgm:t>
    </dgm:pt>
    <dgm:pt modelId="{9DE1F3D0-FBAC-4096-926F-DCBFE97F54A3}">
      <dgm:prSet/>
      <dgm:spPr/>
      <dgm:t>
        <a:bodyPr/>
        <a:lstStyle/>
        <a:p>
          <a:r>
            <a:rPr lang="en-US"/>
            <a:t>7) Avoiding DEI topics altogether due to internal discomfort</a:t>
          </a:r>
        </a:p>
      </dgm:t>
    </dgm:pt>
    <dgm:pt modelId="{06A58B00-A72C-4F11-A04E-C4395644E13F}" type="parTrans" cxnId="{D704ED8E-89AC-40A1-A1F8-B64066045465}">
      <dgm:prSet/>
      <dgm:spPr/>
      <dgm:t>
        <a:bodyPr/>
        <a:lstStyle/>
        <a:p>
          <a:endParaRPr lang="en-US"/>
        </a:p>
      </dgm:t>
    </dgm:pt>
    <dgm:pt modelId="{526DAD2D-E8EC-4B4D-A67E-EFF01763B40B}" type="sibTrans" cxnId="{D704ED8E-89AC-40A1-A1F8-B64066045465}">
      <dgm:prSet/>
      <dgm:spPr/>
      <dgm:t>
        <a:bodyPr/>
        <a:lstStyle/>
        <a:p>
          <a:endParaRPr lang="en-US"/>
        </a:p>
      </dgm:t>
    </dgm:pt>
    <dgm:pt modelId="{483A3B62-8529-4B5A-9090-F64BB915432E}" type="pres">
      <dgm:prSet presAssocID="{FA1AF8C7-17CB-46E2-A531-9D607ED7D995}" presName="diagram" presStyleCnt="0">
        <dgm:presLayoutVars>
          <dgm:dir/>
          <dgm:resizeHandles val="exact"/>
        </dgm:presLayoutVars>
      </dgm:prSet>
      <dgm:spPr/>
    </dgm:pt>
    <dgm:pt modelId="{70B96CBE-2B3A-419F-ACFB-66C0B533040B}" type="pres">
      <dgm:prSet presAssocID="{B479BD7F-672F-41BD-8EA9-5F2D589792B9}" presName="node" presStyleLbl="node1" presStyleIdx="0" presStyleCnt="7">
        <dgm:presLayoutVars>
          <dgm:bulletEnabled val="1"/>
        </dgm:presLayoutVars>
      </dgm:prSet>
      <dgm:spPr/>
    </dgm:pt>
    <dgm:pt modelId="{80C35199-431E-45AD-8058-00C6371F49C3}" type="pres">
      <dgm:prSet presAssocID="{DE8B0C11-B6F6-473D-949C-322BC6C6EADB}" presName="sibTrans" presStyleCnt="0"/>
      <dgm:spPr/>
    </dgm:pt>
    <dgm:pt modelId="{5B0B25B3-A3BA-4E17-889D-02C53CBDDCC2}" type="pres">
      <dgm:prSet presAssocID="{7ED275C4-3B6C-4014-AB46-610185469FE1}" presName="node" presStyleLbl="node1" presStyleIdx="1" presStyleCnt="7">
        <dgm:presLayoutVars>
          <dgm:bulletEnabled val="1"/>
        </dgm:presLayoutVars>
      </dgm:prSet>
      <dgm:spPr/>
    </dgm:pt>
    <dgm:pt modelId="{F824178D-B86E-4FF1-AA9E-236B1926DCCA}" type="pres">
      <dgm:prSet presAssocID="{B4634729-BB33-4348-A45E-E6224FE16578}" presName="sibTrans" presStyleCnt="0"/>
      <dgm:spPr/>
    </dgm:pt>
    <dgm:pt modelId="{1E7AE787-7FB0-4BDC-AC26-92490657BE76}" type="pres">
      <dgm:prSet presAssocID="{3D06F228-6181-4875-9DEC-78882B3B4B40}" presName="node" presStyleLbl="node1" presStyleIdx="2" presStyleCnt="7">
        <dgm:presLayoutVars>
          <dgm:bulletEnabled val="1"/>
        </dgm:presLayoutVars>
      </dgm:prSet>
      <dgm:spPr/>
    </dgm:pt>
    <dgm:pt modelId="{E1EE4C89-9D36-4C95-B4A1-47B5BE059868}" type="pres">
      <dgm:prSet presAssocID="{3198A51F-078A-413B-A7AC-EAF3D72E58F5}" presName="sibTrans" presStyleCnt="0"/>
      <dgm:spPr/>
    </dgm:pt>
    <dgm:pt modelId="{07ADCC3E-EE25-4E5F-A373-FC1FB9214876}" type="pres">
      <dgm:prSet presAssocID="{12DAF685-0CEA-40DB-9C3D-2962205FA5C6}" presName="node" presStyleLbl="node1" presStyleIdx="3" presStyleCnt="7">
        <dgm:presLayoutVars>
          <dgm:bulletEnabled val="1"/>
        </dgm:presLayoutVars>
      </dgm:prSet>
      <dgm:spPr/>
    </dgm:pt>
    <dgm:pt modelId="{5832C28D-C064-44B2-8039-870AD40B7DDB}" type="pres">
      <dgm:prSet presAssocID="{B4B6C5E5-3904-4438-B65A-0C5108EE7860}" presName="sibTrans" presStyleCnt="0"/>
      <dgm:spPr/>
    </dgm:pt>
    <dgm:pt modelId="{017AC767-5A91-451B-BB37-ED4BB08BC942}" type="pres">
      <dgm:prSet presAssocID="{AE5F6018-E1FB-439D-BC3C-545B7B49B08E}" presName="node" presStyleLbl="node1" presStyleIdx="4" presStyleCnt="7">
        <dgm:presLayoutVars>
          <dgm:bulletEnabled val="1"/>
        </dgm:presLayoutVars>
      </dgm:prSet>
      <dgm:spPr/>
    </dgm:pt>
    <dgm:pt modelId="{ECC27CAD-9FFE-417A-BD25-27B4BAB255F9}" type="pres">
      <dgm:prSet presAssocID="{5D93082B-5B6F-41C6-AFA0-CB068661121F}" presName="sibTrans" presStyleCnt="0"/>
      <dgm:spPr/>
    </dgm:pt>
    <dgm:pt modelId="{A3FEE986-5D69-4B4D-AD37-13E0D7C6AF44}" type="pres">
      <dgm:prSet presAssocID="{ECDC5EF2-EDEF-4ECE-8BE6-5468803FD352}" presName="node" presStyleLbl="node1" presStyleIdx="5" presStyleCnt="7">
        <dgm:presLayoutVars>
          <dgm:bulletEnabled val="1"/>
        </dgm:presLayoutVars>
      </dgm:prSet>
      <dgm:spPr/>
    </dgm:pt>
    <dgm:pt modelId="{74B78BDB-C787-4630-85A6-08A61646BD76}" type="pres">
      <dgm:prSet presAssocID="{F5C09416-2A18-406C-98CC-CFFB0FAB0241}" presName="sibTrans" presStyleCnt="0"/>
      <dgm:spPr/>
    </dgm:pt>
    <dgm:pt modelId="{FA8481E5-5EB6-409B-B19F-3473CEDF965F}" type="pres">
      <dgm:prSet presAssocID="{9DE1F3D0-FBAC-4096-926F-DCBFE97F54A3}" presName="node" presStyleLbl="node1" presStyleIdx="6" presStyleCnt="7">
        <dgm:presLayoutVars>
          <dgm:bulletEnabled val="1"/>
        </dgm:presLayoutVars>
      </dgm:prSet>
      <dgm:spPr/>
    </dgm:pt>
  </dgm:ptLst>
  <dgm:cxnLst>
    <dgm:cxn modelId="{5335453E-B1CD-4B00-AF25-A68243A954D3}" srcId="{FA1AF8C7-17CB-46E2-A531-9D607ED7D995}" destId="{3D06F228-6181-4875-9DEC-78882B3B4B40}" srcOrd="2" destOrd="0" parTransId="{E64F667A-0A73-450D-A726-A918DDF5D4F2}" sibTransId="{3198A51F-078A-413B-A7AC-EAF3D72E58F5}"/>
    <dgm:cxn modelId="{E28AB362-C198-41ED-9E56-FDBB7E3B0991}" srcId="{FA1AF8C7-17CB-46E2-A531-9D607ED7D995}" destId="{B479BD7F-672F-41BD-8EA9-5F2D589792B9}" srcOrd="0" destOrd="0" parTransId="{6ABD50B5-85FA-45D1-995E-D800146E7B35}" sibTransId="{DE8B0C11-B6F6-473D-949C-322BC6C6EADB}"/>
    <dgm:cxn modelId="{E0EC3A4A-8C6A-4642-86BB-FC3B04B0522D}" type="presOf" srcId="{12DAF685-0CEA-40DB-9C3D-2962205FA5C6}" destId="{07ADCC3E-EE25-4E5F-A373-FC1FB9214876}" srcOrd="0" destOrd="0" presId="urn:microsoft.com/office/officeart/2005/8/layout/default"/>
    <dgm:cxn modelId="{A41A164B-4079-4C88-9525-C53A04AE6A10}" srcId="{FA1AF8C7-17CB-46E2-A531-9D607ED7D995}" destId="{12DAF685-0CEA-40DB-9C3D-2962205FA5C6}" srcOrd="3" destOrd="0" parTransId="{7A8711D1-3D18-40DC-92DE-7019161B39FF}" sibTransId="{B4B6C5E5-3904-4438-B65A-0C5108EE7860}"/>
    <dgm:cxn modelId="{CE08FB54-88A4-48BD-AFDA-24B46D211C94}" type="presOf" srcId="{FA1AF8C7-17CB-46E2-A531-9D607ED7D995}" destId="{483A3B62-8529-4B5A-9090-F64BB915432E}" srcOrd="0" destOrd="0" presId="urn:microsoft.com/office/officeart/2005/8/layout/default"/>
    <dgm:cxn modelId="{481A0355-E015-42D6-9707-70E89C86D035}" srcId="{FA1AF8C7-17CB-46E2-A531-9D607ED7D995}" destId="{AE5F6018-E1FB-439D-BC3C-545B7B49B08E}" srcOrd="4" destOrd="0" parTransId="{D5F0D16F-6145-4676-9889-A3EEC0DA0DAE}" sibTransId="{5D93082B-5B6F-41C6-AFA0-CB068661121F}"/>
    <dgm:cxn modelId="{3A2DA58D-3EC6-4CF0-BFF5-C6C82BFE00E8}" type="presOf" srcId="{B479BD7F-672F-41BD-8EA9-5F2D589792B9}" destId="{70B96CBE-2B3A-419F-ACFB-66C0B533040B}" srcOrd="0" destOrd="0" presId="urn:microsoft.com/office/officeart/2005/8/layout/default"/>
    <dgm:cxn modelId="{D704ED8E-89AC-40A1-A1F8-B64066045465}" srcId="{FA1AF8C7-17CB-46E2-A531-9D607ED7D995}" destId="{9DE1F3D0-FBAC-4096-926F-DCBFE97F54A3}" srcOrd="6" destOrd="0" parTransId="{06A58B00-A72C-4F11-A04E-C4395644E13F}" sibTransId="{526DAD2D-E8EC-4B4D-A67E-EFF01763B40B}"/>
    <dgm:cxn modelId="{CC49A391-557D-459E-BB97-CDC3E28B1A72}" type="presOf" srcId="{9DE1F3D0-FBAC-4096-926F-DCBFE97F54A3}" destId="{FA8481E5-5EB6-409B-B19F-3473CEDF965F}" srcOrd="0" destOrd="0" presId="urn:microsoft.com/office/officeart/2005/8/layout/default"/>
    <dgm:cxn modelId="{82754ABF-5FB2-4079-B4A2-74E622CB9BAB}" srcId="{FA1AF8C7-17CB-46E2-A531-9D607ED7D995}" destId="{ECDC5EF2-EDEF-4ECE-8BE6-5468803FD352}" srcOrd="5" destOrd="0" parTransId="{278E2385-F2C1-4BA1-81CD-DA790E157504}" sibTransId="{F5C09416-2A18-406C-98CC-CFFB0FAB0241}"/>
    <dgm:cxn modelId="{E8039FCB-C5E7-41F6-99CE-94891AB88BC1}" type="presOf" srcId="{ECDC5EF2-EDEF-4ECE-8BE6-5468803FD352}" destId="{A3FEE986-5D69-4B4D-AD37-13E0D7C6AF44}" srcOrd="0" destOrd="0" presId="urn:microsoft.com/office/officeart/2005/8/layout/default"/>
    <dgm:cxn modelId="{86BFAFCC-06AD-4350-AAAE-0FB04ECBB83D}" srcId="{FA1AF8C7-17CB-46E2-A531-9D607ED7D995}" destId="{7ED275C4-3B6C-4014-AB46-610185469FE1}" srcOrd="1" destOrd="0" parTransId="{E05B6AAB-E8F6-4403-AEAD-0CC40D714555}" sibTransId="{B4634729-BB33-4348-A45E-E6224FE16578}"/>
    <dgm:cxn modelId="{A6A9B0CC-F193-489F-BB34-B3EFF315A5E1}" type="presOf" srcId="{AE5F6018-E1FB-439D-BC3C-545B7B49B08E}" destId="{017AC767-5A91-451B-BB37-ED4BB08BC942}" srcOrd="0" destOrd="0" presId="urn:microsoft.com/office/officeart/2005/8/layout/default"/>
    <dgm:cxn modelId="{2CBE5BEC-1018-43F1-BEA9-8356CFAD7F76}" type="presOf" srcId="{7ED275C4-3B6C-4014-AB46-610185469FE1}" destId="{5B0B25B3-A3BA-4E17-889D-02C53CBDDCC2}" srcOrd="0" destOrd="0" presId="urn:microsoft.com/office/officeart/2005/8/layout/default"/>
    <dgm:cxn modelId="{2873B7FD-B6E7-44E5-95AD-BA61AEB122F9}" type="presOf" srcId="{3D06F228-6181-4875-9DEC-78882B3B4B40}" destId="{1E7AE787-7FB0-4BDC-AC26-92490657BE76}" srcOrd="0" destOrd="0" presId="urn:microsoft.com/office/officeart/2005/8/layout/default"/>
    <dgm:cxn modelId="{CCBB2025-82F8-442A-88B6-4FA42FD37DB2}" type="presParOf" srcId="{483A3B62-8529-4B5A-9090-F64BB915432E}" destId="{70B96CBE-2B3A-419F-ACFB-66C0B533040B}" srcOrd="0" destOrd="0" presId="urn:microsoft.com/office/officeart/2005/8/layout/default"/>
    <dgm:cxn modelId="{B0F591BF-5E41-4C0B-B414-BECD2B4F235B}" type="presParOf" srcId="{483A3B62-8529-4B5A-9090-F64BB915432E}" destId="{80C35199-431E-45AD-8058-00C6371F49C3}" srcOrd="1" destOrd="0" presId="urn:microsoft.com/office/officeart/2005/8/layout/default"/>
    <dgm:cxn modelId="{3D5098E5-F740-4740-81DC-213A8E936107}" type="presParOf" srcId="{483A3B62-8529-4B5A-9090-F64BB915432E}" destId="{5B0B25B3-A3BA-4E17-889D-02C53CBDDCC2}" srcOrd="2" destOrd="0" presId="urn:microsoft.com/office/officeart/2005/8/layout/default"/>
    <dgm:cxn modelId="{18B8A21D-351B-4BBA-99E6-3CF9B6A4CD85}" type="presParOf" srcId="{483A3B62-8529-4B5A-9090-F64BB915432E}" destId="{F824178D-B86E-4FF1-AA9E-236B1926DCCA}" srcOrd="3" destOrd="0" presId="urn:microsoft.com/office/officeart/2005/8/layout/default"/>
    <dgm:cxn modelId="{84531A5F-F3E7-4A46-9722-8FCF61AA2C07}" type="presParOf" srcId="{483A3B62-8529-4B5A-9090-F64BB915432E}" destId="{1E7AE787-7FB0-4BDC-AC26-92490657BE76}" srcOrd="4" destOrd="0" presId="urn:microsoft.com/office/officeart/2005/8/layout/default"/>
    <dgm:cxn modelId="{60B4DC70-E854-4661-A925-A39E7C907426}" type="presParOf" srcId="{483A3B62-8529-4B5A-9090-F64BB915432E}" destId="{E1EE4C89-9D36-4C95-B4A1-47B5BE059868}" srcOrd="5" destOrd="0" presId="urn:microsoft.com/office/officeart/2005/8/layout/default"/>
    <dgm:cxn modelId="{B56DC93A-7E80-4EF6-A1BD-1439111E7789}" type="presParOf" srcId="{483A3B62-8529-4B5A-9090-F64BB915432E}" destId="{07ADCC3E-EE25-4E5F-A373-FC1FB9214876}" srcOrd="6" destOrd="0" presId="urn:microsoft.com/office/officeart/2005/8/layout/default"/>
    <dgm:cxn modelId="{53AF185F-FC8D-449A-88D4-2433085A7720}" type="presParOf" srcId="{483A3B62-8529-4B5A-9090-F64BB915432E}" destId="{5832C28D-C064-44B2-8039-870AD40B7DDB}" srcOrd="7" destOrd="0" presId="urn:microsoft.com/office/officeart/2005/8/layout/default"/>
    <dgm:cxn modelId="{1387908B-3620-40CD-8E96-7BCB70516044}" type="presParOf" srcId="{483A3B62-8529-4B5A-9090-F64BB915432E}" destId="{017AC767-5A91-451B-BB37-ED4BB08BC942}" srcOrd="8" destOrd="0" presId="urn:microsoft.com/office/officeart/2005/8/layout/default"/>
    <dgm:cxn modelId="{F2217EAC-1447-40B9-9E94-C1DF0F365E1C}" type="presParOf" srcId="{483A3B62-8529-4B5A-9090-F64BB915432E}" destId="{ECC27CAD-9FFE-417A-BD25-27B4BAB255F9}" srcOrd="9" destOrd="0" presId="urn:microsoft.com/office/officeart/2005/8/layout/default"/>
    <dgm:cxn modelId="{F18B4851-9978-4528-BDC6-EA5F43A68207}" type="presParOf" srcId="{483A3B62-8529-4B5A-9090-F64BB915432E}" destId="{A3FEE986-5D69-4B4D-AD37-13E0D7C6AF44}" srcOrd="10" destOrd="0" presId="urn:microsoft.com/office/officeart/2005/8/layout/default"/>
    <dgm:cxn modelId="{DBAFF1C6-AC80-4BDD-B348-21572BF7F311}" type="presParOf" srcId="{483A3B62-8529-4B5A-9090-F64BB915432E}" destId="{74B78BDB-C787-4630-85A6-08A61646BD76}" srcOrd="11" destOrd="0" presId="urn:microsoft.com/office/officeart/2005/8/layout/default"/>
    <dgm:cxn modelId="{AA493A7C-25AB-451E-BAFC-1DB85E3C19E9}" type="presParOf" srcId="{483A3B62-8529-4B5A-9090-F64BB915432E}" destId="{FA8481E5-5EB6-409B-B19F-3473CEDF965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4F6DF-EEFC-4D9E-8140-745843CE98D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038929-418C-4324-BDCE-8FA2B0F9C5A4}">
      <dgm:prSet/>
      <dgm:spPr/>
      <dgm:t>
        <a:bodyPr/>
        <a:lstStyle/>
        <a:p>
          <a:r>
            <a:rPr lang="en-US"/>
            <a:t>1) Inviting input at all levels gives a clearer sense of the needs and how to establish achievable goals/metrics</a:t>
          </a:r>
        </a:p>
      </dgm:t>
    </dgm:pt>
    <dgm:pt modelId="{FCF6DA0F-C6F1-4A26-A13A-15D853A20BBC}" type="parTrans" cxnId="{0BB2CEE5-729A-4FB8-8993-FDFF1EE19F49}">
      <dgm:prSet/>
      <dgm:spPr/>
      <dgm:t>
        <a:bodyPr/>
        <a:lstStyle/>
        <a:p>
          <a:endParaRPr lang="en-US"/>
        </a:p>
      </dgm:t>
    </dgm:pt>
    <dgm:pt modelId="{BE88ADE9-4CB1-40EF-81E6-79644901509C}" type="sibTrans" cxnId="{0BB2CEE5-729A-4FB8-8993-FDFF1EE19F49}">
      <dgm:prSet/>
      <dgm:spPr/>
      <dgm:t>
        <a:bodyPr/>
        <a:lstStyle/>
        <a:p>
          <a:endParaRPr lang="en-US"/>
        </a:p>
      </dgm:t>
    </dgm:pt>
    <dgm:pt modelId="{4C4CA6B9-DCC9-47EB-8212-D4AEA2734497}">
      <dgm:prSet/>
      <dgm:spPr/>
      <dgm:t>
        <a:bodyPr/>
        <a:lstStyle/>
        <a:p>
          <a:r>
            <a:rPr lang="en-US"/>
            <a:t>2) Expanding beyond racial diversity (still important) allows us to move beyond superficial metrics for DEI</a:t>
          </a:r>
        </a:p>
      </dgm:t>
    </dgm:pt>
    <dgm:pt modelId="{CFEAEFD1-8795-4981-A76E-68A93799E28E}" type="parTrans" cxnId="{8C807764-52D6-4C28-B910-7115FD438AEB}">
      <dgm:prSet/>
      <dgm:spPr/>
      <dgm:t>
        <a:bodyPr/>
        <a:lstStyle/>
        <a:p>
          <a:endParaRPr lang="en-US"/>
        </a:p>
      </dgm:t>
    </dgm:pt>
    <dgm:pt modelId="{09A01F07-7414-430F-B8E6-F67783D71CAA}" type="sibTrans" cxnId="{8C807764-52D6-4C28-B910-7115FD438AEB}">
      <dgm:prSet/>
      <dgm:spPr/>
      <dgm:t>
        <a:bodyPr/>
        <a:lstStyle/>
        <a:p>
          <a:endParaRPr lang="en-US"/>
        </a:p>
      </dgm:t>
    </dgm:pt>
    <dgm:pt modelId="{60AFAA7B-A61A-42B7-B005-C3AE110A324C}">
      <dgm:prSet/>
      <dgm:spPr/>
      <dgm:t>
        <a:bodyPr/>
        <a:lstStyle/>
        <a:p>
          <a:r>
            <a:rPr lang="en-US"/>
            <a:t>3) Involving the entire group/organization allows for those who have been marginalized to become empowered which is the pathway to equity; decreases individual burden </a:t>
          </a:r>
        </a:p>
      </dgm:t>
    </dgm:pt>
    <dgm:pt modelId="{DA4A3FFC-63B4-436A-82C7-1A943053E201}" type="parTrans" cxnId="{11E3D8DE-FB01-4ABF-B0A9-793362AB38AE}">
      <dgm:prSet/>
      <dgm:spPr/>
      <dgm:t>
        <a:bodyPr/>
        <a:lstStyle/>
        <a:p>
          <a:endParaRPr lang="en-US"/>
        </a:p>
      </dgm:t>
    </dgm:pt>
    <dgm:pt modelId="{A8C2117F-B8EC-4AD0-89E7-2682F57A8C95}" type="sibTrans" cxnId="{11E3D8DE-FB01-4ABF-B0A9-793362AB38AE}">
      <dgm:prSet/>
      <dgm:spPr/>
      <dgm:t>
        <a:bodyPr/>
        <a:lstStyle/>
        <a:p>
          <a:endParaRPr lang="en-US"/>
        </a:p>
      </dgm:t>
    </dgm:pt>
    <dgm:pt modelId="{136B1B84-6E3D-498F-80D3-642EBAC55613}">
      <dgm:prSet/>
      <dgm:spPr/>
      <dgm:t>
        <a:bodyPr/>
        <a:lstStyle/>
        <a:p>
          <a:r>
            <a:rPr lang="en-US"/>
            <a:t>4) We can be measured but consistent about establishing goals and re-evaluating approaches when necessary</a:t>
          </a:r>
        </a:p>
      </dgm:t>
    </dgm:pt>
    <dgm:pt modelId="{7B0ED826-E22C-409F-AF4D-7C50C3988C7E}" type="parTrans" cxnId="{C0DA1A9D-92CF-4981-9D91-3803C154BB4E}">
      <dgm:prSet/>
      <dgm:spPr/>
      <dgm:t>
        <a:bodyPr/>
        <a:lstStyle/>
        <a:p>
          <a:endParaRPr lang="en-US"/>
        </a:p>
      </dgm:t>
    </dgm:pt>
    <dgm:pt modelId="{096DE23F-B129-440D-AD80-F2995F162D45}" type="sibTrans" cxnId="{C0DA1A9D-92CF-4981-9D91-3803C154BB4E}">
      <dgm:prSet/>
      <dgm:spPr/>
      <dgm:t>
        <a:bodyPr/>
        <a:lstStyle/>
        <a:p>
          <a:endParaRPr lang="en-US"/>
        </a:p>
      </dgm:t>
    </dgm:pt>
    <dgm:pt modelId="{440D7D43-0F96-46D2-A935-54D7DA1B11ED}" type="pres">
      <dgm:prSet presAssocID="{76D4F6DF-EEFC-4D9E-8140-745843CE98DF}" presName="linear" presStyleCnt="0">
        <dgm:presLayoutVars>
          <dgm:animLvl val="lvl"/>
          <dgm:resizeHandles val="exact"/>
        </dgm:presLayoutVars>
      </dgm:prSet>
      <dgm:spPr/>
    </dgm:pt>
    <dgm:pt modelId="{B063F219-CD72-4143-98B3-CDB024C586EE}" type="pres">
      <dgm:prSet presAssocID="{8C038929-418C-4324-BDCE-8FA2B0F9C5A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C3DA2AA-4731-4F35-9689-2262B2154140}" type="pres">
      <dgm:prSet presAssocID="{BE88ADE9-4CB1-40EF-81E6-79644901509C}" presName="spacer" presStyleCnt="0"/>
      <dgm:spPr/>
    </dgm:pt>
    <dgm:pt modelId="{00BD8FE5-09CC-4403-9BB4-733C3F4E0143}" type="pres">
      <dgm:prSet presAssocID="{4C4CA6B9-DCC9-47EB-8212-D4AEA273449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FB0A106-AAC1-492B-9A5D-5E33C1BEEEB6}" type="pres">
      <dgm:prSet presAssocID="{09A01F07-7414-430F-B8E6-F67783D71CAA}" presName="spacer" presStyleCnt="0"/>
      <dgm:spPr/>
    </dgm:pt>
    <dgm:pt modelId="{A185C412-97BF-425E-862B-9B0B95FD200A}" type="pres">
      <dgm:prSet presAssocID="{60AFAA7B-A61A-42B7-B005-C3AE110A324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E7711D-AD92-406B-AEED-6E06C9457EF6}" type="pres">
      <dgm:prSet presAssocID="{A8C2117F-B8EC-4AD0-89E7-2682F57A8C95}" presName="spacer" presStyleCnt="0"/>
      <dgm:spPr/>
    </dgm:pt>
    <dgm:pt modelId="{C27D67AA-52F1-48D9-B5A4-FEFA18AE86C5}" type="pres">
      <dgm:prSet presAssocID="{136B1B84-6E3D-498F-80D3-642EBAC556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D563D06-42CD-4BCD-979A-5F729C8D9210}" type="presOf" srcId="{4C4CA6B9-DCC9-47EB-8212-D4AEA2734497}" destId="{00BD8FE5-09CC-4403-9BB4-733C3F4E0143}" srcOrd="0" destOrd="0" presId="urn:microsoft.com/office/officeart/2005/8/layout/vList2"/>
    <dgm:cxn modelId="{8C807764-52D6-4C28-B910-7115FD438AEB}" srcId="{76D4F6DF-EEFC-4D9E-8140-745843CE98DF}" destId="{4C4CA6B9-DCC9-47EB-8212-D4AEA2734497}" srcOrd="1" destOrd="0" parTransId="{CFEAEFD1-8795-4981-A76E-68A93799E28E}" sibTransId="{09A01F07-7414-430F-B8E6-F67783D71CAA}"/>
    <dgm:cxn modelId="{C0DA1A9D-92CF-4981-9D91-3803C154BB4E}" srcId="{76D4F6DF-EEFC-4D9E-8140-745843CE98DF}" destId="{136B1B84-6E3D-498F-80D3-642EBAC55613}" srcOrd="3" destOrd="0" parTransId="{7B0ED826-E22C-409F-AF4D-7C50C3988C7E}" sibTransId="{096DE23F-B129-440D-AD80-F2995F162D45}"/>
    <dgm:cxn modelId="{6DD2BBAB-E750-487D-8643-536877689570}" type="presOf" srcId="{60AFAA7B-A61A-42B7-B005-C3AE110A324C}" destId="{A185C412-97BF-425E-862B-9B0B95FD200A}" srcOrd="0" destOrd="0" presId="urn:microsoft.com/office/officeart/2005/8/layout/vList2"/>
    <dgm:cxn modelId="{0557B8B6-34E0-46BA-B1FB-530EA43AF0CF}" type="presOf" srcId="{76D4F6DF-EEFC-4D9E-8140-745843CE98DF}" destId="{440D7D43-0F96-46D2-A935-54D7DA1B11ED}" srcOrd="0" destOrd="0" presId="urn:microsoft.com/office/officeart/2005/8/layout/vList2"/>
    <dgm:cxn modelId="{8F6ACADC-378E-43CE-A896-A820E7DAD0EC}" type="presOf" srcId="{136B1B84-6E3D-498F-80D3-642EBAC55613}" destId="{C27D67AA-52F1-48D9-B5A4-FEFA18AE86C5}" srcOrd="0" destOrd="0" presId="urn:microsoft.com/office/officeart/2005/8/layout/vList2"/>
    <dgm:cxn modelId="{11E3D8DE-FB01-4ABF-B0A9-793362AB38AE}" srcId="{76D4F6DF-EEFC-4D9E-8140-745843CE98DF}" destId="{60AFAA7B-A61A-42B7-B005-C3AE110A324C}" srcOrd="2" destOrd="0" parTransId="{DA4A3FFC-63B4-436A-82C7-1A943053E201}" sibTransId="{A8C2117F-B8EC-4AD0-89E7-2682F57A8C95}"/>
    <dgm:cxn modelId="{0BB2CEE5-729A-4FB8-8993-FDFF1EE19F49}" srcId="{76D4F6DF-EEFC-4D9E-8140-745843CE98DF}" destId="{8C038929-418C-4324-BDCE-8FA2B0F9C5A4}" srcOrd="0" destOrd="0" parTransId="{FCF6DA0F-C6F1-4A26-A13A-15D853A20BBC}" sibTransId="{BE88ADE9-4CB1-40EF-81E6-79644901509C}"/>
    <dgm:cxn modelId="{85A78AEE-2737-4BF8-A9C4-3F312A84AB3F}" type="presOf" srcId="{8C038929-418C-4324-BDCE-8FA2B0F9C5A4}" destId="{B063F219-CD72-4143-98B3-CDB024C586EE}" srcOrd="0" destOrd="0" presId="urn:microsoft.com/office/officeart/2005/8/layout/vList2"/>
    <dgm:cxn modelId="{46DBC755-4DF6-4B85-ACA7-84239D6349C8}" type="presParOf" srcId="{440D7D43-0F96-46D2-A935-54D7DA1B11ED}" destId="{B063F219-CD72-4143-98B3-CDB024C586EE}" srcOrd="0" destOrd="0" presId="urn:microsoft.com/office/officeart/2005/8/layout/vList2"/>
    <dgm:cxn modelId="{817E7A00-4FAB-4437-87F5-B4D6833D801E}" type="presParOf" srcId="{440D7D43-0F96-46D2-A935-54D7DA1B11ED}" destId="{CC3DA2AA-4731-4F35-9689-2262B2154140}" srcOrd="1" destOrd="0" presId="urn:microsoft.com/office/officeart/2005/8/layout/vList2"/>
    <dgm:cxn modelId="{04801FFB-0E97-4775-8605-813D08EB7BDC}" type="presParOf" srcId="{440D7D43-0F96-46D2-A935-54D7DA1B11ED}" destId="{00BD8FE5-09CC-4403-9BB4-733C3F4E0143}" srcOrd="2" destOrd="0" presId="urn:microsoft.com/office/officeart/2005/8/layout/vList2"/>
    <dgm:cxn modelId="{C51FA3CC-57BC-44D4-8CB5-DFDC32CEFF72}" type="presParOf" srcId="{440D7D43-0F96-46D2-A935-54D7DA1B11ED}" destId="{DFB0A106-AAC1-492B-9A5D-5E33C1BEEEB6}" srcOrd="3" destOrd="0" presId="urn:microsoft.com/office/officeart/2005/8/layout/vList2"/>
    <dgm:cxn modelId="{B394B3C8-0D60-4343-8898-FD4615B848C8}" type="presParOf" srcId="{440D7D43-0F96-46D2-A935-54D7DA1B11ED}" destId="{A185C412-97BF-425E-862B-9B0B95FD200A}" srcOrd="4" destOrd="0" presId="urn:microsoft.com/office/officeart/2005/8/layout/vList2"/>
    <dgm:cxn modelId="{D8EAF5EA-B652-441A-9884-C8B960EA7D2B}" type="presParOf" srcId="{440D7D43-0F96-46D2-A935-54D7DA1B11ED}" destId="{D0E7711D-AD92-406B-AEED-6E06C9457EF6}" srcOrd="5" destOrd="0" presId="urn:microsoft.com/office/officeart/2005/8/layout/vList2"/>
    <dgm:cxn modelId="{1F97EA94-6D32-41F7-9117-0B5111929CD6}" type="presParOf" srcId="{440D7D43-0F96-46D2-A935-54D7DA1B11ED}" destId="{C27D67AA-52F1-48D9-B5A4-FEFA18AE86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9B1348-8C42-43DB-990B-75E5B6F3888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84FCD6-9F8B-434C-A510-304E710D5AAF}">
      <dgm:prSet/>
      <dgm:spPr/>
      <dgm:t>
        <a:bodyPr/>
        <a:lstStyle/>
        <a:p>
          <a:r>
            <a:rPr lang="en-US"/>
            <a:t>Process &gt;&gt;&gt; Outcome</a:t>
          </a:r>
        </a:p>
      </dgm:t>
    </dgm:pt>
    <dgm:pt modelId="{CC195BB6-0F68-4B8A-96B6-42A0FA5E911F}" type="parTrans" cxnId="{E8ECE90D-8E14-4886-9696-90347B826FB8}">
      <dgm:prSet/>
      <dgm:spPr/>
      <dgm:t>
        <a:bodyPr/>
        <a:lstStyle/>
        <a:p>
          <a:endParaRPr lang="en-US"/>
        </a:p>
      </dgm:t>
    </dgm:pt>
    <dgm:pt modelId="{0FC47899-3C6F-44F7-A542-9485CE001FA7}" type="sibTrans" cxnId="{E8ECE90D-8E14-4886-9696-90347B826FB8}">
      <dgm:prSet/>
      <dgm:spPr/>
      <dgm:t>
        <a:bodyPr/>
        <a:lstStyle/>
        <a:p>
          <a:endParaRPr lang="en-US"/>
        </a:p>
      </dgm:t>
    </dgm:pt>
    <dgm:pt modelId="{7D46A8DE-6FD3-4F80-9D0E-2E103704F304}">
      <dgm:prSet/>
      <dgm:spPr/>
      <dgm:t>
        <a:bodyPr/>
        <a:lstStyle/>
        <a:p>
          <a:r>
            <a:rPr lang="en-US"/>
            <a:t>Build a coalition of support</a:t>
          </a:r>
        </a:p>
      </dgm:t>
    </dgm:pt>
    <dgm:pt modelId="{E4611010-1602-46E6-ACF6-185225843847}" type="parTrans" cxnId="{06F4FCE7-34B2-4EED-BE07-A306A237ED9D}">
      <dgm:prSet/>
      <dgm:spPr/>
      <dgm:t>
        <a:bodyPr/>
        <a:lstStyle/>
        <a:p>
          <a:endParaRPr lang="en-US"/>
        </a:p>
      </dgm:t>
    </dgm:pt>
    <dgm:pt modelId="{9D67795F-C640-4E82-A415-DE5EEF85936A}" type="sibTrans" cxnId="{06F4FCE7-34B2-4EED-BE07-A306A237ED9D}">
      <dgm:prSet/>
      <dgm:spPr/>
      <dgm:t>
        <a:bodyPr/>
        <a:lstStyle/>
        <a:p>
          <a:endParaRPr lang="en-US"/>
        </a:p>
      </dgm:t>
    </dgm:pt>
    <dgm:pt modelId="{CE1B2946-52E1-427F-AD11-EB188AAACFB2}">
      <dgm:prSet/>
      <dgm:spPr/>
      <dgm:t>
        <a:bodyPr/>
        <a:lstStyle/>
        <a:p>
          <a:r>
            <a:rPr lang="en-US"/>
            <a:t>Establish a framework that is sustainable</a:t>
          </a:r>
        </a:p>
      </dgm:t>
    </dgm:pt>
    <dgm:pt modelId="{901F249A-D4DB-45AB-BE38-03120EDA893A}" type="parTrans" cxnId="{552B6F4F-4313-4495-9FB0-A699F85B7F72}">
      <dgm:prSet/>
      <dgm:spPr/>
      <dgm:t>
        <a:bodyPr/>
        <a:lstStyle/>
        <a:p>
          <a:endParaRPr lang="en-US"/>
        </a:p>
      </dgm:t>
    </dgm:pt>
    <dgm:pt modelId="{82FC2817-E1E9-4AD7-BF0C-BE0E89D6822D}" type="sibTrans" cxnId="{552B6F4F-4313-4495-9FB0-A699F85B7F72}">
      <dgm:prSet/>
      <dgm:spPr/>
      <dgm:t>
        <a:bodyPr/>
        <a:lstStyle/>
        <a:p>
          <a:endParaRPr lang="en-US"/>
        </a:p>
      </dgm:t>
    </dgm:pt>
    <dgm:pt modelId="{38B4799D-DD79-49F4-88A4-A61CAF6249E1}">
      <dgm:prSet/>
      <dgm:spPr/>
      <dgm:t>
        <a:bodyPr/>
        <a:lstStyle/>
        <a:p>
          <a:r>
            <a:rPr lang="en-US"/>
            <a:t>People &gt;&gt;&gt; Outdated Policies</a:t>
          </a:r>
        </a:p>
      </dgm:t>
    </dgm:pt>
    <dgm:pt modelId="{2EB5EB4D-08E5-4364-A9EF-9E8CF48BA84F}" type="parTrans" cxnId="{D73033E8-329B-48CB-93DA-692D50152664}">
      <dgm:prSet/>
      <dgm:spPr/>
      <dgm:t>
        <a:bodyPr/>
        <a:lstStyle/>
        <a:p>
          <a:endParaRPr lang="en-US"/>
        </a:p>
      </dgm:t>
    </dgm:pt>
    <dgm:pt modelId="{C67FE9E0-83C7-4F77-9194-6B5E01246B9F}" type="sibTrans" cxnId="{D73033E8-329B-48CB-93DA-692D50152664}">
      <dgm:prSet/>
      <dgm:spPr/>
      <dgm:t>
        <a:bodyPr/>
        <a:lstStyle/>
        <a:p>
          <a:endParaRPr lang="en-US"/>
        </a:p>
      </dgm:t>
    </dgm:pt>
    <dgm:pt modelId="{0A627C8E-4C60-41B7-A45A-5F990152DFB1}">
      <dgm:prSet/>
      <dgm:spPr/>
      <dgm:t>
        <a:bodyPr/>
        <a:lstStyle/>
        <a:p>
          <a:r>
            <a:rPr lang="en-US"/>
            <a:t>Seek internal/external expertise</a:t>
          </a:r>
        </a:p>
      </dgm:t>
    </dgm:pt>
    <dgm:pt modelId="{C540BB0B-1E98-4825-A6C9-76D97E989C3D}" type="parTrans" cxnId="{74402366-C312-4085-B86D-22703A95A0BF}">
      <dgm:prSet/>
      <dgm:spPr/>
      <dgm:t>
        <a:bodyPr/>
        <a:lstStyle/>
        <a:p>
          <a:endParaRPr lang="en-US"/>
        </a:p>
      </dgm:t>
    </dgm:pt>
    <dgm:pt modelId="{1EB82990-7C53-48AF-883C-E9720660E55D}" type="sibTrans" cxnId="{74402366-C312-4085-B86D-22703A95A0BF}">
      <dgm:prSet/>
      <dgm:spPr/>
      <dgm:t>
        <a:bodyPr/>
        <a:lstStyle/>
        <a:p>
          <a:endParaRPr lang="en-US"/>
        </a:p>
      </dgm:t>
    </dgm:pt>
    <dgm:pt modelId="{7F0395CC-8677-44F3-A99C-0FD0675C7817}">
      <dgm:prSet/>
      <dgm:spPr/>
      <dgm:t>
        <a:bodyPr/>
        <a:lstStyle/>
        <a:p>
          <a:r>
            <a:rPr lang="en-US"/>
            <a:t>Resources: </a:t>
          </a:r>
          <a:r>
            <a:rPr lang="en-US">
              <a:hlinkClick xmlns:r="http://schemas.openxmlformats.org/officeDocument/2006/relationships" r:id="rId1"/>
            </a:rPr>
            <a:t>https://www.gartner.com/en/human-resources/trends/how-to-measure-dei</a:t>
          </a:r>
          <a:r>
            <a:rPr lang="en-US"/>
            <a:t> </a:t>
          </a:r>
        </a:p>
      </dgm:t>
    </dgm:pt>
    <dgm:pt modelId="{3EF1C067-EE9D-4E5A-95B8-605D596E1E02}" type="parTrans" cxnId="{3569C59D-0E9B-4BB9-BB67-BBEF2394F4FA}">
      <dgm:prSet/>
      <dgm:spPr/>
      <dgm:t>
        <a:bodyPr/>
        <a:lstStyle/>
        <a:p>
          <a:endParaRPr lang="en-US"/>
        </a:p>
      </dgm:t>
    </dgm:pt>
    <dgm:pt modelId="{9857FD50-9FBA-4A3A-A946-062B25522061}" type="sibTrans" cxnId="{3569C59D-0E9B-4BB9-BB67-BBEF2394F4FA}">
      <dgm:prSet/>
      <dgm:spPr/>
      <dgm:t>
        <a:bodyPr/>
        <a:lstStyle/>
        <a:p>
          <a:endParaRPr lang="en-US"/>
        </a:p>
      </dgm:t>
    </dgm:pt>
    <dgm:pt modelId="{CE0977BD-9C0B-403C-9B02-401E3ACD6AD4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https://www.aamc.org/about-us/equity-diversity-inclusion/anti-racism-resources</a:t>
          </a:r>
          <a:r>
            <a:rPr lang="en-US"/>
            <a:t> </a:t>
          </a:r>
        </a:p>
      </dgm:t>
    </dgm:pt>
    <dgm:pt modelId="{C11B4831-40AE-41E7-9CD7-7401F361C767}" type="parTrans" cxnId="{7CC1A14E-BE50-44FF-93F0-1C217ACF96D7}">
      <dgm:prSet/>
      <dgm:spPr/>
      <dgm:t>
        <a:bodyPr/>
        <a:lstStyle/>
        <a:p>
          <a:endParaRPr lang="en-US"/>
        </a:p>
      </dgm:t>
    </dgm:pt>
    <dgm:pt modelId="{49445855-0951-4359-B525-FF120E29BDA5}" type="sibTrans" cxnId="{7CC1A14E-BE50-44FF-93F0-1C217ACF96D7}">
      <dgm:prSet/>
      <dgm:spPr/>
      <dgm:t>
        <a:bodyPr/>
        <a:lstStyle/>
        <a:p>
          <a:endParaRPr lang="en-US"/>
        </a:p>
      </dgm:t>
    </dgm:pt>
    <dgm:pt modelId="{985558BF-F469-4D93-8478-CAFA1DB39682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https://www.njjn.org/our-work/training-and-resources</a:t>
          </a:r>
          <a:r>
            <a:rPr lang="en-US"/>
            <a:t> </a:t>
          </a:r>
        </a:p>
      </dgm:t>
    </dgm:pt>
    <dgm:pt modelId="{394965A3-E66B-433F-B2E3-4051347BEBE1}" type="parTrans" cxnId="{D347F34B-B476-46B5-9E84-ABD37D14A9E9}">
      <dgm:prSet/>
      <dgm:spPr/>
      <dgm:t>
        <a:bodyPr/>
        <a:lstStyle/>
        <a:p>
          <a:endParaRPr lang="en-US"/>
        </a:p>
      </dgm:t>
    </dgm:pt>
    <dgm:pt modelId="{68D9B078-2882-493A-AD07-70D11D71A536}" type="sibTrans" cxnId="{D347F34B-B476-46B5-9E84-ABD37D14A9E9}">
      <dgm:prSet/>
      <dgm:spPr/>
      <dgm:t>
        <a:bodyPr/>
        <a:lstStyle/>
        <a:p>
          <a:endParaRPr lang="en-US"/>
        </a:p>
      </dgm:t>
    </dgm:pt>
    <dgm:pt modelId="{69A04D89-1868-448E-8197-B7AE57EAB5AE}" type="pres">
      <dgm:prSet presAssocID="{279B1348-8C42-43DB-990B-75E5B6F38886}" presName="vert0" presStyleCnt="0">
        <dgm:presLayoutVars>
          <dgm:dir/>
          <dgm:animOne val="branch"/>
          <dgm:animLvl val="lvl"/>
        </dgm:presLayoutVars>
      </dgm:prSet>
      <dgm:spPr/>
    </dgm:pt>
    <dgm:pt modelId="{C8237D8A-BCAF-4E2A-8FCD-8F737C7272CB}" type="pres">
      <dgm:prSet presAssocID="{BA84FCD6-9F8B-434C-A510-304E710D5AAF}" presName="thickLine" presStyleLbl="alignNode1" presStyleIdx="0" presStyleCnt="8"/>
      <dgm:spPr/>
    </dgm:pt>
    <dgm:pt modelId="{338C53E7-4633-4B56-B890-16AA39207475}" type="pres">
      <dgm:prSet presAssocID="{BA84FCD6-9F8B-434C-A510-304E710D5AAF}" presName="horz1" presStyleCnt="0"/>
      <dgm:spPr/>
    </dgm:pt>
    <dgm:pt modelId="{36A9B116-E7DA-4DBB-BDC0-38E383582B63}" type="pres">
      <dgm:prSet presAssocID="{BA84FCD6-9F8B-434C-A510-304E710D5AAF}" presName="tx1" presStyleLbl="revTx" presStyleIdx="0" presStyleCnt="8"/>
      <dgm:spPr/>
    </dgm:pt>
    <dgm:pt modelId="{BCCA9A82-842D-4E21-AD54-57EAA27FBD78}" type="pres">
      <dgm:prSet presAssocID="{BA84FCD6-9F8B-434C-A510-304E710D5AAF}" presName="vert1" presStyleCnt="0"/>
      <dgm:spPr/>
    </dgm:pt>
    <dgm:pt modelId="{77620596-F5B5-4CBB-A71B-18FCAF7B0C61}" type="pres">
      <dgm:prSet presAssocID="{7D46A8DE-6FD3-4F80-9D0E-2E103704F304}" presName="thickLine" presStyleLbl="alignNode1" presStyleIdx="1" presStyleCnt="8"/>
      <dgm:spPr/>
    </dgm:pt>
    <dgm:pt modelId="{562580DB-8107-43EE-BB77-3E33382B3339}" type="pres">
      <dgm:prSet presAssocID="{7D46A8DE-6FD3-4F80-9D0E-2E103704F304}" presName="horz1" presStyleCnt="0"/>
      <dgm:spPr/>
    </dgm:pt>
    <dgm:pt modelId="{7A408291-A7EB-4635-ACD3-A5C4A62A8E28}" type="pres">
      <dgm:prSet presAssocID="{7D46A8DE-6FD3-4F80-9D0E-2E103704F304}" presName="tx1" presStyleLbl="revTx" presStyleIdx="1" presStyleCnt="8"/>
      <dgm:spPr/>
    </dgm:pt>
    <dgm:pt modelId="{90ABD97B-A5C9-4BA0-9296-821ACF6BBB69}" type="pres">
      <dgm:prSet presAssocID="{7D46A8DE-6FD3-4F80-9D0E-2E103704F304}" presName="vert1" presStyleCnt="0"/>
      <dgm:spPr/>
    </dgm:pt>
    <dgm:pt modelId="{09956F9D-6232-44AE-A18D-CFE1136E7B50}" type="pres">
      <dgm:prSet presAssocID="{CE1B2946-52E1-427F-AD11-EB188AAACFB2}" presName="thickLine" presStyleLbl="alignNode1" presStyleIdx="2" presStyleCnt="8"/>
      <dgm:spPr/>
    </dgm:pt>
    <dgm:pt modelId="{46E9A308-66C8-4B38-B058-4E72AAB5CC25}" type="pres">
      <dgm:prSet presAssocID="{CE1B2946-52E1-427F-AD11-EB188AAACFB2}" presName="horz1" presStyleCnt="0"/>
      <dgm:spPr/>
    </dgm:pt>
    <dgm:pt modelId="{29F6F7CF-6DEC-4011-8DF0-E0CF68413DA4}" type="pres">
      <dgm:prSet presAssocID="{CE1B2946-52E1-427F-AD11-EB188AAACFB2}" presName="tx1" presStyleLbl="revTx" presStyleIdx="2" presStyleCnt="8"/>
      <dgm:spPr/>
    </dgm:pt>
    <dgm:pt modelId="{3AEDE11B-FFB0-4CCF-8C73-02A47530D40E}" type="pres">
      <dgm:prSet presAssocID="{CE1B2946-52E1-427F-AD11-EB188AAACFB2}" presName="vert1" presStyleCnt="0"/>
      <dgm:spPr/>
    </dgm:pt>
    <dgm:pt modelId="{11357636-A0D1-42A0-9AE1-B9BF43DFD648}" type="pres">
      <dgm:prSet presAssocID="{38B4799D-DD79-49F4-88A4-A61CAF6249E1}" presName="thickLine" presStyleLbl="alignNode1" presStyleIdx="3" presStyleCnt="8"/>
      <dgm:spPr/>
    </dgm:pt>
    <dgm:pt modelId="{65A21CDF-4F1B-48D2-ACA0-873207B85082}" type="pres">
      <dgm:prSet presAssocID="{38B4799D-DD79-49F4-88A4-A61CAF6249E1}" presName="horz1" presStyleCnt="0"/>
      <dgm:spPr/>
    </dgm:pt>
    <dgm:pt modelId="{66A4D27C-1DA0-4403-84CA-162D1DB063B3}" type="pres">
      <dgm:prSet presAssocID="{38B4799D-DD79-49F4-88A4-A61CAF6249E1}" presName="tx1" presStyleLbl="revTx" presStyleIdx="3" presStyleCnt="8"/>
      <dgm:spPr/>
    </dgm:pt>
    <dgm:pt modelId="{C801F1C8-F4A4-4A13-B92E-46C7A27F31F4}" type="pres">
      <dgm:prSet presAssocID="{38B4799D-DD79-49F4-88A4-A61CAF6249E1}" presName="vert1" presStyleCnt="0"/>
      <dgm:spPr/>
    </dgm:pt>
    <dgm:pt modelId="{55753EE0-6801-497C-B30D-B11C67A1C8E2}" type="pres">
      <dgm:prSet presAssocID="{0A627C8E-4C60-41B7-A45A-5F990152DFB1}" presName="thickLine" presStyleLbl="alignNode1" presStyleIdx="4" presStyleCnt="8"/>
      <dgm:spPr/>
    </dgm:pt>
    <dgm:pt modelId="{2AB67D00-BF49-4A41-8B74-BDC3A21481C4}" type="pres">
      <dgm:prSet presAssocID="{0A627C8E-4C60-41B7-A45A-5F990152DFB1}" presName="horz1" presStyleCnt="0"/>
      <dgm:spPr/>
    </dgm:pt>
    <dgm:pt modelId="{AADE2C10-6D49-48C8-A9FC-CD3BDA1F2D7D}" type="pres">
      <dgm:prSet presAssocID="{0A627C8E-4C60-41B7-A45A-5F990152DFB1}" presName="tx1" presStyleLbl="revTx" presStyleIdx="4" presStyleCnt="8"/>
      <dgm:spPr/>
    </dgm:pt>
    <dgm:pt modelId="{4D5B11D2-71FF-4219-B246-C8EA02706991}" type="pres">
      <dgm:prSet presAssocID="{0A627C8E-4C60-41B7-A45A-5F990152DFB1}" presName="vert1" presStyleCnt="0"/>
      <dgm:spPr/>
    </dgm:pt>
    <dgm:pt modelId="{36B015A2-7475-4F19-BBD7-F1F10B99E96C}" type="pres">
      <dgm:prSet presAssocID="{7F0395CC-8677-44F3-A99C-0FD0675C7817}" presName="thickLine" presStyleLbl="alignNode1" presStyleIdx="5" presStyleCnt="8"/>
      <dgm:spPr/>
    </dgm:pt>
    <dgm:pt modelId="{905F75F8-988D-4397-B50B-D6FE67C553BF}" type="pres">
      <dgm:prSet presAssocID="{7F0395CC-8677-44F3-A99C-0FD0675C7817}" presName="horz1" presStyleCnt="0"/>
      <dgm:spPr/>
    </dgm:pt>
    <dgm:pt modelId="{8ECE74BC-72C0-4AA7-A49A-046F62E5E7CE}" type="pres">
      <dgm:prSet presAssocID="{7F0395CC-8677-44F3-A99C-0FD0675C7817}" presName="tx1" presStyleLbl="revTx" presStyleIdx="5" presStyleCnt="8"/>
      <dgm:spPr/>
    </dgm:pt>
    <dgm:pt modelId="{0C02AEC6-E8F7-4646-A589-2E204E5245B6}" type="pres">
      <dgm:prSet presAssocID="{7F0395CC-8677-44F3-A99C-0FD0675C7817}" presName="vert1" presStyleCnt="0"/>
      <dgm:spPr/>
    </dgm:pt>
    <dgm:pt modelId="{3BE259EA-C2AC-4C36-B6DB-8EE2CFA71363}" type="pres">
      <dgm:prSet presAssocID="{CE0977BD-9C0B-403C-9B02-401E3ACD6AD4}" presName="thickLine" presStyleLbl="alignNode1" presStyleIdx="6" presStyleCnt="8"/>
      <dgm:spPr/>
    </dgm:pt>
    <dgm:pt modelId="{C5E77818-EB03-4A2D-98EE-CE19BB8E949B}" type="pres">
      <dgm:prSet presAssocID="{CE0977BD-9C0B-403C-9B02-401E3ACD6AD4}" presName="horz1" presStyleCnt="0"/>
      <dgm:spPr/>
    </dgm:pt>
    <dgm:pt modelId="{3096906F-39DE-46D6-9EE9-7B4A2D5C8416}" type="pres">
      <dgm:prSet presAssocID="{CE0977BD-9C0B-403C-9B02-401E3ACD6AD4}" presName="tx1" presStyleLbl="revTx" presStyleIdx="6" presStyleCnt="8"/>
      <dgm:spPr/>
    </dgm:pt>
    <dgm:pt modelId="{6FDB7B9F-3EDE-4036-BEF2-6916CD03655E}" type="pres">
      <dgm:prSet presAssocID="{CE0977BD-9C0B-403C-9B02-401E3ACD6AD4}" presName="vert1" presStyleCnt="0"/>
      <dgm:spPr/>
    </dgm:pt>
    <dgm:pt modelId="{6F8A8A14-E585-40D8-9534-CDA6FA94394E}" type="pres">
      <dgm:prSet presAssocID="{985558BF-F469-4D93-8478-CAFA1DB39682}" presName="thickLine" presStyleLbl="alignNode1" presStyleIdx="7" presStyleCnt="8"/>
      <dgm:spPr/>
    </dgm:pt>
    <dgm:pt modelId="{8B083DAC-1039-4C8A-BDD2-54E280E0A3B4}" type="pres">
      <dgm:prSet presAssocID="{985558BF-F469-4D93-8478-CAFA1DB39682}" presName="horz1" presStyleCnt="0"/>
      <dgm:spPr/>
    </dgm:pt>
    <dgm:pt modelId="{2773059C-2556-47A5-874B-C87A9E92BA37}" type="pres">
      <dgm:prSet presAssocID="{985558BF-F469-4D93-8478-CAFA1DB39682}" presName="tx1" presStyleLbl="revTx" presStyleIdx="7" presStyleCnt="8"/>
      <dgm:spPr/>
    </dgm:pt>
    <dgm:pt modelId="{3C2071C0-9A9B-41BF-AE91-213C47D4C74B}" type="pres">
      <dgm:prSet presAssocID="{985558BF-F469-4D93-8478-CAFA1DB39682}" presName="vert1" presStyleCnt="0"/>
      <dgm:spPr/>
    </dgm:pt>
  </dgm:ptLst>
  <dgm:cxnLst>
    <dgm:cxn modelId="{E8ECE90D-8E14-4886-9696-90347B826FB8}" srcId="{279B1348-8C42-43DB-990B-75E5B6F38886}" destId="{BA84FCD6-9F8B-434C-A510-304E710D5AAF}" srcOrd="0" destOrd="0" parTransId="{CC195BB6-0F68-4B8A-96B6-42A0FA5E911F}" sibTransId="{0FC47899-3C6F-44F7-A542-9485CE001FA7}"/>
    <dgm:cxn modelId="{ED9FF223-C808-44C4-9CC0-505ADE2A7622}" type="presOf" srcId="{CE1B2946-52E1-427F-AD11-EB188AAACFB2}" destId="{29F6F7CF-6DEC-4011-8DF0-E0CF68413DA4}" srcOrd="0" destOrd="0" presId="urn:microsoft.com/office/officeart/2008/layout/LinedList"/>
    <dgm:cxn modelId="{74402366-C312-4085-B86D-22703A95A0BF}" srcId="{279B1348-8C42-43DB-990B-75E5B6F38886}" destId="{0A627C8E-4C60-41B7-A45A-5F990152DFB1}" srcOrd="4" destOrd="0" parTransId="{C540BB0B-1E98-4825-A6C9-76D97E989C3D}" sibTransId="{1EB82990-7C53-48AF-883C-E9720660E55D}"/>
    <dgm:cxn modelId="{D347F34B-B476-46B5-9E84-ABD37D14A9E9}" srcId="{279B1348-8C42-43DB-990B-75E5B6F38886}" destId="{985558BF-F469-4D93-8478-CAFA1DB39682}" srcOrd="7" destOrd="0" parTransId="{394965A3-E66B-433F-B2E3-4051347BEBE1}" sibTransId="{68D9B078-2882-493A-AD07-70D11D71A536}"/>
    <dgm:cxn modelId="{2946F34C-0DBA-40C5-BB17-82BF44554AD6}" type="presOf" srcId="{BA84FCD6-9F8B-434C-A510-304E710D5AAF}" destId="{36A9B116-E7DA-4DBB-BDC0-38E383582B63}" srcOrd="0" destOrd="0" presId="urn:microsoft.com/office/officeart/2008/layout/LinedList"/>
    <dgm:cxn modelId="{7CC1A14E-BE50-44FF-93F0-1C217ACF96D7}" srcId="{279B1348-8C42-43DB-990B-75E5B6F38886}" destId="{CE0977BD-9C0B-403C-9B02-401E3ACD6AD4}" srcOrd="6" destOrd="0" parTransId="{C11B4831-40AE-41E7-9CD7-7401F361C767}" sibTransId="{49445855-0951-4359-B525-FF120E29BDA5}"/>
    <dgm:cxn modelId="{552B6F4F-4313-4495-9FB0-A699F85B7F72}" srcId="{279B1348-8C42-43DB-990B-75E5B6F38886}" destId="{CE1B2946-52E1-427F-AD11-EB188AAACFB2}" srcOrd="2" destOrd="0" parTransId="{901F249A-D4DB-45AB-BE38-03120EDA893A}" sibTransId="{82FC2817-E1E9-4AD7-BF0C-BE0E89D6822D}"/>
    <dgm:cxn modelId="{77308D76-EEBD-4539-AD48-C951BFB2ADB7}" type="presOf" srcId="{38B4799D-DD79-49F4-88A4-A61CAF6249E1}" destId="{66A4D27C-1DA0-4403-84CA-162D1DB063B3}" srcOrd="0" destOrd="0" presId="urn:microsoft.com/office/officeart/2008/layout/LinedList"/>
    <dgm:cxn modelId="{7BC97195-15C6-4D9C-ACAB-8CC7A6DF52AD}" type="presOf" srcId="{985558BF-F469-4D93-8478-CAFA1DB39682}" destId="{2773059C-2556-47A5-874B-C87A9E92BA37}" srcOrd="0" destOrd="0" presId="urn:microsoft.com/office/officeart/2008/layout/LinedList"/>
    <dgm:cxn modelId="{8BC9E59A-FDCC-4796-95FE-210C05EE29C1}" type="presOf" srcId="{7D46A8DE-6FD3-4F80-9D0E-2E103704F304}" destId="{7A408291-A7EB-4635-ACD3-A5C4A62A8E28}" srcOrd="0" destOrd="0" presId="urn:microsoft.com/office/officeart/2008/layout/LinedList"/>
    <dgm:cxn modelId="{3569C59D-0E9B-4BB9-BB67-BBEF2394F4FA}" srcId="{279B1348-8C42-43DB-990B-75E5B6F38886}" destId="{7F0395CC-8677-44F3-A99C-0FD0675C7817}" srcOrd="5" destOrd="0" parTransId="{3EF1C067-EE9D-4E5A-95B8-605D596E1E02}" sibTransId="{9857FD50-9FBA-4A3A-A946-062B25522061}"/>
    <dgm:cxn modelId="{C842CAA7-09FF-49E9-B18F-847A0C14C9AF}" type="presOf" srcId="{7F0395CC-8677-44F3-A99C-0FD0675C7817}" destId="{8ECE74BC-72C0-4AA7-A49A-046F62E5E7CE}" srcOrd="0" destOrd="0" presId="urn:microsoft.com/office/officeart/2008/layout/LinedList"/>
    <dgm:cxn modelId="{C5422BBC-8C9E-4100-8F3E-1432A5793446}" type="presOf" srcId="{279B1348-8C42-43DB-990B-75E5B6F38886}" destId="{69A04D89-1868-448E-8197-B7AE57EAB5AE}" srcOrd="0" destOrd="0" presId="urn:microsoft.com/office/officeart/2008/layout/LinedList"/>
    <dgm:cxn modelId="{4F8054E5-1D3F-4046-B404-BF3AC4D77461}" type="presOf" srcId="{CE0977BD-9C0B-403C-9B02-401E3ACD6AD4}" destId="{3096906F-39DE-46D6-9EE9-7B4A2D5C8416}" srcOrd="0" destOrd="0" presId="urn:microsoft.com/office/officeart/2008/layout/LinedList"/>
    <dgm:cxn modelId="{06F4FCE7-34B2-4EED-BE07-A306A237ED9D}" srcId="{279B1348-8C42-43DB-990B-75E5B6F38886}" destId="{7D46A8DE-6FD3-4F80-9D0E-2E103704F304}" srcOrd="1" destOrd="0" parTransId="{E4611010-1602-46E6-ACF6-185225843847}" sibTransId="{9D67795F-C640-4E82-A415-DE5EEF85936A}"/>
    <dgm:cxn modelId="{D73033E8-329B-48CB-93DA-692D50152664}" srcId="{279B1348-8C42-43DB-990B-75E5B6F38886}" destId="{38B4799D-DD79-49F4-88A4-A61CAF6249E1}" srcOrd="3" destOrd="0" parTransId="{2EB5EB4D-08E5-4364-A9EF-9E8CF48BA84F}" sibTransId="{C67FE9E0-83C7-4F77-9194-6B5E01246B9F}"/>
    <dgm:cxn modelId="{4AA542F1-834D-49D6-AEF3-82411D920B7D}" type="presOf" srcId="{0A627C8E-4C60-41B7-A45A-5F990152DFB1}" destId="{AADE2C10-6D49-48C8-A9FC-CD3BDA1F2D7D}" srcOrd="0" destOrd="0" presId="urn:microsoft.com/office/officeart/2008/layout/LinedList"/>
    <dgm:cxn modelId="{F7A2C934-2E12-4B24-AC50-2CD44C8D3B03}" type="presParOf" srcId="{69A04D89-1868-448E-8197-B7AE57EAB5AE}" destId="{C8237D8A-BCAF-4E2A-8FCD-8F737C7272CB}" srcOrd="0" destOrd="0" presId="urn:microsoft.com/office/officeart/2008/layout/LinedList"/>
    <dgm:cxn modelId="{AC391C22-636F-4B9F-81AC-F2F4B0660DB7}" type="presParOf" srcId="{69A04D89-1868-448E-8197-B7AE57EAB5AE}" destId="{338C53E7-4633-4B56-B890-16AA39207475}" srcOrd="1" destOrd="0" presId="urn:microsoft.com/office/officeart/2008/layout/LinedList"/>
    <dgm:cxn modelId="{3133D2C9-5862-40F9-ADC5-BA4EA276F32B}" type="presParOf" srcId="{338C53E7-4633-4B56-B890-16AA39207475}" destId="{36A9B116-E7DA-4DBB-BDC0-38E383582B63}" srcOrd="0" destOrd="0" presId="urn:microsoft.com/office/officeart/2008/layout/LinedList"/>
    <dgm:cxn modelId="{7AC6148C-FF82-4D4E-82B3-A80C0975FC95}" type="presParOf" srcId="{338C53E7-4633-4B56-B890-16AA39207475}" destId="{BCCA9A82-842D-4E21-AD54-57EAA27FBD78}" srcOrd="1" destOrd="0" presId="urn:microsoft.com/office/officeart/2008/layout/LinedList"/>
    <dgm:cxn modelId="{B853D31A-F070-4294-961E-0142833C55D9}" type="presParOf" srcId="{69A04D89-1868-448E-8197-B7AE57EAB5AE}" destId="{77620596-F5B5-4CBB-A71B-18FCAF7B0C61}" srcOrd="2" destOrd="0" presId="urn:microsoft.com/office/officeart/2008/layout/LinedList"/>
    <dgm:cxn modelId="{06D70E83-F99C-4835-A4D8-BE2E31D6D483}" type="presParOf" srcId="{69A04D89-1868-448E-8197-B7AE57EAB5AE}" destId="{562580DB-8107-43EE-BB77-3E33382B3339}" srcOrd="3" destOrd="0" presId="urn:microsoft.com/office/officeart/2008/layout/LinedList"/>
    <dgm:cxn modelId="{34C0199B-2ABD-47DA-99D5-69A9D19FDB08}" type="presParOf" srcId="{562580DB-8107-43EE-BB77-3E33382B3339}" destId="{7A408291-A7EB-4635-ACD3-A5C4A62A8E28}" srcOrd="0" destOrd="0" presId="urn:microsoft.com/office/officeart/2008/layout/LinedList"/>
    <dgm:cxn modelId="{76BAD348-A405-4172-8795-362C23ECE066}" type="presParOf" srcId="{562580DB-8107-43EE-BB77-3E33382B3339}" destId="{90ABD97B-A5C9-4BA0-9296-821ACF6BBB69}" srcOrd="1" destOrd="0" presId="urn:microsoft.com/office/officeart/2008/layout/LinedList"/>
    <dgm:cxn modelId="{41C0DE3E-C175-4445-ADDE-E187A4C5D4D1}" type="presParOf" srcId="{69A04D89-1868-448E-8197-B7AE57EAB5AE}" destId="{09956F9D-6232-44AE-A18D-CFE1136E7B50}" srcOrd="4" destOrd="0" presId="urn:microsoft.com/office/officeart/2008/layout/LinedList"/>
    <dgm:cxn modelId="{B5102336-D2B7-4401-A680-37AA57198408}" type="presParOf" srcId="{69A04D89-1868-448E-8197-B7AE57EAB5AE}" destId="{46E9A308-66C8-4B38-B058-4E72AAB5CC25}" srcOrd="5" destOrd="0" presId="urn:microsoft.com/office/officeart/2008/layout/LinedList"/>
    <dgm:cxn modelId="{6BD9C43B-3FF0-488D-8AA2-ADCDB60D6054}" type="presParOf" srcId="{46E9A308-66C8-4B38-B058-4E72AAB5CC25}" destId="{29F6F7CF-6DEC-4011-8DF0-E0CF68413DA4}" srcOrd="0" destOrd="0" presId="urn:microsoft.com/office/officeart/2008/layout/LinedList"/>
    <dgm:cxn modelId="{B28E88C5-C51C-44CA-B172-7D5AE0E67D3E}" type="presParOf" srcId="{46E9A308-66C8-4B38-B058-4E72AAB5CC25}" destId="{3AEDE11B-FFB0-4CCF-8C73-02A47530D40E}" srcOrd="1" destOrd="0" presId="urn:microsoft.com/office/officeart/2008/layout/LinedList"/>
    <dgm:cxn modelId="{8C59687E-195A-46D4-99E2-425597F9CAB7}" type="presParOf" srcId="{69A04D89-1868-448E-8197-B7AE57EAB5AE}" destId="{11357636-A0D1-42A0-9AE1-B9BF43DFD648}" srcOrd="6" destOrd="0" presId="urn:microsoft.com/office/officeart/2008/layout/LinedList"/>
    <dgm:cxn modelId="{81D35FA9-87B2-4B24-ADF6-0EAFF75E3021}" type="presParOf" srcId="{69A04D89-1868-448E-8197-B7AE57EAB5AE}" destId="{65A21CDF-4F1B-48D2-ACA0-873207B85082}" srcOrd="7" destOrd="0" presId="urn:microsoft.com/office/officeart/2008/layout/LinedList"/>
    <dgm:cxn modelId="{5F66BC89-F21A-48A0-9894-E54093A40B2D}" type="presParOf" srcId="{65A21CDF-4F1B-48D2-ACA0-873207B85082}" destId="{66A4D27C-1DA0-4403-84CA-162D1DB063B3}" srcOrd="0" destOrd="0" presId="urn:microsoft.com/office/officeart/2008/layout/LinedList"/>
    <dgm:cxn modelId="{369A3CC2-E645-4BEA-8398-39F47AC74B63}" type="presParOf" srcId="{65A21CDF-4F1B-48D2-ACA0-873207B85082}" destId="{C801F1C8-F4A4-4A13-B92E-46C7A27F31F4}" srcOrd="1" destOrd="0" presId="urn:microsoft.com/office/officeart/2008/layout/LinedList"/>
    <dgm:cxn modelId="{81A00E7B-2F55-4530-9111-EE5EEAD76369}" type="presParOf" srcId="{69A04D89-1868-448E-8197-B7AE57EAB5AE}" destId="{55753EE0-6801-497C-B30D-B11C67A1C8E2}" srcOrd="8" destOrd="0" presId="urn:microsoft.com/office/officeart/2008/layout/LinedList"/>
    <dgm:cxn modelId="{EE77528D-85B4-4A39-972F-C833DB1E7C31}" type="presParOf" srcId="{69A04D89-1868-448E-8197-B7AE57EAB5AE}" destId="{2AB67D00-BF49-4A41-8B74-BDC3A21481C4}" srcOrd="9" destOrd="0" presId="urn:microsoft.com/office/officeart/2008/layout/LinedList"/>
    <dgm:cxn modelId="{9D1F49D3-F32C-44E9-91C9-E5391CAFF17F}" type="presParOf" srcId="{2AB67D00-BF49-4A41-8B74-BDC3A21481C4}" destId="{AADE2C10-6D49-48C8-A9FC-CD3BDA1F2D7D}" srcOrd="0" destOrd="0" presId="urn:microsoft.com/office/officeart/2008/layout/LinedList"/>
    <dgm:cxn modelId="{DF038BBA-4BD8-44B3-90CE-E5093C183173}" type="presParOf" srcId="{2AB67D00-BF49-4A41-8B74-BDC3A21481C4}" destId="{4D5B11D2-71FF-4219-B246-C8EA02706991}" srcOrd="1" destOrd="0" presId="urn:microsoft.com/office/officeart/2008/layout/LinedList"/>
    <dgm:cxn modelId="{7E62B148-DCCF-4A94-8C0D-338CF94BF625}" type="presParOf" srcId="{69A04D89-1868-448E-8197-B7AE57EAB5AE}" destId="{36B015A2-7475-4F19-BBD7-F1F10B99E96C}" srcOrd="10" destOrd="0" presId="urn:microsoft.com/office/officeart/2008/layout/LinedList"/>
    <dgm:cxn modelId="{04E1783A-318F-4453-A1BF-95E5C7AC422E}" type="presParOf" srcId="{69A04D89-1868-448E-8197-B7AE57EAB5AE}" destId="{905F75F8-988D-4397-B50B-D6FE67C553BF}" srcOrd="11" destOrd="0" presId="urn:microsoft.com/office/officeart/2008/layout/LinedList"/>
    <dgm:cxn modelId="{2C64EB44-B0E4-4F94-A259-8C871A7F25E5}" type="presParOf" srcId="{905F75F8-988D-4397-B50B-D6FE67C553BF}" destId="{8ECE74BC-72C0-4AA7-A49A-046F62E5E7CE}" srcOrd="0" destOrd="0" presId="urn:microsoft.com/office/officeart/2008/layout/LinedList"/>
    <dgm:cxn modelId="{4E9B27EE-9EE1-472F-9F5F-E80F0AECBCD3}" type="presParOf" srcId="{905F75F8-988D-4397-B50B-D6FE67C553BF}" destId="{0C02AEC6-E8F7-4646-A589-2E204E5245B6}" srcOrd="1" destOrd="0" presId="urn:microsoft.com/office/officeart/2008/layout/LinedList"/>
    <dgm:cxn modelId="{00638D1E-5679-4B27-B27F-5056A3355783}" type="presParOf" srcId="{69A04D89-1868-448E-8197-B7AE57EAB5AE}" destId="{3BE259EA-C2AC-4C36-B6DB-8EE2CFA71363}" srcOrd="12" destOrd="0" presId="urn:microsoft.com/office/officeart/2008/layout/LinedList"/>
    <dgm:cxn modelId="{B4345DD8-2BD7-4759-A272-DC5E06C3E3C8}" type="presParOf" srcId="{69A04D89-1868-448E-8197-B7AE57EAB5AE}" destId="{C5E77818-EB03-4A2D-98EE-CE19BB8E949B}" srcOrd="13" destOrd="0" presId="urn:microsoft.com/office/officeart/2008/layout/LinedList"/>
    <dgm:cxn modelId="{D7CCA531-E718-4919-9FF4-DF560456F024}" type="presParOf" srcId="{C5E77818-EB03-4A2D-98EE-CE19BB8E949B}" destId="{3096906F-39DE-46D6-9EE9-7B4A2D5C8416}" srcOrd="0" destOrd="0" presId="urn:microsoft.com/office/officeart/2008/layout/LinedList"/>
    <dgm:cxn modelId="{3F87F47C-A66D-4F72-8A04-2685D63A04A9}" type="presParOf" srcId="{C5E77818-EB03-4A2D-98EE-CE19BB8E949B}" destId="{6FDB7B9F-3EDE-4036-BEF2-6916CD03655E}" srcOrd="1" destOrd="0" presId="urn:microsoft.com/office/officeart/2008/layout/LinedList"/>
    <dgm:cxn modelId="{8F7BFA30-3459-4213-8934-7F3E8BEDA8EA}" type="presParOf" srcId="{69A04D89-1868-448E-8197-B7AE57EAB5AE}" destId="{6F8A8A14-E585-40D8-9534-CDA6FA94394E}" srcOrd="14" destOrd="0" presId="urn:microsoft.com/office/officeart/2008/layout/LinedList"/>
    <dgm:cxn modelId="{828B06FA-1A15-4F1A-9496-652C30573B07}" type="presParOf" srcId="{69A04D89-1868-448E-8197-B7AE57EAB5AE}" destId="{8B083DAC-1039-4C8A-BDD2-54E280E0A3B4}" srcOrd="15" destOrd="0" presId="urn:microsoft.com/office/officeart/2008/layout/LinedList"/>
    <dgm:cxn modelId="{FC392C22-9707-42A6-B477-2373B9885BCE}" type="presParOf" srcId="{8B083DAC-1039-4C8A-BDD2-54E280E0A3B4}" destId="{2773059C-2556-47A5-874B-C87A9E92BA37}" srcOrd="0" destOrd="0" presId="urn:microsoft.com/office/officeart/2008/layout/LinedList"/>
    <dgm:cxn modelId="{A8877085-DD49-4F84-A474-4BA0C345AED0}" type="presParOf" srcId="{8B083DAC-1039-4C8A-BDD2-54E280E0A3B4}" destId="{3C2071C0-9A9B-41BF-AE91-213C47D4C7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96CBE-2B3A-419F-ACFB-66C0B533040B}">
      <dsp:nvSpPr>
        <dsp:cNvPr id="0" name=""/>
        <dsp:cNvSpPr/>
      </dsp:nvSpPr>
      <dsp:spPr>
        <a:xfrm>
          <a:off x="2813" y="396796"/>
          <a:ext cx="2232266" cy="13393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1) Prioritizing racial diversity over cultural change</a:t>
          </a:r>
        </a:p>
      </dsp:txBody>
      <dsp:txXfrm>
        <a:off x="2813" y="396796"/>
        <a:ext cx="2232266" cy="1339360"/>
      </dsp:txXfrm>
    </dsp:sp>
    <dsp:sp modelId="{5B0B25B3-A3BA-4E17-889D-02C53CBDDCC2}">
      <dsp:nvSpPr>
        <dsp:cNvPr id="0" name=""/>
        <dsp:cNvSpPr/>
      </dsp:nvSpPr>
      <dsp:spPr>
        <a:xfrm>
          <a:off x="2458307" y="396796"/>
          <a:ext cx="2232266" cy="13393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2) Not inviting input at all levels of the department/organization</a:t>
          </a:r>
        </a:p>
      </dsp:txBody>
      <dsp:txXfrm>
        <a:off x="2458307" y="396796"/>
        <a:ext cx="2232266" cy="1339360"/>
      </dsp:txXfrm>
    </dsp:sp>
    <dsp:sp modelId="{1E7AE787-7FB0-4BDC-AC26-92490657BE76}">
      <dsp:nvSpPr>
        <dsp:cNvPr id="0" name=""/>
        <dsp:cNvSpPr/>
      </dsp:nvSpPr>
      <dsp:spPr>
        <a:xfrm>
          <a:off x="4913800" y="396796"/>
          <a:ext cx="2232266" cy="13393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3) Relying on one individual to carry out or lead cultural change efforts</a:t>
          </a:r>
        </a:p>
      </dsp:txBody>
      <dsp:txXfrm>
        <a:off x="4913800" y="396796"/>
        <a:ext cx="2232266" cy="1339360"/>
      </dsp:txXfrm>
    </dsp:sp>
    <dsp:sp modelId="{07ADCC3E-EE25-4E5F-A373-FC1FB9214876}">
      <dsp:nvSpPr>
        <dsp:cNvPr id="0" name=""/>
        <dsp:cNvSpPr/>
      </dsp:nvSpPr>
      <dsp:spPr>
        <a:xfrm>
          <a:off x="7369294" y="396796"/>
          <a:ext cx="2232266" cy="13393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4) Not adequately supporting change efforts at the leadership levels</a:t>
          </a:r>
        </a:p>
      </dsp:txBody>
      <dsp:txXfrm>
        <a:off x="7369294" y="396796"/>
        <a:ext cx="2232266" cy="1339360"/>
      </dsp:txXfrm>
    </dsp:sp>
    <dsp:sp modelId="{017AC767-5A91-451B-BB37-ED4BB08BC942}">
      <dsp:nvSpPr>
        <dsp:cNvPr id="0" name=""/>
        <dsp:cNvSpPr/>
      </dsp:nvSpPr>
      <dsp:spPr>
        <a:xfrm>
          <a:off x="1230560" y="1959383"/>
          <a:ext cx="2232266" cy="13393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5) All or none thinking when it comes to DEI progress</a:t>
          </a:r>
        </a:p>
      </dsp:txBody>
      <dsp:txXfrm>
        <a:off x="1230560" y="1959383"/>
        <a:ext cx="2232266" cy="1339360"/>
      </dsp:txXfrm>
    </dsp:sp>
    <dsp:sp modelId="{A3FEE986-5D69-4B4D-AD37-13E0D7C6AF44}">
      <dsp:nvSpPr>
        <dsp:cNvPr id="0" name=""/>
        <dsp:cNvSpPr/>
      </dsp:nvSpPr>
      <dsp:spPr>
        <a:xfrm>
          <a:off x="3686054" y="1959383"/>
          <a:ext cx="2232266" cy="13393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6) “Word policing”, Blaming, or shaming when we don’t agree or don’t feel enough progress is being made</a:t>
          </a:r>
        </a:p>
      </dsp:txBody>
      <dsp:txXfrm>
        <a:off x="3686054" y="1959383"/>
        <a:ext cx="2232266" cy="1339360"/>
      </dsp:txXfrm>
    </dsp:sp>
    <dsp:sp modelId="{FA8481E5-5EB6-409B-B19F-3473CEDF965F}">
      <dsp:nvSpPr>
        <dsp:cNvPr id="0" name=""/>
        <dsp:cNvSpPr/>
      </dsp:nvSpPr>
      <dsp:spPr>
        <a:xfrm>
          <a:off x="6141547" y="1959383"/>
          <a:ext cx="2232266" cy="13393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7) Avoiding DEI topics altogether due to internal discomfort</a:t>
          </a:r>
        </a:p>
      </dsp:txBody>
      <dsp:txXfrm>
        <a:off x="6141547" y="1959383"/>
        <a:ext cx="2232266" cy="1339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3F219-CD72-4143-98B3-CDB024C586EE}">
      <dsp:nvSpPr>
        <dsp:cNvPr id="0" name=""/>
        <dsp:cNvSpPr/>
      </dsp:nvSpPr>
      <dsp:spPr>
        <a:xfrm>
          <a:off x="0" y="175300"/>
          <a:ext cx="5913437" cy="10349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1) Inviting input at all levels gives a clearer sense of the needs and how to establish achievable goals/metrics</a:t>
          </a:r>
        </a:p>
      </dsp:txBody>
      <dsp:txXfrm>
        <a:off x="50520" y="225820"/>
        <a:ext cx="5812397" cy="933861"/>
      </dsp:txXfrm>
    </dsp:sp>
    <dsp:sp modelId="{00BD8FE5-09CC-4403-9BB4-733C3F4E0143}">
      <dsp:nvSpPr>
        <dsp:cNvPr id="0" name=""/>
        <dsp:cNvSpPr/>
      </dsp:nvSpPr>
      <dsp:spPr>
        <a:xfrm>
          <a:off x="0" y="1259162"/>
          <a:ext cx="5913437" cy="1034901"/>
        </a:xfrm>
        <a:prstGeom prst="roundRect">
          <a:avLst/>
        </a:prstGeom>
        <a:gradFill rotWithShape="0">
          <a:gsLst>
            <a:gs pos="0">
              <a:schemeClr val="accent2">
                <a:hueOff val="-342577"/>
                <a:satOff val="279"/>
                <a:lumOff val="-176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42577"/>
                <a:satOff val="279"/>
                <a:lumOff val="-176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42577"/>
                <a:satOff val="279"/>
                <a:lumOff val="-176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2) Expanding beyond racial diversity (still important) allows us to move beyond superficial metrics for DEI</a:t>
          </a:r>
        </a:p>
      </dsp:txBody>
      <dsp:txXfrm>
        <a:off x="50520" y="1309682"/>
        <a:ext cx="5812397" cy="933861"/>
      </dsp:txXfrm>
    </dsp:sp>
    <dsp:sp modelId="{A185C412-97BF-425E-862B-9B0B95FD200A}">
      <dsp:nvSpPr>
        <dsp:cNvPr id="0" name=""/>
        <dsp:cNvSpPr/>
      </dsp:nvSpPr>
      <dsp:spPr>
        <a:xfrm>
          <a:off x="0" y="2343024"/>
          <a:ext cx="5913437" cy="1034901"/>
        </a:xfrm>
        <a:prstGeom prst="roundRect">
          <a:avLst/>
        </a:prstGeom>
        <a:gradFill rotWithShape="0">
          <a:gsLst>
            <a:gs pos="0">
              <a:schemeClr val="accent2">
                <a:hueOff val="-685154"/>
                <a:satOff val="559"/>
                <a:lumOff val="-352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685154"/>
                <a:satOff val="559"/>
                <a:lumOff val="-352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685154"/>
                <a:satOff val="559"/>
                <a:lumOff val="-352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3) Involving the entire group/organization allows for those who have been marginalized to become empowered which is the pathway to equity; decreases individual burden </a:t>
          </a:r>
        </a:p>
      </dsp:txBody>
      <dsp:txXfrm>
        <a:off x="50520" y="2393544"/>
        <a:ext cx="5812397" cy="933861"/>
      </dsp:txXfrm>
    </dsp:sp>
    <dsp:sp modelId="{C27D67AA-52F1-48D9-B5A4-FEFA18AE86C5}">
      <dsp:nvSpPr>
        <dsp:cNvPr id="0" name=""/>
        <dsp:cNvSpPr/>
      </dsp:nvSpPr>
      <dsp:spPr>
        <a:xfrm>
          <a:off x="0" y="3426885"/>
          <a:ext cx="5913437" cy="1034901"/>
        </a:xfrm>
        <a:prstGeom prst="roundRect">
          <a:avLst/>
        </a:prstGeom>
        <a:gradFill rotWithShape="0">
          <a:gsLst>
            <a:gs pos="0">
              <a:schemeClr val="accent2">
                <a:hueOff val="-1027731"/>
                <a:satOff val="838"/>
                <a:lumOff val="-5293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27731"/>
                <a:satOff val="838"/>
                <a:lumOff val="-5293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27731"/>
                <a:satOff val="838"/>
                <a:lumOff val="-5293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4) We can be measured but consistent about establishing goals and re-evaluating approaches when necessary</a:t>
          </a:r>
        </a:p>
      </dsp:txBody>
      <dsp:txXfrm>
        <a:off x="50520" y="3477405"/>
        <a:ext cx="5812397" cy="933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37D8A-BCAF-4E2A-8FCD-8F737C7272CB}">
      <dsp:nvSpPr>
        <dsp:cNvPr id="0" name=""/>
        <dsp:cNvSpPr/>
      </dsp:nvSpPr>
      <dsp:spPr>
        <a:xfrm>
          <a:off x="0" y="0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9B116-E7DA-4DBB-BDC0-38E383582B63}">
      <dsp:nvSpPr>
        <dsp:cNvPr id="0" name=""/>
        <dsp:cNvSpPr/>
      </dsp:nvSpPr>
      <dsp:spPr>
        <a:xfrm>
          <a:off x="0" y="0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Process &gt;&gt;&gt; Outcome</a:t>
          </a:r>
        </a:p>
      </dsp:txBody>
      <dsp:txXfrm>
        <a:off x="0" y="0"/>
        <a:ext cx="9520157" cy="431326"/>
      </dsp:txXfrm>
    </dsp:sp>
    <dsp:sp modelId="{77620596-F5B5-4CBB-A71B-18FCAF7B0C61}">
      <dsp:nvSpPr>
        <dsp:cNvPr id="0" name=""/>
        <dsp:cNvSpPr/>
      </dsp:nvSpPr>
      <dsp:spPr>
        <a:xfrm>
          <a:off x="0" y="431326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08291-A7EB-4635-ACD3-A5C4A62A8E28}">
      <dsp:nvSpPr>
        <dsp:cNvPr id="0" name=""/>
        <dsp:cNvSpPr/>
      </dsp:nvSpPr>
      <dsp:spPr>
        <a:xfrm>
          <a:off x="0" y="431326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Build a coalition of support</a:t>
          </a:r>
        </a:p>
      </dsp:txBody>
      <dsp:txXfrm>
        <a:off x="0" y="431326"/>
        <a:ext cx="9520157" cy="431326"/>
      </dsp:txXfrm>
    </dsp:sp>
    <dsp:sp modelId="{09956F9D-6232-44AE-A18D-CFE1136E7B50}">
      <dsp:nvSpPr>
        <dsp:cNvPr id="0" name=""/>
        <dsp:cNvSpPr/>
      </dsp:nvSpPr>
      <dsp:spPr>
        <a:xfrm>
          <a:off x="0" y="862653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6F7CF-6DEC-4011-8DF0-E0CF68413DA4}">
      <dsp:nvSpPr>
        <dsp:cNvPr id="0" name=""/>
        <dsp:cNvSpPr/>
      </dsp:nvSpPr>
      <dsp:spPr>
        <a:xfrm>
          <a:off x="0" y="862653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Establish a framework that is sustainable</a:t>
          </a:r>
        </a:p>
      </dsp:txBody>
      <dsp:txXfrm>
        <a:off x="0" y="862653"/>
        <a:ext cx="9520157" cy="431326"/>
      </dsp:txXfrm>
    </dsp:sp>
    <dsp:sp modelId="{11357636-A0D1-42A0-9AE1-B9BF43DFD648}">
      <dsp:nvSpPr>
        <dsp:cNvPr id="0" name=""/>
        <dsp:cNvSpPr/>
      </dsp:nvSpPr>
      <dsp:spPr>
        <a:xfrm>
          <a:off x="0" y="1293979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4D27C-1DA0-4403-84CA-162D1DB063B3}">
      <dsp:nvSpPr>
        <dsp:cNvPr id="0" name=""/>
        <dsp:cNvSpPr/>
      </dsp:nvSpPr>
      <dsp:spPr>
        <a:xfrm>
          <a:off x="0" y="1293979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People &gt;&gt;&gt; Outdated Policies</a:t>
          </a:r>
        </a:p>
      </dsp:txBody>
      <dsp:txXfrm>
        <a:off x="0" y="1293979"/>
        <a:ext cx="9520157" cy="431326"/>
      </dsp:txXfrm>
    </dsp:sp>
    <dsp:sp modelId="{55753EE0-6801-497C-B30D-B11C67A1C8E2}">
      <dsp:nvSpPr>
        <dsp:cNvPr id="0" name=""/>
        <dsp:cNvSpPr/>
      </dsp:nvSpPr>
      <dsp:spPr>
        <a:xfrm>
          <a:off x="0" y="1725306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E2C10-6D49-48C8-A9FC-CD3BDA1F2D7D}">
      <dsp:nvSpPr>
        <dsp:cNvPr id="0" name=""/>
        <dsp:cNvSpPr/>
      </dsp:nvSpPr>
      <dsp:spPr>
        <a:xfrm>
          <a:off x="0" y="1725306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Seek internal/external expertise</a:t>
          </a:r>
        </a:p>
      </dsp:txBody>
      <dsp:txXfrm>
        <a:off x="0" y="1725306"/>
        <a:ext cx="9520157" cy="431326"/>
      </dsp:txXfrm>
    </dsp:sp>
    <dsp:sp modelId="{36B015A2-7475-4F19-BBD7-F1F10B99E96C}">
      <dsp:nvSpPr>
        <dsp:cNvPr id="0" name=""/>
        <dsp:cNvSpPr/>
      </dsp:nvSpPr>
      <dsp:spPr>
        <a:xfrm>
          <a:off x="0" y="2156633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E74BC-72C0-4AA7-A49A-046F62E5E7CE}">
      <dsp:nvSpPr>
        <dsp:cNvPr id="0" name=""/>
        <dsp:cNvSpPr/>
      </dsp:nvSpPr>
      <dsp:spPr>
        <a:xfrm>
          <a:off x="0" y="2156633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Resources: </a:t>
          </a:r>
          <a:r>
            <a:rPr lang="en-US" sz="1800" kern="1200">
              <a:hlinkClick xmlns:r="http://schemas.openxmlformats.org/officeDocument/2006/relationships" r:id="rId1"/>
            </a:rPr>
            <a:t>https://www.gartner.com/en/human-resources/trends/how-to-measure-dei</a:t>
          </a:r>
          <a:r>
            <a:rPr lang="en-US" sz="1800" kern="1200"/>
            <a:t> </a:t>
          </a:r>
        </a:p>
      </dsp:txBody>
      <dsp:txXfrm>
        <a:off x="0" y="2156633"/>
        <a:ext cx="9520157" cy="431326"/>
      </dsp:txXfrm>
    </dsp:sp>
    <dsp:sp modelId="{3BE259EA-C2AC-4C36-B6DB-8EE2CFA71363}">
      <dsp:nvSpPr>
        <dsp:cNvPr id="0" name=""/>
        <dsp:cNvSpPr/>
      </dsp:nvSpPr>
      <dsp:spPr>
        <a:xfrm>
          <a:off x="0" y="2587959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6906F-39DE-46D6-9EE9-7B4A2D5C8416}">
      <dsp:nvSpPr>
        <dsp:cNvPr id="0" name=""/>
        <dsp:cNvSpPr/>
      </dsp:nvSpPr>
      <dsp:spPr>
        <a:xfrm>
          <a:off x="0" y="2587959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hlinkClick xmlns:r="http://schemas.openxmlformats.org/officeDocument/2006/relationships" r:id="rId2"/>
            </a:rPr>
            <a:t>https://www.aamc.org/about-us/equity-diversity-inclusion/anti-racism-resources</a:t>
          </a:r>
          <a:r>
            <a:rPr lang="en-US" sz="1800" kern="1200"/>
            <a:t> </a:t>
          </a:r>
        </a:p>
      </dsp:txBody>
      <dsp:txXfrm>
        <a:off x="0" y="2587959"/>
        <a:ext cx="9520157" cy="431326"/>
      </dsp:txXfrm>
    </dsp:sp>
    <dsp:sp modelId="{6F8A8A14-E585-40D8-9534-CDA6FA94394E}">
      <dsp:nvSpPr>
        <dsp:cNvPr id="0" name=""/>
        <dsp:cNvSpPr/>
      </dsp:nvSpPr>
      <dsp:spPr>
        <a:xfrm>
          <a:off x="0" y="3019286"/>
          <a:ext cx="9520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3059C-2556-47A5-874B-C87A9E92BA37}">
      <dsp:nvSpPr>
        <dsp:cNvPr id="0" name=""/>
        <dsp:cNvSpPr/>
      </dsp:nvSpPr>
      <dsp:spPr>
        <a:xfrm>
          <a:off x="0" y="3019286"/>
          <a:ext cx="9520157" cy="431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hlinkClick xmlns:r="http://schemas.openxmlformats.org/officeDocument/2006/relationships" r:id="rId3"/>
            </a:rPr>
            <a:t>https://www.njjn.org/our-work/training-and-resources</a:t>
          </a:r>
          <a:r>
            <a:rPr lang="en-US" sz="1800" kern="1200"/>
            <a:t> </a:t>
          </a:r>
        </a:p>
      </dsp:txBody>
      <dsp:txXfrm>
        <a:off x="0" y="3019286"/>
        <a:ext cx="9520157" cy="431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B17D-363B-4FE3-B184-AEBE62FB07B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4EDE7-E342-413C-A16F-909D91BB0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1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DCF85E-5BE4-4C6B-8640-666E2EA841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43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BB-44E0-4A10-A8F0-B6DD9D0AA50D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328DD26-3B5F-4711-8444-85FCE10FD8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5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8260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8288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4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60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84403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97085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89844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3210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91781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1066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7058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2864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330AEFF-5BBD-40C8-A207-AA4CE4EC92BB}"/>
              </a:ext>
            </a:extLst>
          </p:cNvPr>
          <p:cNvSpPr/>
          <p:nvPr userDrawn="1"/>
        </p:nvSpPr>
        <p:spPr>
          <a:xfrm>
            <a:off x="11154250" y="381000"/>
            <a:ext cx="277139" cy="27706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0" i="0" dirty="0">
              <a:latin typeface="Poppins Light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54B68-CB58-4004-AA8D-E1B7F16E3C99}"/>
              </a:ext>
            </a:extLst>
          </p:cNvPr>
          <p:cNvSpPr txBox="1"/>
          <p:nvPr userDrawn="1"/>
        </p:nvSpPr>
        <p:spPr>
          <a:xfrm>
            <a:off x="11217478" y="442590"/>
            <a:ext cx="150683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1000" b="0" i="0" spc="0" smtClean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pPr algn="ctr"/>
              <a:t>‹#›</a:t>
            </a:fld>
            <a:endParaRPr lang="en-US" sz="1400" b="0" i="0" spc="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6190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D5259EE0-CAF5-493C-858E-A9243EA89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4" descr="Multi-coloured push pins connected by a black wire">
            <a:extLst>
              <a:ext uri="{FF2B5EF4-FFF2-40B4-BE49-F238E27FC236}">
                <a16:creationId xmlns:a16="http://schemas.microsoft.com/office/drawing/2014/main" id="{BD5B558C-F872-E158-A03E-6B0799831B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10933" r="-1" b="4794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DCD1698A-B304-4251-8307-BE5D696B1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E600D8-A7BA-262E-62E7-CC0B579C2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>
            <a:normAutofit/>
          </a:bodyPr>
          <a:lstStyle/>
          <a:p>
            <a:r>
              <a:rPr lang="en-US" sz="4100"/>
              <a:t>Managing DEI as an Organizational Change Initiative: Process, Pitfalls, and Perks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8994C-4B48-9EA0-277B-9889F9DC5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13895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Anique Forrester, MD</a:t>
            </a:r>
          </a:p>
          <a:p>
            <a:pPr>
              <a:lnSpc>
                <a:spcPct val="110000"/>
              </a:lnSpc>
            </a:pPr>
            <a:r>
              <a:rPr lang="en-US" sz="1200" dirty="0"/>
              <a:t>Chief of Diversity, Dept of Psychiatry</a:t>
            </a:r>
          </a:p>
          <a:p>
            <a:pPr>
              <a:lnSpc>
                <a:spcPct val="110000"/>
              </a:lnSpc>
            </a:pPr>
            <a:r>
              <a:rPr lang="en-US" sz="1200" dirty="0"/>
              <a:t>Consultation Liaison Psychiatry Fellowship Director</a:t>
            </a: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  <p:cxnSp>
        <p:nvCxnSpPr>
          <p:cNvPr id="22" name="Straight Connector 12">
            <a:extLst>
              <a:ext uri="{FF2B5EF4-FFF2-40B4-BE49-F238E27FC236}">
                <a16:creationId xmlns:a16="http://schemas.microsoft.com/office/drawing/2014/main" id="{06D3DE15-DB80-4D00-827C-A950117C8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14">
            <a:extLst>
              <a:ext uri="{FF2B5EF4-FFF2-40B4-BE49-F238E27FC236}">
                <a16:creationId xmlns:a16="http://schemas.microsoft.com/office/drawing/2014/main" id="{5AEEC591-DD54-40F3-8BA3-834616AFD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8BBEC0B2-5B0C-45EF-B375-ACB61DF74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10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4" descr="Wood human figure">
            <a:extLst>
              <a:ext uri="{FF2B5EF4-FFF2-40B4-BE49-F238E27FC236}">
                <a16:creationId xmlns:a16="http://schemas.microsoft.com/office/drawing/2014/main" id="{3B6A9857-C79F-91F8-6A2B-9A1B2538E9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28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2291AC-3075-207A-EB8C-9BA29879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en-US" dirty="0"/>
              <a:t>DEI Initiatives are Scary!!!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1CDE5B31-E7C5-BD6E-9C77-03A2F15F4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320511"/>
            <a:ext cx="6085091" cy="5572289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Why?  Why not?</a:t>
            </a:r>
          </a:p>
          <a:p>
            <a:pPr>
              <a:lnSpc>
                <a:spcPct val="110000"/>
              </a:lnSpc>
            </a:pPr>
            <a:r>
              <a:rPr lang="en-US" dirty="0"/>
              <a:t>Common issues: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I/We don’t know enough about these issues to lead a change initiative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I/We don’t want to say the “wrong thing” (or manage the fallout of someone else saying/doing the “wrong thing”)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I/We don’t have adequate resources/time to introduce DEI specific topics in didactics or in the department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We all get along well here, and DEI conversations can introduce conflict/be uncomfortable in this setting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02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C65039F-C451-6647-B470-2DCE3760883E}"/>
              </a:ext>
            </a:extLst>
          </p:cNvPr>
          <p:cNvSpPr txBox="1"/>
          <p:nvPr/>
        </p:nvSpPr>
        <p:spPr>
          <a:xfrm>
            <a:off x="3889121" y="306186"/>
            <a:ext cx="44137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Process of Cultural Change</a:t>
            </a: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4D264406-7E33-AB41-8718-808AC2649D2B}"/>
              </a:ext>
            </a:extLst>
          </p:cNvPr>
          <p:cNvSpPr>
            <a:spLocks/>
          </p:cNvSpPr>
          <p:nvPr/>
        </p:nvSpPr>
        <p:spPr bwMode="auto">
          <a:xfrm>
            <a:off x="5218917" y="1610155"/>
            <a:ext cx="2549415" cy="1863053"/>
          </a:xfrm>
          <a:custGeom>
            <a:avLst/>
            <a:gdLst>
              <a:gd name="T0" fmla="*/ 2550073 w 21600"/>
              <a:gd name="T1" fmla="*/ 1863511 h 21010"/>
              <a:gd name="T2" fmla="*/ 2550073 w 21600"/>
              <a:gd name="T3" fmla="*/ 1863511 h 21010"/>
              <a:gd name="T4" fmla="*/ 2550073 w 21600"/>
              <a:gd name="T5" fmla="*/ 1863511 h 21010"/>
              <a:gd name="T6" fmla="*/ 2550073 w 21600"/>
              <a:gd name="T7" fmla="*/ 1863511 h 2101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010" extrusionOk="0">
                <a:moveTo>
                  <a:pt x="21600" y="8145"/>
                </a:moveTo>
                <a:cubicBezTo>
                  <a:pt x="19118" y="4624"/>
                  <a:pt x="15943" y="2102"/>
                  <a:pt x="12437" y="865"/>
                </a:cubicBezTo>
                <a:cubicBezTo>
                  <a:pt x="8312" y="-590"/>
                  <a:pt x="3942" y="-201"/>
                  <a:pt x="0" y="1973"/>
                </a:cubicBezTo>
                <a:lnTo>
                  <a:pt x="0" y="21010"/>
                </a:lnTo>
                <a:cubicBezTo>
                  <a:pt x="500" y="19693"/>
                  <a:pt x="1192" y="18521"/>
                  <a:pt x="2034" y="17562"/>
                </a:cubicBezTo>
                <a:cubicBezTo>
                  <a:pt x="2905" y="16572"/>
                  <a:pt x="3919" y="15829"/>
                  <a:pt x="5014" y="15380"/>
                </a:cubicBezTo>
                <a:lnTo>
                  <a:pt x="21600" y="81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45" tIns="19045" rIns="19045" bIns="19045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96164498-B210-9946-80C0-DDA71EE54115}"/>
              </a:ext>
            </a:extLst>
          </p:cNvPr>
          <p:cNvSpPr/>
          <p:nvPr/>
        </p:nvSpPr>
        <p:spPr bwMode="auto">
          <a:xfrm>
            <a:off x="3792212" y="1829174"/>
            <a:ext cx="1619622" cy="2790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600" extrusionOk="0">
                <a:moveTo>
                  <a:pt x="17200" y="0"/>
                </a:moveTo>
                <a:cubicBezTo>
                  <a:pt x="12221" y="1401"/>
                  <a:pt x="7988" y="3585"/>
                  <a:pt x="4962" y="6316"/>
                </a:cubicBezTo>
                <a:cubicBezTo>
                  <a:pt x="1268" y="9650"/>
                  <a:pt x="-444" y="13619"/>
                  <a:pt x="98" y="17595"/>
                </a:cubicBezTo>
                <a:lnTo>
                  <a:pt x="21156" y="21600"/>
                </a:lnTo>
                <a:cubicBezTo>
                  <a:pt x="19937" y="20911"/>
                  <a:pt x="18965" y="20084"/>
                  <a:pt x="18298" y="19168"/>
                </a:cubicBezTo>
                <a:cubicBezTo>
                  <a:pt x="17547" y="18136"/>
                  <a:pt x="17200" y="17017"/>
                  <a:pt x="17283" y="15894"/>
                </a:cubicBezTo>
                <a:lnTo>
                  <a:pt x="1720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DBA7487D-1887-F54C-AB6A-ADDD0A9B7543}"/>
              </a:ext>
            </a:extLst>
          </p:cNvPr>
          <p:cNvSpPr/>
          <p:nvPr/>
        </p:nvSpPr>
        <p:spPr bwMode="auto">
          <a:xfrm>
            <a:off x="3812844" y="4212978"/>
            <a:ext cx="2734550" cy="1944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445"/>
                </a:moveTo>
                <a:lnTo>
                  <a:pt x="13829" y="21600"/>
                </a:lnTo>
                <a:cubicBezTo>
                  <a:pt x="10009" y="20297"/>
                  <a:pt x="6587" y="17300"/>
                  <a:pt x="4071" y="13051"/>
                </a:cubicBezTo>
                <a:cubicBezTo>
                  <a:pt x="1866" y="9328"/>
                  <a:pt x="455" y="4804"/>
                  <a:pt x="0" y="0"/>
                </a:cubicBezTo>
                <a:lnTo>
                  <a:pt x="15759" y="7124"/>
                </a:lnTo>
                <a:cubicBezTo>
                  <a:pt x="16726" y="7545"/>
                  <a:pt x="17742" y="7698"/>
                  <a:pt x="18751" y="7576"/>
                </a:cubicBezTo>
                <a:cubicBezTo>
                  <a:pt x="19743" y="7456"/>
                  <a:pt x="20710" y="7073"/>
                  <a:pt x="21600" y="6445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CA247C6-B109-9D4F-93AF-F289AEE8E8AD}"/>
              </a:ext>
            </a:extLst>
          </p:cNvPr>
          <p:cNvSpPr/>
          <p:nvPr/>
        </p:nvSpPr>
        <p:spPr bwMode="auto">
          <a:xfrm>
            <a:off x="5679258" y="3747962"/>
            <a:ext cx="2381423" cy="2468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3" extrusionOk="0">
                <a:moveTo>
                  <a:pt x="12593" y="0"/>
                </a:moveTo>
                <a:lnTo>
                  <a:pt x="21600" y="11784"/>
                </a:lnTo>
                <a:cubicBezTo>
                  <a:pt x="19267" y="15419"/>
                  <a:pt x="15759" y="18239"/>
                  <a:pt x="11598" y="19826"/>
                </a:cubicBezTo>
                <a:cubicBezTo>
                  <a:pt x="7919" y="21229"/>
                  <a:pt x="3894" y="21600"/>
                  <a:pt x="0" y="20896"/>
                </a:cubicBezTo>
                <a:lnTo>
                  <a:pt x="10857" y="6567"/>
                </a:lnTo>
                <a:cubicBezTo>
                  <a:pt x="11599" y="5663"/>
                  <a:pt x="12137" y="4623"/>
                  <a:pt x="12439" y="3514"/>
                </a:cubicBezTo>
                <a:cubicBezTo>
                  <a:pt x="12751" y="2366"/>
                  <a:pt x="12804" y="1168"/>
                  <a:pt x="12593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D140CE1D-9348-CE40-9375-9B90CCCC42C7}"/>
              </a:ext>
            </a:extLst>
          </p:cNvPr>
          <p:cNvSpPr>
            <a:spLocks/>
          </p:cNvSpPr>
          <p:nvPr/>
        </p:nvSpPr>
        <p:spPr bwMode="auto">
          <a:xfrm>
            <a:off x="6248794" y="2415885"/>
            <a:ext cx="2150995" cy="2603448"/>
          </a:xfrm>
          <a:custGeom>
            <a:avLst/>
            <a:gdLst>
              <a:gd name="T0" fmla="*/ 2151549 w 21337"/>
              <a:gd name="T1" fmla="*/ 2604088 h 21600"/>
              <a:gd name="T2" fmla="*/ 2151549 w 21337"/>
              <a:gd name="T3" fmla="*/ 2604088 h 21600"/>
              <a:gd name="T4" fmla="*/ 2151549 w 21337"/>
              <a:gd name="T5" fmla="*/ 2604088 h 21600"/>
              <a:gd name="T6" fmla="*/ 2151549 w 21337"/>
              <a:gd name="T7" fmla="*/ 2604088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37" h="21600" extrusionOk="0">
                <a:moveTo>
                  <a:pt x="0" y="4387"/>
                </a:moveTo>
                <a:lnTo>
                  <a:pt x="15846" y="0"/>
                </a:lnTo>
                <a:cubicBezTo>
                  <a:pt x="19012" y="3104"/>
                  <a:pt x="20914" y="6970"/>
                  <a:pt x="21275" y="11038"/>
                </a:cubicBezTo>
                <a:cubicBezTo>
                  <a:pt x="21600" y="14704"/>
                  <a:pt x="20656" y="18371"/>
                  <a:pt x="18557" y="21600"/>
                </a:cubicBezTo>
                <a:lnTo>
                  <a:pt x="6371" y="7619"/>
                </a:lnTo>
                <a:cubicBezTo>
                  <a:pt x="5672" y="6816"/>
                  <a:pt x="4801" y="6128"/>
                  <a:pt x="3803" y="5590"/>
                </a:cubicBezTo>
                <a:cubicBezTo>
                  <a:pt x="2651" y="4968"/>
                  <a:pt x="1355" y="4558"/>
                  <a:pt x="0" y="4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45" tIns="19045" rIns="19045" bIns="19045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3146FD-DEFE-5B40-97DC-C93B994DE4A6}"/>
              </a:ext>
            </a:extLst>
          </p:cNvPr>
          <p:cNvSpPr txBox="1"/>
          <p:nvPr/>
        </p:nvSpPr>
        <p:spPr>
          <a:xfrm>
            <a:off x="5168048" y="1962844"/>
            <a:ext cx="1923540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Awareness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FAA475-E2B8-8D46-82DA-2D8D2DB65F57}"/>
              </a:ext>
            </a:extLst>
          </p:cNvPr>
          <p:cNvSpPr txBox="1"/>
          <p:nvPr/>
        </p:nvSpPr>
        <p:spPr>
          <a:xfrm>
            <a:off x="7015943" y="3257290"/>
            <a:ext cx="1421351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Interest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D4CB9D-64BF-9643-A5C0-999EFA63F492}"/>
              </a:ext>
            </a:extLst>
          </p:cNvPr>
          <p:cNvSpPr txBox="1"/>
          <p:nvPr/>
        </p:nvSpPr>
        <p:spPr>
          <a:xfrm>
            <a:off x="6037311" y="5233006"/>
            <a:ext cx="2159695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Engagement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7EF39A-72FD-F948-801F-9F312818B44F}"/>
              </a:ext>
            </a:extLst>
          </p:cNvPr>
          <p:cNvSpPr txBox="1"/>
          <p:nvPr/>
        </p:nvSpPr>
        <p:spPr>
          <a:xfrm>
            <a:off x="4259805" y="4867242"/>
            <a:ext cx="1218603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Action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B583D-B4A9-C54C-9818-F3B15979FED3}"/>
              </a:ext>
            </a:extLst>
          </p:cNvPr>
          <p:cNvSpPr txBox="1"/>
          <p:nvPr/>
        </p:nvSpPr>
        <p:spPr>
          <a:xfrm>
            <a:off x="2881482" y="2429764"/>
            <a:ext cx="2337435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Sustainability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and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Growth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224DE15-D33D-8A4C-8348-8B04D5B70F4E}"/>
              </a:ext>
            </a:extLst>
          </p:cNvPr>
          <p:cNvSpPr txBox="1">
            <a:spLocks/>
          </p:cNvSpPr>
          <p:nvPr/>
        </p:nvSpPr>
        <p:spPr>
          <a:xfrm>
            <a:off x="6817685" y="965747"/>
            <a:ext cx="2244044" cy="83715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What are the issues?</a:t>
            </a:r>
          </a:p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What is the Intention?</a:t>
            </a:r>
          </a:p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Why are we doing this?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407641D-FCE1-0F47-992B-6BE1A83E43A5}"/>
              </a:ext>
            </a:extLst>
          </p:cNvPr>
          <p:cNvSpPr txBox="1">
            <a:spLocks/>
          </p:cNvSpPr>
          <p:nvPr/>
        </p:nvSpPr>
        <p:spPr>
          <a:xfrm>
            <a:off x="8519600" y="3058581"/>
            <a:ext cx="3672399" cy="55707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Encourage curiosity</a:t>
            </a:r>
          </a:p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Discourage silence/shaming/apathy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4D6268B-3EC5-744B-9A6B-5338EDEB5CD6}"/>
              </a:ext>
            </a:extLst>
          </p:cNvPr>
          <p:cNvSpPr txBox="1">
            <a:spLocks/>
          </p:cNvSpPr>
          <p:nvPr/>
        </p:nvSpPr>
        <p:spPr>
          <a:xfrm>
            <a:off x="8853120" y="5421240"/>
            <a:ext cx="3005357" cy="55707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Be transparent and Accountable</a:t>
            </a:r>
          </a:p>
          <a:p>
            <a:pPr marL="0" marR="0" lvl="0" indent="0" algn="l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Practice Humility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0355ABE-5784-324D-AAFB-C99756D68AF6}"/>
              </a:ext>
            </a:extLst>
          </p:cNvPr>
          <p:cNvSpPr txBox="1">
            <a:spLocks/>
          </p:cNvSpPr>
          <p:nvPr/>
        </p:nvSpPr>
        <p:spPr>
          <a:xfrm>
            <a:off x="139150" y="1495462"/>
            <a:ext cx="2549415" cy="201119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Only possible with Investment</a:t>
            </a:r>
          </a:p>
          <a:p>
            <a:pPr marL="0" marR="0" lvl="0" indent="0" algn="r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(Time, Leadership Involvement, and Resources)</a:t>
            </a:r>
          </a:p>
          <a:p>
            <a:pPr marL="0" marR="0" lvl="0" indent="0" algn="r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0" marR="0" lvl="0" indent="0" algn="r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Create Opportunities  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Make room for others to rise, Create spaces to connect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)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A03DD0-2DD3-0A45-BE02-5236B5C39CBB}"/>
              </a:ext>
            </a:extLst>
          </p:cNvPr>
          <p:cNvSpPr txBox="1">
            <a:spLocks/>
          </p:cNvSpPr>
          <p:nvPr/>
        </p:nvSpPr>
        <p:spPr>
          <a:xfrm>
            <a:off x="1190640" y="4860534"/>
            <a:ext cx="2337435" cy="7879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Be Honest.</a:t>
            </a:r>
          </a:p>
          <a:p>
            <a:pPr marL="0" marR="0" lvl="0" indent="0" algn="r" defTabSz="543818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Practice Self-Reflection 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Be mindful of the intention)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B2DD31-94BF-4631-B2B0-09DF1DBABEAE}"/>
              </a:ext>
            </a:extLst>
          </p:cNvPr>
          <p:cNvSpPr/>
          <p:nvPr/>
        </p:nvSpPr>
        <p:spPr>
          <a:xfrm>
            <a:off x="4922434" y="3500941"/>
            <a:ext cx="2306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22225">
                  <a:solidFill>
                    <a:srgbClr val="DCAB34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399473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3" grpId="0"/>
      <p:bldP spid="25" grpId="0"/>
      <p:bldP spid="27" grpId="0"/>
      <p:bldP spid="29" grpId="0"/>
      <p:bldP spid="31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43265-EE71-6DF1-55F3-BA7E0BE0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en-US" dirty="0"/>
              <a:t>Pitfalls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4F965E8-1980-0D8C-1B6D-04183A53DE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355842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8">
            <a:extLst>
              <a:ext uri="{FF2B5EF4-FFF2-40B4-BE49-F238E27FC236}">
                <a16:creationId xmlns:a16="http://schemas.microsoft.com/office/drawing/2014/main" id="{83E94E3B-CFA4-455A-9673-F46D27D1F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">
            <a:extLst>
              <a:ext uri="{FF2B5EF4-FFF2-40B4-BE49-F238E27FC236}">
                <a16:creationId xmlns:a16="http://schemas.microsoft.com/office/drawing/2014/main" id="{5F71B8AF-24E1-4CE5-BB2F-6872EEC22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461D2-B1BA-4992-158C-D8BFB226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/>
              <a:t>Perks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3E6928-1881-40F9-942A-64C25008A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9EE85D1E-6AE6-45FB-8F62-424732BE3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C9DAD0-4276-4BDF-80D8-C985DFED0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6827CF0-2230-41FD-8518-1B5AD4769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751AF0DE-F54B-7659-5285-C9CE4492D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63758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903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113C-7AEB-1088-2B05-5D4CAA38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CA6EC0-839A-F00D-DBDE-99B5C739F6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34696" y="2015732"/>
          <a:ext cx="9520158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412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451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Lato Light</vt:lpstr>
      <vt:lpstr>Palatino Linotype</vt:lpstr>
      <vt:lpstr>Poppins</vt:lpstr>
      <vt:lpstr>Poppins Light</vt:lpstr>
      <vt:lpstr>Gallery</vt:lpstr>
      <vt:lpstr>Managing DEI as an Organizational Change Initiative: Process, Pitfalls, and Perks</vt:lpstr>
      <vt:lpstr>DEI Initiatives are Scary!!!</vt:lpstr>
      <vt:lpstr>PowerPoint Presentation</vt:lpstr>
      <vt:lpstr>Pitfalls</vt:lpstr>
      <vt:lpstr>Perks</vt:lpstr>
      <vt:lpstr>Next Steps….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DEI as a Change Initiative: Process, Pitfalls, and Perks</dc:title>
  <dc:creator>Forrester, Anique</dc:creator>
  <cp:lastModifiedBy>Forrester, Anique</cp:lastModifiedBy>
  <cp:revision>4</cp:revision>
  <dcterms:created xsi:type="dcterms:W3CDTF">2023-01-24T20:49:11Z</dcterms:created>
  <dcterms:modified xsi:type="dcterms:W3CDTF">2023-01-26T16:13:49Z</dcterms:modified>
</cp:coreProperties>
</file>