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1" r:id="rId4"/>
    <p:sldId id="258" r:id="rId5"/>
    <p:sldId id="275" r:id="rId6"/>
    <p:sldId id="263" r:id="rId7"/>
    <p:sldId id="291" r:id="rId8"/>
    <p:sldId id="262" r:id="rId9"/>
    <p:sldId id="292" r:id="rId10"/>
    <p:sldId id="290" r:id="rId11"/>
    <p:sldId id="259" r:id="rId12"/>
    <p:sldId id="293" r:id="rId13"/>
    <p:sldId id="278" r:id="rId14"/>
    <p:sldId id="277" r:id="rId15"/>
    <p:sldId id="283" r:id="rId16"/>
    <p:sldId id="271" r:id="rId17"/>
    <p:sldId id="269" r:id="rId18"/>
    <p:sldId id="294" r:id="rId19"/>
    <p:sldId id="280" r:id="rId20"/>
    <p:sldId id="285" r:id="rId21"/>
    <p:sldId id="297" r:id="rId22"/>
    <p:sldId id="281" r:id="rId23"/>
    <p:sldId id="274" r:id="rId24"/>
    <p:sldId id="289" r:id="rId25"/>
    <p:sldId id="264" r:id="rId26"/>
    <p:sldId id="273" r:id="rId27"/>
    <p:sldId id="298" r:id="rId28"/>
    <p:sldId id="288" r:id="rId29"/>
    <p:sldId id="286" r:id="rId30"/>
    <p:sldId id="260" r:id="rId31"/>
    <p:sldId id="282" r:id="rId32"/>
  </p:sldIdLst>
  <p:sldSz cx="10287000" cy="6858000" type="35mm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1" i="0" u="none" strike="noStrike" cap="none" spc="0" normalizeH="0" baseline="0">
        <a:ln>
          <a:noFill/>
        </a:ln>
        <a:solidFill>
          <a:srgbClr val="00279F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7813B-D9FD-4B48-A176-98C331BAF4EC}" v="4" dt="2023-01-23T12:39:03.55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279F"/>
        </a:fontRef>
        <a:srgbClr val="00279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CCA"/>
          </a:solidFill>
        </a:fill>
      </a:tcStyle>
    </a:wholeTbl>
    <a:band2H>
      <a:tcTxStyle/>
      <a:tcStyle>
        <a:tcBdr/>
        <a:fill>
          <a:solidFill>
            <a:srgbClr val="FF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279F"/>
        </a:fontRef>
        <a:srgbClr val="00279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279F"/>
        </a:fontRef>
        <a:srgbClr val="00279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279F"/>
        </a:fontRef>
        <a:srgbClr val="00279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279F"/>
        </a:fontRef>
        <a:srgbClr val="00279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79F"/>
              </a:solidFill>
              <a:prstDash val="solid"/>
              <a:round/>
            </a:ln>
          </a:top>
          <a:bottom>
            <a:ln w="25400" cap="flat">
              <a:solidFill>
                <a:srgbClr val="00279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79F"/>
              </a:solidFill>
              <a:prstDash val="solid"/>
              <a:round/>
            </a:ln>
          </a:top>
          <a:bottom>
            <a:ln w="25400" cap="flat">
              <a:solidFill>
                <a:srgbClr val="00279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279F"/>
        </a:fontRef>
        <a:srgbClr val="00279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F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279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279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279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vic, Stephen" userId="b785a4b7-02a5-482d-9932-d74bc0e9160d" providerId="ADAL" clId="{8247813B-D9FD-4B48-A176-98C331BAF4EC}"/>
    <pc:docChg chg="custSel addSld delSld modSld sldOrd">
      <pc:chgData name="Kavic, Stephen" userId="b785a4b7-02a5-482d-9932-d74bc0e9160d" providerId="ADAL" clId="{8247813B-D9FD-4B48-A176-98C331BAF4EC}" dt="2023-01-23T12:44:59.039" v="640" actId="20577"/>
      <pc:docMkLst>
        <pc:docMk/>
      </pc:docMkLst>
      <pc:sldChg chg="modSp mod ord">
        <pc:chgData name="Kavic, Stephen" userId="b785a4b7-02a5-482d-9932-d74bc0e9160d" providerId="ADAL" clId="{8247813B-D9FD-4B48-A176-98C331BAF4EC}" dt="2023-01-23T12:40:49.990" v="624" actId="20577"/>
        <pc:sldMkLst>
          <pc:docMk/>
          <pc:sldMk cId="0" sldId="260"/>
        </pc:sldMkLst>
        <pc:spChg chg="mod">
          <ac:chgData name="Kavic, Stephen" userId="b785a4b7-02a5-482d-9932-d74bc0e9160d" providerId="ADAL" clId="{8247813B-D9FD-4B48-A176-98C331BAF4EC}" dt="2023-01-23T12:40:34.597" v="541" actId="20577"/>
          <ac:spMkLst>
            <pc:docMk/>
            <pc:sldMk cId="0" sldId="260"/>
            <ac:spMk id="46" creationId="{00000000-0000-0000-0000-000000000000}"/>
          </ac:spMkLst>
        </pc:spChg>
        <pc:spChg chg="mod">
          <ac:chgData name="Kavic, Stephen" userId="b785a4b7-02a5-482d-9932-d74bc0e9160d" providerId="ADAL" clId="{8247813B-D9FD-4B48-A176-98C331BAF4EC}" dt="2023-01-23T12:40:49.990" v="624" actId="20577"/>
          <ac:spMkLst>
            <pc:docMk/>
            <pc:sldMk cId="0" sldId="260"/>
            <ac:spMk id="47" creationId="{00000000-0000-0000-0000-000000000000}"/>
          </ac:spMkLst>
        </pc:spChg>
      </pc:sldChg>
      <pc:sldChg chg="modSp mod">
        <pc:chgData name="Kavic, Stephen" userId="b785a4b7-02a5-482d-9932-d74bc0e9160d" providerId="ADAL" clId="{8247813B-D9FD-4B48-A176-98C331BAF4EC}" dt="2023-01-23T12:38:48.672" v="311" actId="27636"/>
        <pc:sldMkLst>
          <pc:docMk/>
          <pc:sldMk cId="0" sldId="264"/>
        </pc:sldMkLst>
        <pc:spChg chg="mod">
          <ac:chgData name="Kavic, Stephen" userId="b785a4b7-02a5-482d-9932-d74bc0e9160d" providerId="ADAL" clId="{8247813B-D9FD-4B48-A176-98C331BAF4EC}" dt="2023-01-23T12:38:48.672" v="311" actId="27636"/>
          <ac:spMkLst>
            <pc:docMk/>
            <pc:sldMk cId="0" sldId="264"/>
            <ac:spMk id="60" creationId="{00000000-0000-0000-0000-000000000000}"/>
          </ac:spMkLst>
        </pc:spChg>
      </pc:sldChg>
      <pc:sldChg chg="modSp mod">
        <pc:chgData name="Kavic, Stephen" userId="b785a4b7-02a5-482d-9932-d74bc0e9160d" providerId="ADAL" clId="{8247813B-D9FD-4B48-A176-98C331BAF4EC}" dt="2023-01-23T12:44:59.039" v="640" actId="20577"/>
        <pc:sldMkLst>
          <pc:docMk/>
          <pc:sldMk cId="0" sldId="274"/>
        </pc:sldMkLst>
        <pc:spChg chg="mod">
          <ac:chgData name="Kavic, Stephen" userId="b785a4b7-02a5-482d-9932-d74bc0e9160d" providerId="ADAL" clId="{8247813B-D9FD-4B48-A176-98C331BAF4EC}" dt="2023-01-23T12:44:59.039" v="640" actId="20577"/>
          <ac:spMkLst>
            <pc:docMk/>
            <pc:sldMk cId="0" sldId="274"/>
            <ac:spMk id="95" creationId="{00000000-0000-0000-0000-000000000000}"/>
          </ac:spMkLst>
        </pc:spChg>
      </pc:sldChg>
      <pc:sldChg chg="ord">
        <pc:chgData name="Kavic, Stephen" userId="b785a4b7-02a5-482d-9932-d74bc0e9160d" providerId="ADAL" clId="{8247813B-D9FD-4B48-A176-98C331BAF4EC}" dt="2023-01-23T12:43:23.820" v="631"/>
        <pc:sldMkLst>
          <pc:docMk/>
          <pc:sldMk cId="2766913736" sldId="283"/>
        </pc:sldMkLst>
      </pc:sldChg>
      <pc:sldChg chg="modSp del mod">
        <pc:chgData name="Kavic, Stephen" userId="b785a4b7-02a5-482d-9932-d74bc0e9160d" providerId="ADAL" clId="{8247813B-D9FD-4B48-A176-98C331BAF4EC}" dt="2023-01-23T12:41:07.624" v="628" actId="47"/>
        <pc:sldMkLst>
          <pc:docMk/>
          <pc:sldMk cId="3832735938" sldId="284"/>
        </pc:sldMkLst>
        <pc:spChg chg="mod">
          <ac:chgData name="Kavic, Stephen" userId="b785a4b7-02a5-482d-9932-d74bc0e9160d" providerId="ADAL" clId="{8247813B-D9FD-4B48-A176-98C331BAF4EC}" dt="2023-01-23T12:41:03.670" v="627" actId="20577"/>
          <ac:spMkLst>
            <pc:docMk/>
            <pc:sldMk cId="3832735938" sldId="284"/>
            <ac:spMk id="120" creationId="{00000000-0000-0000-0000-000000000000}"/>
          </ac:spMkLst>
        </pc:spChg>
      </pc:sldChg>
      <pc:sldChg chg="modSp mod">
        <pc:chgData name="Kavic, Stephen" userId="b785a4b7-02a5-482d-9932-d74bc0e9160d" providerId="ADAL" clId="{8247813B-D9FD-4B48-A176-98C331BAF4EC}" dt="2023-01-23T12:40:18.533" v="516" actId="1076"/>
        <pc:sldMkLst>
          <pc:docMk/>
          <pc:sldMk cId="4174406028" sldId="286"/>
        </pc:sldMkLst>
        <pc:spChg chg="mod">
          <ac:chgData name="Kavic, Stephen" userId="b785a4b7-02a5-482d-9932-d74bc0e9160d" providerId="ADAL" clId="{8247813B-D9FD-4B48-A176-98C331BAF4EC}" dt="2023-01-23T12:40:18.533" v="516" actId="1076"/>
          <ac:spMkLst>
            <pc:docMk/>
            <pc:sldMk cId="4174406028" sldId="286"/>
            <ac:spMk id="120" creationId="{00000000-0000-0000-0000-000000000000}"/>
          </ac:spMkLst>
        </pc:spChg>
      </pc:sldChg>
      <pc:sldChg chg="del">
        <pc:chgData name="Kavic, Stephen" userId="b785a4b7-02a5-482d-9932-d74bc0e9160d" providerId="ADAL" clId="{8247813B-D9FD-4B48-A176-98C331BAF4EC}" dt="2023-01-23T12:40:22.263" v="517" actId="47"/>
        <pc:sldMkLst>
          <pc:docMk/>
          <pc:sldMk cId="2913572496" sldId="287"/>
        </pc:sldMkLst>
      </pc:sldChg>
      <pc:sldChg chg="ord">
        <pc:chgData name="Kavic, Stephen" userId="b785a4b7-02a5-482d-9932-d74bc0e9160d" providerId="ADAL" clId="{8247813B-D9FD-4B48-A176-98C331BAF4EC}" dt="2023-01-23T12:44:15.145" v="635"/>
        <pc:sldMkLst>
          <pc:docMk/>
          <pc:sldMk cId="3822520229" sldId="288"/>
        </pc:sldMkLst>
      </pc:sldChg>
      <pc:sldChg chg="ord">
        <pc:chgData name="Kavic, Stephen" userId="b785a4b7-02a5-482d-9932-d74bc0e9160d" providerId="ADAL" clId="{8247813B-D9FD-4B48-A176-98C331BAF4EC}" dt="2023-01-23T12:38:27.086" v="278"/>
        <pc:sldMkLst>
          <pc:docMk/>
          <pc:sldMk cId="3322486672" sldId="289"/>
        </pc:sldMkLst>
      </pc:sldChg>
      <pc:sldChg chg="modSp mod">
        <pc:chgData name="Kavic, Stephen" userId="b785a4b7-02a5-482d-9932-d74bc0e9160d" providerId="ADAL" clId="{8247813B-D9FD-4B48-A176-98C331BAF4EC}" dt="2023-01-23T12:42:36.616" v="629" actId="20577"/>
        <pc:sldMkLst>
          <pc:docMk/>
          <pc:sldMk cId="1520089500" sldId="291"/>
        </pc:sldMkLst>
        <pc:spChg chg="mod">
          <ac:chgData name="Kavic, Stephen" userId="b785a4b7-02a5-482d-9932-d74bc0e9160d" providerId="ADAL" clId="{8247813B-D9FD-4B48-A176-98C331BAF4EC}" dt="2023-01-23T12:42:36.616" v="629" actId="20577"/>
          <ac:spMkLst>
            <pc:docMk/>
            <pc:sldMk cId="1520089500" sldId="291"/>
            <ac:spMk id="102" creationId="{00000000-0000-0000-0000-000000000000}"/>
          </ac:spMkLst>
        </pc:spChg>
      </pc:sldChg>
      <pc:sldChg chg="addSp modSp new mod ord">
        <pc:chgData name="Kavic, Stephen" userId="b785a4b7-02a5-482d-9932-d74bc0e9160d" providerId="ADAL" clId="{8247813B-D9FD-4B48-A176-98C331BAF4EC}" dt="2023-01-23T12:43:40.640" v="633"/>
        <pc:sldMkLst>
          <pc:docMk/>
          <pc:sldMk cId="585155691" sldId="294"/>
        </pc:sldMkLst>
        <pc:picChg chg="add mod modCrop">
          <ac:chgData name="Kavic, Stephen" userId="b785a4b7-02a5-482d-9932-d74bc0e9160d" providerId="ADAL" clId="{8247813B-D9FD-4B48-A176-98C331BAF4EC}" dt="2023-01-23T12:33:53.798" v="8" actId="1076"/>
          <ac:picMkLst>
            <pc:docMk/>
            <pc:sldMk cId="585155691" sldId="294"/>
            <ac:picMk id="3" creationId="{E372F4DE-6C75-484A-872D-A9DB9EAEC5F6}"/>
          </ac:picMkLst>
        </pc:picChg>
      </pc:sldChg>
      <pc:sldChg chg="new del">
        <pc:chgData name="Kavic, Stephen" userId="b785a4b7-02a5-482d-9932-d74bc0e9160d" providerId="ADAL" clId="{8247813B-D9FD-4B48-A176-98C331BAF4EC}" dt="2023-01-23T12:34:23.010" v="9" actId="47"/>
        <pc:sldMkLst>
          <pc:docMk/>
          <pc:sldMk cId="2927103966" sldId="295"/>
        </pc:sldMkLst>
      </pc:sldChg>
      <pc:sldChg chg="new del">
        <pc:chgData name="Kavic, Stephen" userId="b785a4b7-02a5-482d-9932-d74bc0e9160d" providerId="ADAL" clId="{8247813B-D9FD-4B48-A176-98C331BAF4EC}" dt="2023-01-23T12:38:03.055" v="276" actId="47"/>
        <pc:sldMkLst>
          <pc:docMk/>
          <pc:sldMk cId="3098075294" sldId="296"/>
        </pc:sldMkLst>
      </pc:sldChg>
      <pc:sldChg chg="addSp modSp mod modAnim">
        <pc:chgData name="Kavic, Stephen" userId="b785a4b7-02a5-482d-9932-d74bc0e9160d" providerId="ADAL" clId="{8247813B-D9FD-4B48-A176-98C331BAF4EC}" dt="2023-01-23T12:37:46.511" v="275"/>
        <pc:sldMkLst>
          <pc:docMk/>
          <pc:sldMk cId="3806100869" sldId="297"/>
        </pc:sldMkLst>
        <pc:spChg chg="add mod">
          <ac:chgData name="Kavic, Stephen" userId="b785a4b7-02a5-482d-9932-d74bc0e9160d" providerId="ADAL" clId="{8247813B-D9FD-4B48-A176-98C331BAF4EC}" dt="2023-01-23T12:37:29.605" v="274" actId="1076"/>
          <ac:spMkLst>
            <pc:docMk/>
            <pc:sldMk cId="3806100869" sldId="297"/>
            <ac:spMk id="5" creationId="{36F2547C-EFEE-4687-873A-DCCFCD812CBF}"/>
          </ac:spMkLst>
        </pc:spChg>
        <pc:spChg chg="mod">
          <ac:chgData name="Kavic, Stephen" userId="b785a4b7-02a5-482d-9932-d74bc0e9160d" providerId="ADAL" clId="{8247813B-D9FD-4B48-A176-98C331BAF4EC}" dt="2023-01-23T12:34:39.268" v="41" actId="20577"/>
          <ac:spMkLst>
            <pc:docMk/>
            <pc:sldMk cId="3806100869" sldId="297"/>
            <ac:spMk id="115" creationId="{00000000-0000-0000-0000-000000000000}"/>
          </ac:spMkLst>
        </pc:spChg>
        <pc:spChg chg="mod">
          <ac:chgData name="Kavic, Stephen" userId="b785a4b7-02a5-482d-9932-d74bc0e9160d" providerId="ADAL" clId="{8247813B-D9FD-4B48-A176-98C331BAF4EC}" dt="2023-01-23T12:36:46.805" v="248" actId="14100"/>
          <ac:spMkLst>
            <pc:docMk/>
            <pc:sldMk cId="3806100869" sldId="297"/>
            <ac:spMk id="116" creationId="{00000000-0000-0000-0000-000000000000}"/>
          </ac:spMkLst>
        </pc:spChg>
        <pc:spChg chg="mod">
          <ac:chgData name="Kavic, Stephen" userId="b785a4b7-02a5-482d-9932-d74bc0e9160d" providerId="ADAL" clId="{8247813B-D9FD-4B48-A176-98C331BAF4EC}" dt="2023-01-23T12:35:35.613" v="176" actId="20577"/>
          <ac:spMkLst>
            <pc:docMk/>
            <pc:sldMk cId="3806100869" sldId="297"/>
            <ac:spMk id="117" creationId="{00000000-0000-0000-0000-000000000000}"/>
          </ac:spMkLst>
        </pc:spChg>
      </pc:sldChg>
      <pc:sldChg chg="modSp mod">
        <pc:chgData name="Kavic, Stephen" userId="b785a4b7-02a5-482d-9932-d74bc0e9160d" providerId="ADAL" clId="{8247813B-D9FD-4B48-A176-98C331BAF4EC}" dt="2023-01-23T12:40:09.574" v="515" actId="20577"/>
        <pc:sldMkLst>
          <pc:docMk/>
          <pc:sldMk cId="3936795195" sldId="298"/>
        </pc:sldMkLst>
        <pc:spChg chg="mod">
          <ac:chgData name="Kavic, Stephen" userId="b785a4b7-02a5-482d-9932-d74bc0e9160d" providerId="ADAL" clId="{8247813B-D9FD-4B48-A176-98C331BAF4EC}" dt="2023-01-23T12:39:15.197" v="329" actId="20577"/>
          <ac:spMkLst>
            <pc:docMk/>
            <pc:sldMk cId="3936795195" sldId="298"/>
            <ac:spMk id="91" creationId="{00000000-0000-0000-0000-000000000000}"/>
          </ac:spMkLst>
        </pc:spChg>
        <pc:spChg chg="mod">
          <ac:chgData name="Kavic, Stephen" userId="b785a4b7-02a5-482d-9932-d74bc0e9160d" providerId="ADAL" clId="{8247813B-D9FD-4B48-A176-98C331BAF4EC}" dt="2023-01-23T12:40:09.574" v="515" actId="20577"/>
          <ac:spMkLst>
            <pc:docMk/>
            <pc:sldMk cId="3936795195" sldId="298"/>
            <ac:spMk id="9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79F"/>
            </a:gs>
            <a:gs pos="50000">
              <a:srgbClr val="001F7F"/>
            </a:gs>
            <a:gs pos="100000">
              <a:srgbClr val="00279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20650" y="107950"/>
            <a:ext cx="10045700" cy="6642100"/>
            <a:chOff x="0" y="0"/>
            <a:chExt cx="10045700" cy="6642100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10045700" cy="6642100"/>
            </a:xfrm>
            <a:prstGeom prst="rect">
              <a:avLst/>
            </a:prstGeom>
            <a:gradFill flip="none" rotWithShape="1">
              <a:gsLst>
                <a:gs pos="0">
                  <a:srgbClr val="3352B2"/>
                </a:gs>
                <a:gs pos="50000">
                  <a:srgbClr val="00279F"/>
                </a:gs>
                <a:gs pos="100000">
                  <a:srgbClr val="3352B2"/>
                </a:gs>
              </a:gsLst>
              <a:lin ang="16200000" scaled="0"/>
            </a:gradFill>
            <a:ln w="12700" cap="flat">
              <a:solidFill>
                <a:srgbClr val="618F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147637" y="114299"/>
              <a:ext cx="9769476" cy="6407152"/>
            </a:xfrm>
            <a:prstGeom prst="rect">
              <a:avLst/>
            </a:prstGeom>
            <a:gradFill flip="none" rotWithShape="1">
              <a:gsLst>
                <a:gs pos="0">
                  <a:srgbClr val="00279F"/>
                </a:gs>
                <a:gs pos="50000">
                  <a:srgbClr val="4C67BC"/>
                </a:gs>
                <a:gs pos="100000">
                  <a:srgbClr val="00279F"/>
                </a:gs>
              </a:gsLst>
              <a:lin ang="16200000" scaled="0"/>
            </a:gradFill>
            <a:ln w="12700" cap="flat">
              <a:solidFill>
                <a:srgbClr val="618F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219075" y="190500"/>
              <a:ext cx="9605963" cy="6261100"/>
            </a:xfrm>
            <a:prstGeom prst="rect">
              <a:avLst/>
            </a:prstGeom>
            <a:gradFill flip="none" rotWithShape="1">
              <a:gsLst>
                <a:gs pos="0">
                  <a:srgbClr val="4C67BC"/>
                </a:gs>
                <a:gs pos="50000">
                  <a:srgbClr val="00279F"/>
                </a:gs>
                <a:gs pos="100000">
                  <a:srgbClr val="4C67BC"/>
                </a:gs>
              </a:gsLst>
              <a:lin ang="16200000" scaled="0"/>
            </a:gradFill>
            <a:ln w="12700" cap="flat">
              <a:solidFill>
                <a:srgbClr val="618F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365125" y="323850"/>
              <a:ext cx="9317038" cy="5994400"/>
            </a:xfrm>
            <a:prstGeom prst="rect">
              <a:avLst/>
            </a:prstGeom>
            <a:gradFill flip="none" rotWithShape="1">
              <a:gsLst>
                <a:gs pos="0">
                  <a:srgbClr val="00279F"/>
                </a:gs>
                <a:gs pos="100000">
                  <a:srgbClr val="000C2F"/>
                </a:gs>
              </a:gsLst>
              <a:lin ang="16200000" scaled="0"/>
            </a:gradFill>
            <a:ln w="12700" cap="flat">
              <a:solidFill>
                <a:srgbClr val="618FFD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14350" y="92074"/>
            <a:ext cx="92583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 anchor="ctr"/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4972050" y="6172200"/>
            <a:ext cx="24003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AFD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545306" y="3591176"/>
            <a:ext cx="9196388" cy="1140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marL="342900" indent="-342900" algn="ctr">
              <a:spcBef>
                <a:spcPts val="900"/>
              </a:spcBef>
              <a:defRPr sz="4000">
                <a:solidFill>
                  <a:srgbClr val="FFFFFF"/>
                </a:solidFill>
              </a:defRPr>
            </a:pPr>
            <a:r>
              <a:t>Stephen M. Kavic, MD</a:t>
            </a:r>
          </a:p>
          <a:p>
            <a:pPr marL="342900" indent="-342900" algn="ctr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Professor of Surgery</a:t>
            </a:r>
          </a:p>
        </p:txBody>
      </p:sp>
      <p:sp>
        <p:nvSpPr>
          <p:cNvPr id="33" name="Shape 33"/>
          <p:cNvSpPr/>
          <p:nvPr/>
        </p:nvSpPr>
        <p:spPr>
          <a:xfrm>
            <a:off x="495300" y="3192063"/>
            <a:ext cx="9296400" cy="1"/>
          </a:xfrm>
          <a:prstGeom prst="line">
            <a:avLst/>
          </a:prstGeom>
          <a:ln w="5080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95222" y="957037"/>
            <a:ext cx="9296557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sz="6000" dirty="0"/>
              <a:t>Harnessing </a:t>
            </a:r>
          </a:p>
          <a:p>
            <a:pPr algn="ctr">
              <a:defRPr sz="500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sz="6000" dirty="0"/>
              <a:t>the Power of Faculty</a:t>
            </a:r>
            <a:endParaRPr sz="6000" dirty="0"/>
          </a:p>
        </p:txBody>
      </p:sp>
      <p:pic>
        <p:nvPicPr>
          <p:cNvPr id="3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5105400"/>
            <a:ext cx="5710238" cy="1176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Difficulties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1526589" y="2109772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Time limits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lang="en-US" dirty="0"/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Engagement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lang="en-US" dirty="0"/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Feedback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dirty="0"/>
          </a:p>
        </p:txBody>
      </p:sp>
      <p:sp>
        <p:nvSpPr>
          <p:cNvPr id="4" name="Shape 117"/>
          <p:cNvSpPr/>
          <p:nvPr/>
        </p:nvSpPr>
        <p:spPr>
          <a:xfrm>
            <a:off x="4337539" y="5819744"/>
            <a:ext cx="57912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dirty="0"/>
              <a:t>Hanson ER</a:t>
            </a:r>
            <a:r>
              <a:rPr dirty="0"/>
              <a:t>. </a:t>
            </a:r>
            <a:r>
              <a:rPr lang="en-US" i="1" dirty="0"/>
              <a:t>BMC Med Ed</a:t>
            </a:r>
            <a:r>
              <a:rPr i="1" dirty="0"/>
              <a:t>. </a:t>
            </a:r>
            <a:r>
              <a:rPr lang="en-US" dirty="0"/>
              <a:t>2022; 22: 363.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46914-31F5-4BCB-BE47-5E412DD32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90" r="15117"/>
          <a:stretch/>
        </p:blipFill>
        <p:spPr>
          <a:xfrm>
            <a:off x="6416335" y="1726401"/>
            <a:ext cx="2993995" cy="398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076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idx="4294967295"/>
          </p:nvPr>
        </p:nvSpPr>
        <p:spPr>
          <a:xfrm>
            <a:off x="647700" y="533400"/>
            <a:ext cx="8839200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Program Requirements</a:t>
            </a:r>
            <a:endParaRPr dirty="0"/>
          </a:p>
        </p:txBody>
      </p:sp>
      <p:sp>
        <p:nvSpPr>
          <p:cNvPr id="44" name="Shape 44"/>
          <p:cNvSpPr>
            <a:spLocks noGrp="1"/>
          </p:cNvSpPr>
          <p:nvPr>
            <p:ph type="body" idx="4294967295"/>
          </p:nvPr>
        </p:nvSpPr>
        <p:spPr>
          <a:xfrm>
            <a:off x="987712" y="1981200"/>
            <a:ext cx="8159176" cy="41636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Depends on specialty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lang="en-US" dirty="0"/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Surgery: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	n+1 (n= number of chief residents)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lang="en-US" dirty="0"/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Anesthesiology: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	Members must have specialized expertise in 		the subspecialties of anesthesiology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lang="en-US" dirty="0"/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	Provide adequate supervision…which shall 	not 		vary with the time of the day or the day 		of the week</a:t>
            </a:r>
            <a:endParaRPr dirty="0"/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dirty="0"/>
          </a:p>
          <a:p>
            <a:pPr marL="0" lvl="4" indent="713231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idx="4294967295"/>
          </p:nvPr>
        </p:nvSpPr>
        <p:spPr>
          <a:xfrm>
            <a:off x="647700" y="533400"/>
            <a:ext cx="8839200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Total Faculty</a:t>
            </a:r>
            <a:endParaRPr dirty="0"/>
          </a:p>
        </p:txBody>
      </p:sp>
      <p:sp>
        <p:nvSpPr>
          <p:cNvPr id="44" name="Shape 44"/>
          <p:cNvSpPr>
            <a:spLocks noGrp="1"/>
          </p:cNvSpPr>
          <p:nvPr>
            <p:ph type="body" idx="4294967295"/>
          </p:nvPr>
        </p:nvSpPr>
        <p:spPr>
          <a:xfrm>
            <a:off x="987712" y="1981200"/>
            <a:ext cx="8159176" cy="4163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Minimum number n+1 		 7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	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Actual clinical faculty		66</a:t>
            </a:r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lang="en-US" dirty="0"/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r>
              <a:rPr lang="en-US" dirty="0"/>
              <a:t>Number that I rely on			&lt;&lt;66</a:t>
            </a:r>
            <a:endParaRPr dirty="0"/>
          </a:p>
          <a:p>
            <a:pPr marL="0" indent="0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dirty="0"/>
          </a:p>
          <a:p>
            <a:pPr marL="0" lvl="4" indent="713231" defTabSz="713231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defRPr sz="2807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48887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Lean on Me</a:t>
            </a:r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idx="4294967295"/>
          </p:nvPr>
        </p:nvSpPr>
        <p:spPr>
          <a:xfrm>
            <a:off x="785913" y="1797647"/>
            <a:ext cx="9029700" cy="4419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It is tempting to go back to the same well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Don’t lean on “the teacher”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Repetition</a:t>
            </a:r>
            <a:endParaRPr dirty="0"/>
          </a:p>
        </p:txBody>
      </p:sp>
      <p:sp>
        <p:nvSpPr>
          <p:cNvPr id="106" name="Shape 106"/>
          <p:cNvSpPr>
            <a:spLocks noGrp="1"/>
          </p:cNvSpPr>
          <p:nvPr>
            <p:ph type="body" idx="4294967295"/>
          </p:nvPr>
        </p:nvSpPr>
        <p:spPr>
          <a:xfrm>
            <a:off x="1865413" y="2000847"/>
            <a:ext cx="9029700" cy="4419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A great lecture x 1 is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A good lecture x 2 and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Causes a riot by time 5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Problems for Faculty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Focus on student-driven, problem-based 	approach results in fewer opportunities for 	faculty to showcase their expertise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lang="en-US" dirty="0"/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National trend of decreased medical student 	attendance at live lectures</a:t>
            </a:r>
            <a:endParaRPr dirty="0"/>
          </a:p>
        </p:txBody>
      </p:sp>
      <p:sp>
        <p:nvSpPr>
          <p:cNvPr id="4" name="Shape 117"/>
          <p:cNvSpPr/>
          <p:nvPr/>
        </p:nvSpPr>
        <p:spPr>
          <a:xfrm>
            <a:off x="4337539" y="5819744"/>
            <a:ext cx="57912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dirty="0"/>
              <a:t>Hanson ER</a:t>
            </a:r>
            <a:r>
              <a:rPr dirty="0"/>
              <a:t>. </a:t>
            </a:r>
            <a:r>
              <a:rPr lang="en-US" i="1" dirty="0"/>
              <a:t>BMC Med Ed</a:t>
            </a:r>
            <a:r>
              <a:rPr i="1" dirty="0"/>
              <a:t>. </a:t>
            </a:r>
            <a:r>
              <a:rPr lang="en-US" dirty="0"/>
              <a:t>2022; 22: 363.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91373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Identify Talent</a:t>
            </a:r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idx="4294967295"/>
          </p:nvPr>
        </p:nvSpPr>
        <p:spPr>
          <a:xfrm>
            <a:off x="647700" y="2714440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Harder than it looks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Listen to expertise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74DA6-1AEA-4994-8E9C-46C40ED7D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7" y="2081907"/>
            <a:ext cx="4048123" cy="404812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Motivation</a:t>
            </a:r>
            <a:endParaRPr dirty="0"/>
          </a:p>
        </p:txBody>
      </p:sp>
      <p:sp>
        <p:nvSpPr>
          <p:cNvPr id="79" name="Shape 79"/>
          <p:cNvSpPr>
            <a:spLocks noGrp="1"/>
          </p:cNvSpPr>
          <p:nvPr>
            <p:ph type="body" idx="4294967295"/>
          </p:nvPr>
        </p:nvSpPr>
        <p:spPr>
          <a:xfrm>
            <a:off x="884637" y="2136378"/>
            <a:ext cx="90297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Right person and right role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Medical student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Resident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Fellowship</a:t>
            </a:r>
            <a:endParaRPr dirty="0"/>
          </a:p>
        </p:txBody>
      </p:sp>
      <p:pic>
        <p:nvPicPr>
          <p:cNvPr id="1026" name="Picture 2" descr="Dr. Eric D. Strauch, MD | University of Maryland Medical System">
            <a:extLst>
              <a:ext uri="{FF2B5EF4-FFF2-40B4-BE49-F238E27FC236}">
                <a16:creationId xmlns:a16="http://schemas.microsoft.com/office/drawing/2014/main" id="{D3052ED1-6123-4CE3-86E1-E6FE9C1E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54" y="2217799"/>
            <a:ext cx="968961" cy="12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3B0527-B95D-4FE4-9832-197F797C0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523" y="4423581"/>
            <a:ext cx="968961" cy="1211202"/>
          </a:xfrm>
          <a:prstGeom prst="rect">
            <a:avLst/>
          </a:prstGeom>
        </p:spPr>
      </p:pic>
      <p:pic>
        <p:nvPicPr>
          <p:cNvPr id="1028" name="Picture 4" descr="Dr. Mark D. Kligman, MD | University of Maryland Medical System">
            <a:extLst>
              <a:ext uri="{FF2B5EF4-FFF2-40B4-BE49-F238E27FC236}">
                <a16:creationId xmlns:a16="http://schemas.microsoft.com/office/drawing/2014/main" id="{91CB5B69-EC62-4CE1-B5B2-F1A3FB41C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02" y="3212380"/>
            <a:ext cx="968961" cy="12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2F4DE-6C75-484A-872D-A9DB9EAE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5" t="11146" r="40539" b="7847"/>
          <a:stretch/>
        </p:blipFill>
        <p:spPr>
          <a:xfrm>
            <a:off x="3515558" y="1198484"/>
            <a:ext cx="3417903" cy="46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569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Intrinsic/Extrinsic Motivation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4294967295"/>
          </p:nvPr>
        </p:nvSpPr>
        <p:spPr>
          <a:xfrm>
            <a:off x="609600" y="1875692"/>
            <a:ext cx="90297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Engagement includes rational, emotional, and 	behavioral components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Intrinsic: purpose, mastery, autonomy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Extrinsic: salary, recognition, reward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</a:t>
            </a:r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5295900" y="5819775"/>
            <a:ext cx="57912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dirty="0" err="1"/>
              <a:t>Zelek</a:t>
            </a:r>
            <a:r>
              <a:rPr lang="en-US" dirty="0"/>
              <a:t> B</a:t>
            </a:r>
            <a:r>
              <a:rPr dirty="0"/>
              <a:t>. </a:t>
            </a:r>
            <a:r>
              <a:rPr lang="en-US" i="1" dirty="0"/>
              <a:t>Can Med Ed</a:t>
            </a:r>
            <a:r>
              <a:rPr i="1" dirty="0"/>
              <a:t> J. </a:t>
            </a:r>
            <a:r>
              <a:rPr lang="en-US" i="1" dirty="0"/>
              <a:t>2018</a:t>
            </a:r>
            <a:r>
              <a:rPr dirty="0"/>
              <a:t>; </a:t>
            </a:r>
            <a:r>
              <a:rPr lang="en-US" dirty="0"/>
              <a:t>9</a:t>
            </a:r>
            <a:r>
              <a:rPr dirty="0"/>
              <a:t>: </a:t>
            </a:r>
            <a:r>
              <a:rPr lang="en-US" dirty="0"/>
              <a:t>e68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 idx="4294967295"/>
          </p:nvPr>
        </p:nvSpPr>
        <p:spPr>
          <a:xfrm>
            <a:off x="12573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Disclosures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4294967295"/>
          </p:nvPr>
        </p:nvSpPr>
        <p:spPr>
          <a:xfrm>
            <a:off x="1257300" y="21336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dirty="0"/>
              <a:t>No financial disclosures</a:t>
            </a:r>
          </a:p>
          <a:p>
            <a:pPr marL="742950" lvl="1" indent="-285750">
              <a:spcBef>
                <a:spcPts val="0"/>
              </a:spcBef>
              <a:buFontTx/>
              <a:defRPr sz="2800" b="1"/>
            </a:pPr>
            <a:endParaRPr dirty="0"/>
          </a:p>
          <a:p>
            <a:pPr marL="742950" lvl="1" indent="-285750">
              <a:spcBef>
                <a:spcPts val="0"/>
              </a:spcBef>
              <a:buFontTx/>
              <a:defRPr sz="2800" b="1"/>
            </a:pPr>
            <a:endParaRPr dirty="0"/>
          </a:p>
          <a:p>
            <a:pPr marL="285750" indent="-285750">
              <a:spcBef>
                <a:spcPts val="0"/>
              </a:spcBef>
              <a:buSzPct val="100000"/>
              <a:buFontTx/>
              <a:defRPr sz="2800" b="1"/>
            </a:pPr>
            <a:r>
              <a:rPr dirty="0"/>
              <a:t>I am </a:t>
            </a:r>
            <a:r>
              <a:rPr lang="en-US" dirty="0"/>
              <a:t>entirely dependent on the state of Maryland</a:t>
            </a:r>
            <a:endParaRPr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Reported Motivation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4294967295"/>
          </p:nvPr>
        </p:nvSpPr>
        <p:spPr>
          <a:xfrm>
            <a:off x="609600" y="1875692"/>
            <a:ext cx="9029700" cy="3276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Personal satisfaction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Opportunity to attract students to specialty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Prestige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(Not money, contract, peer pressure)</a:t>
            </a:r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4931915" y="5775386"/>
            <a:ext cx="57912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dirty="0"/>
              <a:t>Dahlstrom J</a:t>
            </a:r>
            <a:r>
              <a:rPr dirty="0"/>
              <a:t>. </a:t>
            </a:r>
            <a:r>
              <a:rPr lang="en-US" i="1" dirty="0"/>
              <a:t>BMC Med Ed</a:t>
            </a:r>
            <a:r>
              <a:rPr i="1" dirty="0"/>
              <a:t>. </a:t>
            </a:r>
            <a:r>
              <a:rPr lang="en-US" dirty="0"/>
              <a:t>2005</a:t>
            </a:r>
            <a:r>
              <a:rPr dirty="0"/>
              <a:t>; </a:t>
            </a:r>
            <a:r>
              <a:rPr lang="en-US" dirty="0"/>
              <a:t>5</a:t>
            </a:r>
            <a:r>
              <a:rPr dirty="0"/>
              <a:t>: </a:t>
            </a:r>
            <a:r>
              <a:rPr lang="en-US" dirty="0"/>
              <a:t>27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2449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Swedish Blood Donation</a:t>
            </a:r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idx="4294967295"/>
          </p:nvPr>
        </p:nvSpPr>
        <p:spPr>
          <a:xfrm>
            <a:off x="609600" y="1875692"/>
            <a:ext cx="7051829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Three groups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Voluntary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Paid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Paid, but immediately donated</a:t>
            </a:r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4345989" y="5848291"/>
            <a:ext cx="57912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dirty="0" err="1"/>
              <a:t>Mellstrom</a:t>
            </a:r>
            <a:r>
              <a:rPr dirty="0"/>
              <a:t>. </a:t>
            </a:r>
            <a:r>
              <a:rPr lang="en-US" i="1" dirty="0"/>
              <a:t>J </a:t>
            </a:r>
            <a:r>
              <a:rPr lang="en-US" i="1" dirty="0" err="1"/>
              <a:t>Eur</a:t>
            </a:r>
            <a:r>
              <a:rPr lang="en-US" i="1" dirty="0"/>
              <a:t> Econ Assoc</a:t>
            </a:r>
            <a:r>
              <a:rPr i="1" dirty="0"/>
              <a:t>. </a:t>
            </a:r>
            <a:r>
              <a:rPr lang="en-US" dirty="0"/>
              <a:t>2008</a:t>
            </a:r>
            <a:r>
              <a:rPr dirty="0"/>
              <a:t>; </a:t>
            </a:r>
            <a:r>
              <a:rPr lang="en-US" dirty="0"/>
              <a:t>6</a:t>
            </a:r>
            <a:r>
              <a:rPr dirty="0"/>
              <a:t>: </a:t>
            </a:r>
            <a:r>
              <a:rPr lang="en-US" dirty="0"/>
              <a:t>845</a:t>
            </a:r>
            <a:r>
              <a:rPr dirty="0"/>
              <a:t>.</a:t>
            </a:r>
          </a:p>
        </p:txBody>
      </p:sp>
      <p:sp>
        <p:nvSpPr>
          <p:cNvPr id="5" name="Shape 116">
            <a:extLst>
              <a:ext uri="{FF2B5EF4-FFF2-40B4-BE49-F238E27FC236}">
                <a16:creationId xmlns:a16="http://schemas.microsoft.com/office/drawing/2014/main" id="{36F2547C-EFEE-4687-873A-DCCFCD812CBF}"/>
              </a:ext>
            </a:extLst>
          </p:cNvPr>
          <p:cNvSpPr txBox="1">
            <a:spLocks/>
          </p:cNvSpPr>
          <p:nvPr/>
        </p:nvSpPr>
        <p:spPr>
          <a:xfrm>
            <a:off x="7527524" y="1875692"/>
            <a:ext cx="2149876" cy="327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ClrTx/>
              <a:buSzTx/>
              <a:buFontTx/>
              <a:buNone/>
              <a:defRPr b="1"/>
            </a:pPr>
            <a:r>
              <a:rPr lang="en-US" b="1" dirty="0"/>
              <a:t>Donation</a:t>
            </a:r>
          </a:p>
          <a:p>
            <a:pPr marL="0" indent="0" hangingPunct="1">
              <a:buClrTx/>
              <a:buSzTx/>
              <a:buFontTx/>
              <a:buNone/>
              <a:defRPr b="1"/>
            </a:pPr>
            <a:r>
              <a:rPr lang="en-US" b="1" dirty="0"/>
              <a:t>	52%</a:t>
            </a:r>
          </a:p>
          <a:p>
            <a:pPr marL="0" indent="0" hangingPunct="1">
              <a:buClrTx/>
              <a:buSzTx/>
              <a:buFontTx/>
              <a:buNone/>
              <a:defRPr b="1"/>
            </a:pPr>
            <a:r>
              <a:rPr lang="en-US" b="1" dirty="0"/>
              <a:t>	30%</a:t>
            </a:r>
          </a:p>
          <a:p>
            <a:pPr marL="0" indent="0" hangingPunct="1">
              <a:buClrTx/>
              <a:buSzTx/>
              <a:buFontTx/>
              <a:buNone/>
              <a:defRPr b="1"/>
            </a:pPr>
            <a:r>
              <a:rPr lang="en-US" b="1" dirty="0"/>
              <a:t>	53%</a:t>
            </a:r>
          </a:p>
          <a:p>
            <a:pPr marL="0" indent="0" hangingPunct="1">
              <a:buClrTx/>
              <a:buSzTx/>
              <a:buFontTx/>
              <a:buNone/>
              <a:defRPr b="1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61008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 b="1"/>
            </a:lvl1pPr>
          </a:lstStyle>
          <a:p>
            <a:r>
              <a:rPr lang="en-US" dirty="0"/>
              <a:t>Recognizing Physician Engagement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Consistently say positive things about 	organization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lang="en-US" dirty="0"/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Tend to stay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lang="en-US" dirty="0"/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Strive to achieve beyond expected daily role</a:t>
            </a:r>
            <a:endParaRPr dirty="0"/>
          </a:p>
        </p:txBody>
      </p:sp>
      <p:sp>
        <p:nvSpPr>
          <p:cNvPr id="4" name="Shape 117"/>
          <p:cNvSpPr/>
          <p:nvPr/>
        </p:nvSpPr>
        <p:spPr>
          <a:xfrm>
            <a:off x="4337539" y="5819744"/>
            <a:ext cx="57912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dirty="0"/>
              <a:t>Clark J</a:t>
            </a:r>
            <a:r>
              <a:rPr dirty="0"/>
              <a:t>. </a:t>
            </a:r>
            <a:r>
              <a:rPr lang="en-US" u="sng" dirty="0"/>
              <a:t>The Kings Fund</a:t>
            </a:r>
            <a:r>
              <a:rPr dirty="0"/>
              <a:t>. </a:t>
            </a:r>
            <a:r>
              <a:rPr lang="en-US" dirty="0"/>
              <a:t>2012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4032" b="1"/>
            </a:lvl1pPr>
          </a:lstStyle>
          <a:p>
            <a:r>
              <a:rPr lang="en-US" dirty="0"/>
              <a:t>Faculty Development</a:t>
            </a:r>
            <a:endParaRPr dirty="0"/>
          </a:p>
        </p:txBody>
      </p:sp>
      <p:sp>
        <p:nvSpPr>
          <p:cNvPr id="95" name="Shape 95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Success is no accident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Set people up for success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Easy introduction – 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	provide lecture for new faculty</a:t>
            </a:r>
            <a:endParaRPr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General Teaching Techniques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Learner-oriented teaching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Questioning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Presentation skills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Goal setting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Mentoring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Coaching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Creativity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48667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 idx="4294967295"/>
          </p:nvPr>
        </p:nvSpPr>
        <p:spPr>
          <a:xfrm>
            <a:off x="12573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Example: Dictations</a:t>
            </a:r>
            <a:endParaRPr dirty="0"/>
          </a:p>
        </p:txBody>
      </p:sp>
      <p:sp>
        <p:nvSpPr>
          <p:cNvPr id="61" name="Shape 61"/>
          <p:cNvSpPr>
            <a:spLocks noGrp="1"/>
          </p:cNvSpPr>
          <p:nvPr>
            <p:ph type="body" idx="4294967295"/>
          </p:nvPr>
        </p:nvSpPr>
        <p:spPr>
          <a:xfrm>
            <a:off x="647700" y="1752600"/>
            <a:ext cx="8991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Residents dictated operative notes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Went to a transcriptionist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Days later, reviewed by attending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One to two weeks later, feedback: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“we used 3-0 suture, not 2-0”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“that wasn’t great”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Practice Dictation</a:t>
            </a:r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Done at end of case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Verbal sparring with resident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Shows teacher what the learner has experienced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Immediate feedback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Provides review of case for practitioner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Purpose</a:t>
            </a:r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Demonstrates expertise of faculty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Increased teaching reputation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Low cost, low cognitive workload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lang="en-US" dirty="0"/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Sets up ask for more teaching 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79519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Faculty Development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Most faculty have no training on becoming successful 	teachers, just role models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endParaRPr lang="en-US" dirty="0"/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Mentoring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Career decision-making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Research guidance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Study skills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Team leadership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478B4-A831-4408-BFDA-DE70C06C0623}"/>
              </a:ext>
            </a:extLst>
          </p:cNvPr>
          <p:cNvSpPr txBox="1"/>
          <p:nvPr/>
        </p:nvSpPr>
        <p:spPr>
          <a:xfrm>
            <a:off x="7910744" y="5788967"/>
            <a:ext cx="17666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APDS.org</a:t>
            </a:r>
          </a:p>
        </p:txBody>
      </p:sp>
    </p:spTree>
    <p:extLst>
      <p:ext uri="{BB962C8B-B14F-4D97-AF65-F5344CB8AC3E}">
        <p14:creationId xmlns:p14="http://schemas.microsoft.com/office/powerpoint/2010/main" val="382252022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 b="1"/>
            </a:lvl1pPr>
          </a:lstStyle>
          <a:p>
            <a:r>
              <a:rPr lang="en-US" dirty="0"/>
              <a:t>Recognizing Physician Disengagement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4294967295"/>
          </p:nvPr>
        </p:nvSpPr>
        <p:spPr>
          <a:xfrm>
            <a:off x="609600" y="2562254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Recognize that which will fail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Lack of pleasure in teaching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Excessive clinical load</a:t>
            </a:r>
          </a:p>
          <a:p>
            <a:pPr marL="0" indent="0" defTabSz="859536">
              <a:buClrTx/>
              <a:buSzTx/>
              <a:buFontTx/>
              <a:buNone/>
              <a:defRPr sz="3008" b="1"/>
            </a:pPr>
            <a:r>
              <a:rPr lang="en-US" dirty="0"/>
              <a:t>	Disengaged with material</a:t>
            </a:r>
            <a:endParaRPr dirty="0"/>
          </a:p>
        </p:txBody>
      </p:sp>
      <p:sp>
        <p:nvSpPr>
          <p:cNvPr id="4" name="Shape 117"/>
          <p:cNvSpPr/>
          <p:nvPr/>
        </p:nvSpPr>
        <p:spPr>
          <a:xfrm>
            <a:off x="4337539" y="5819744"/>
            <a:ext cx="57912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n-US" dirty="0"/>
              <a:t>Clark J</a:t>
            </a:r>
            <a:r>
              <a:rPr dirty="0"/>
              <a:t>. </a:t>
            </a:r>
            <a:r>
              <a:rPr lang="en-US" u="sng" dirty="0"/>
              <a:t>The Kings Fund</a:t>
            </a:r>
            <a:r>
              <a:rPr u="sng" dirty="0"/>
              <a:t>. </a:t>
            </a:r>
            <a:r>
              <a:rPr lang="en-US" dirty="0"/>
              <a:t>2012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40602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361357" y="2053393"/>
            <a:ext cx="6087329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r>
              <a:rPr lang="en-US" dirty="0"/>
              <a:t>“You got the wrong guy”</a:t>
            </a:r>
          </a:p>
          <a:p>
            <a:pPr>
              <a:spcBef>
                <a:spcPts val="800"/>
              </a:spcBef>
              <a:defRPr sz="3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1" name="Shape 51"/>
          <p:cNvSpPr>
            <a:spLocks noGrp="1"/>
          </p:cNvSpPr>
          <p:nvPr>
            <p:ph type="title" idx="4294967295"/>
          </p:nvPr>
        </p:nvSpPr>
        <p:spPr>
          <a:xfrm>
            <a:off x="12573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Why Me?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F7FDB-F3AD-45A5-84EB-5EFE2827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94" y="3356314"/>
            <a:ext cx="3931328" cy="1965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DFC3E-C354-49BC-9027-2C77670CB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3267583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 idx="4294967295"/>
          </p:nvPr>
        </p:nvSpPr>
        <p:spPr>
          <a:xfrm>
            <a:off x="571499" y="761999"/>
            <a:ext cx="9144002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850391">
              <a:defRPr sz="4092" b="1"/>
            </a:lvl1pPr>
          </a:lstStyle>
          <a:p>
            <a:r>
              <a:rPr lang="en-US" dirty="0"/>
              <a:t>Harnessing Faculty</a:t>
            </a:r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body" idx="4294967295"/>
          </p:nvPr>
        </p:nvSpPr>
        <p:spPr>
          <a:xfrm>
            <a:off x="736600" y="2190653"/>
            <a:ext cx="8813800" cy="35878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740663">
              <a:spcBef>
                <a:spcPts val="600"/>
              </a:spcBef>
              <a:buClrTx/>
              <a:buSzTx/>
              <a:buFontTx/>
              <a:buNone/>
              <a:defRPr sz="2592" b="1"/>
            </a:pPr>
            <a:r>
              <a:rPr lang="en-US" dirty="0"/>
              <a:t>Recognize teachers</a:t>
            </a:r>
          </a:p>
          <a:p>
            <a:pPr marL="0" indent="0" defTabSz="740663">
              <a:spcBef>
                <a:spcPts val="600"/>
              </a:spcBef>
              <a:buClrTx/>
              <a:buSzTx/>
              <a:buFontTx/>
              <a:buNone/>
              <a:defRPr sz="2592" b="1"/>
            </a:pPr>
            <a:r>
              <a:rPr lang="en-US" dirty="0"/>
              <a:t>Develop more teaching</a:t>
            </a:r>
          </a:p>
          <a:p>
            <a:pPr marL="0" indent="0" defTabSz="740663">
              <a:spcBef>
                <a:spcPts val="600"/>
              </a:spcBef>
              <a:buClrTx/>
              <a:buSzTx/>
              <a:buFontTx/>
              <a:buNone/>
              <a:defRPr sz="2592" b="1"/>
            </a:pPr>
            <a:r>
              <a:rPr lang="en-US" dirty="0"/>
              <a:t>Spread the educational wealth</a:t>
            </a:r>
            <a:endParaRPr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933700" y="1523999"/>
            <a:ext cx="4038600" cy="214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200">
                <a:solidFill>
                  <a:srgbClr val="FAFD00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123" name="Shape 123"/>
          <p:cNvSpPr/>
          <p:nvPr/>
        </p:nvSpPr>
        <p:spPr>
          <a:xfrm>
            <a:off x="2095500" y="4648200"/>
            <a:ext cx="647700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skavic@som.umaryland.edu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 idx="4294967295"/>
          </p:nvPr>
        </p:nvSpPr>
        <p:spPr>
          <a:xfrm>
            <a:off x="1257300" y="7619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t>Overview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4294967295"/>
          </p:nvPr>
        </p:nvSpPr>
        <p:spPr>
          <a:xfrm>
            <a:off x="647699" y="2362200"/>
            <a:ext cx="9144002" cy="3124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1263" indent="-481263">
              <a:spcBef>
                <a:spcPts val="800"/>
              </a:spcBef>
              <a:buClrTx/>
              <a:buSzPct val="100000"/>
              <a:buFontTx/>
              <a:buAutoNum type="arabicPeriod"/>
              <a:defRPr sz="3600" b="1"/>
            </a:pPr>
            <a:r>
              <a:rPr lang="en-US" dirty="0"/>
              <a:t>Problems</a:t>
            </a:r>
          </a:p>
          <a:p>
            <a:pPr marL="481263" indent="-481263">
              <a:spcBef>
                <a:spcPts val="800"/>
              </a:spcBef>
              <a:buClrTx/>
              <a:buSzPct val="100000"/>
              <a:buFontTx/>
              <a:buAutoNum type="arabicPeriod"/>
              <a:defRPr sz="3600" b="1"/>
            </a:pPr>
            <a:endParaRPr lang="en-US" dirty="0"/>
          </a:p>
          <a:p>
            <a:pPr marL="481263" indent="-481263">
              <a:spcBef>
                <a:spcPts val="800"/>
              </a:spcBef>
              <a:buClrTx/>
              <a:buSzPct val="100000"/>
              <a:buFontTx/>
              <a:buAutoNum type="arabicPeriod"/>
              <a:defRPr sz="3600" b="1"/>
            </a:pPr>
            <a:r>
              <a:rPr lang="en-US" dirty="0"/>
              <a:t>Difficulties</a:t>
            </a:r>
          </a:p>
          <a:p>
            <a:pPr marL="481263" indent="-481263">
              <a:spcBef>
                <a:spcPts val="800"/>
              </a:spcBef>
              <a:buClrTx/>
              <a:buSzPct val="100000"/>
              <a:buFontTx/>
              <a:buAutoNum type="arabicPeriod"/>
              <a:defRPr sz="3600" b="1"/>
            </a:pPr>
            <a:endParaRPr lang="en-US" dirty="0"/>
          </a:p>
          <a:p>
            <a:pPr marL="481263" indent="-481263">
              <a:spcBef>
                <a:spcPts val="800"/>
              </a:spcBef>
              <a:buClrTx/>
              <a:buSzPct val="100000"/>
              <a:buFontTx/>
              <a:buAutoNum type="arabicPeriod"/>
              <a:defRPr sz="3600" b="1"/>
            </a:pPr>
            <a:r>
              <a:rPr lang="en-US" dirty="0"/>
              <a:t>How to approach solutions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Chevalier Jackson</a:t>
            </a:r>
            <a:endParaRPr dirty="0"/>
          </a:p>
        </p:txBody>
      </p:sp>
      <p:sp>
        <p:nvSpPr>
          <p:cNvPr id="98" name="Shape 98"/>
          <p:cNvSpPr>
            <a:spLocks noGrp="1"/>
          </p:cNvSpPr>
          <p:nvPr>
            <p:ph type="body" idx="4294967295"/>
          </p:nvPr>
        </p:nvSpPr>
        <p:spPr>
          <a:xfrm>
            <a:off x="815877" y="1824831"/>
            <a:ext cx="9029701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804672">
              <a:spcBef>
                <a:spcPts val="600"/>
              </a:spcBef>
              <a:buClrTx/>
              <a:buSzTx/>
              <a:buFontTx/>
              <a:buNone/>
              <a:defRPr sz="2816" b="1"/>
            </a:pPr>
            <a:r>
              <a:rPr lang="en-US" sz="3600" dirty="0"/>
              <a:t>“In teaching the medical student, the primary requisite is keeping him awake”</a:t>
            </a:r>
          </a:p>
          <a:p>
            <a:pPr marL="0" indent="0" algn="ctr" defTabSz="804672">
              <a:spcBef>
                <a:spcPts val="600"/>
              </a:spcBef>
              <a:buClrTx/>
              <a:buSzTx/>
              <a:buFontTx/>
              <a:buNone/>
              <a:defRPr sz="2816" b="1"/>
            </a:pPr>
            <a:endParaRPr lang="en-US" dirty="0"/>
          </a:p>
          <a:p>
            <a:pPr marL="0" indent="0" algn="ctr" defTabSz="804672">
              <a:spcBef>
                <a:spcPts val="600"/>
              </a:spcBef>
              <a:buClrTx/>
              <a:buSzTx/>
              <a:buFontTx/>
              <a:buNone/>
              <a:defRPr sz="2816" b="1"/>
            </a:pPr>
            <a:endParaRPr lang="en-US" dirty="0"/>
          </a:p>
        </p:txBody>
      </p:sp>
      <p:pic>
        <p:nvPicPr>
          <p:cNvPr id="2050" name="Picture 2" descr="Chevalier Q. Jackson (@chev_jackson) / Twitter">
            <a:extLst>
              <a:ext uri="{FF2B5EF4-FFF2-40B4-BE49-F238E27FC236}">
                <a16:creationId xmlns:a16="http://schemas.microsoft.com/office/drawing/2014/main" id="{82B93BF4-AE23-4A4A-8C15-F40F6FF6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8604" y="3429000"/>
            <a:ext cx="2049791" cy="27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F55CA-510C-4EC3-BF5E-9D9A64F6AF85}"/>
              </a:ext>
            </a:extLst>
          </p:cNvPr>
          <p:cNvSpPr txBox="1"/>
          <p:nvPr/>
        </p:nvSpPr>
        <p:spPr>
          <a:xfrm>
            <a:off x="7795787" y="5722744"/>
            <a:ext cx="2049791" cy="525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defTabSz="804672">
              <a:spcBef>
                <a:spcPts val="600"/>
              </a:spcBef>
              <a:buClrTx/>
              <a:buSzTx/>
              <a:buFontTx/>
              <a:buNone/>
              <a:defRPr sz="2816" b="1"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circa 1905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 idx="4294967295"/>
          </p:nvPr>
        </p:nvSpPr>
        <p:spPr>
          <a:xfrm>
            <a:off x="12573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Faculty Corollary</a:t>
            </a:r>
            <a:endParaRPr dirty="0"/>
          </a:p>
        </p:txBody>
      </p:sp>
      <p:sp>
        <p:nvSpPr>
          <p:cNvPr id="58" name="Shape 58"/>
          <p:cNvSpPr>
            <a:spLocks noGrp="1"/>
          </p:cNvSpPr>
          <p:nvPr>
            <p:ph type="body" idx="4294967295"/>
          </p:nvPr>
        </p:nvSpPr>
        <p:spPr>
          <a:xfrm>
            <a:off x="647700" y="2174630"/>
            <a:ext cx="8991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ClrTx/>
              <a:buSzTx/>
              <a:buFontTx/>
              <a:buNone/>
              <a:defRPr b="1"/>
            </a:pPr>
            <a:r>
              <a:rPr lang="en-US" sz="3600" dirty="0"/>
              <a:t>In teaching medical students, </a:t>
            </a:r>
          </a:p>
          <a:p>
            <a:pPr marL="0" indent="0" algn="ctr">
              <a:buClrTx/>
              <a:buSzTx/>
              <a:buFontTx/>
              <a:buNone/>
              <a:defRPr b="1"/>
            </a:pPr>
            <a:r>
              <a:rPr lang="en-US" sz="3600" dirty="0"/>
              <a:t>the primary requisite </a:t>
            </a:r>
          </a:p>
          <a:p>
            <a:pPr marL="0" indent="0" algn="ctr">
              <a:buClrTx/>
              <a:buSzTx/>
              <a:buFontTx/>
              <a:buNone/>
              <a:defRPr b="1"/>
            </a:pPr>
            <a:r>
              <a:rPr lang="en-US" sz="3600" dirty="0"/>
              <a:t>is getting the faculty to show up</a:t>
            </a:r>
            <a:endParaRPr sz="360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 b="1"/>
            </a:lvl1pPr>
          </a:lstStyle>
          <a:p>
            <a:r>
              <a:rPr lang="en-US" dirty="0"/>
              <a:t>Progression of Lecture Scheduling</a:t>
            </a:r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idx="4294967295"/>
          </p:nvPr>
        </p:nvSpPr>
        <p:spPr>
          <a:xfrm>
            <a:off x="609600" y="2074984"/>
            <a:ext cx="9029700" cy="66821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 defTabSz="859536">
              <a:buClrTx/>
              <a:buSzTx/>
              <a:buFontTx/>
              <a:buNone/>
              <a:defRPr sz="3008" b="1"/>
            </a:pPr>
            <a:r>
              <a:rPr lang="en-US" dirty="0"/>
              <a:t>Identify need for lecture on thyroid disease on 3/17</a:t>
            </a:r>
          </a:p>
        </p:txBody>
      </p:sp>
      <p:sp>
        <p:nvSpPr>
          <p:cNvPr id="4" name="Shape 103">
            <a:extLst>
              <a:ext uri="{FF2B5EF4-FFF2-40B4-BE49-F238E27FC236}">
                <a16:creationId xmlns:a16="http://schemas.microsoft.com/office/drawing/2014/main" id="{8E9E441C-8CC7-494D-86E0-3BB9088BE477}"/>
              </a:ext>
            </a:extLst>
          </p:cNvPr>
          <p:cNvSpPr txBox="1">
            <a:spLocks/>
          </p:cNvSpPr>
          <p:nvPr/>
        </p:nvSpPr>
        <p:spPr>
          <a:xfrm>
            <a:off x="628650" y="2731475"/>
            <a:ext cx="9029700" cy="66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 defTabSz="859536" hangingPunct="1">
              <a:buClrTx/>
              <a:buSzTx/>
              <a:buFontTx/>
              <a:buNone/>
              <a:defRPr sz="3008" b="1"/>
            </a:pPr>
            <a:r>
              <a:rPr lang="en-US" sz="3008" b="1" dirty="0"/>
              <a:t>Fill with a “volunteer”</a:t>
            </a:r>
          </a:p>
        </p:txBody>
      </p:sp>
      <p:sp>
        <p:nvSpPr>
          <p:cNvPr id="5" name="Shape 103">
            <a:extLst>
              <a:ext uri="{FF2B5EF4-FFF2-40B4-BE49-F238E27FC236}">
                <a16:creationId xmlns:a16="http://schemas.microsoft.com/office/drawing/2014/main" id="{655CE4D3-455C-42FF-956D-DA184D925738}"/>
              </a:ext>
            </a:extLst>
          </p:cNvPr>
          <p:cNvSpPr txBox="1">
            <a:spLocks/>
          </p:cNvSpPr>
          <p:nvPr/>
        </p:nvSpPr>
        <p:spPr>
          <a:xfrm>
            <a:off x="647700" y="3387966"/>
            <a:ext cx="9029700" cy="66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 defTabSz="859536" hangingPunct="1">
              <a:buClrTx/>
              <a:buSzTx/>
              <a:buFontTx/>
              <a:buNone/>
              <a:defRPr sz="3008" b="1"/>
            </a:pPr>
            <a:r>
              <a:rPr lang="en-US" sz="3008" b="1" dirty="0"/>
              <a:t>Hear of last-minute cancellation</a:t>
            </a:r>
          </a:p>
        </p:txBody>
      </p:sp>
      <p:sp>
        <p:nvSpPr>
          <p:cNvPr id="6" name="Shape 103">
            <a:extLst>
              <a:ext uri="{FF2B5EF4-FFF2-40B4-BE49-F238E27FC236}">
                <a16:creationId xmlns:a16="http://schemas.microsoft.com/office/drawing/2014/main" id="{C4B2F5CC-BB8C-4218-9BF8-9A0790728E9C}"/>
              </a:ext>
            </a:extLst>
          </p:cNvPr>
          <p:cNvSpPr txBox="1">
            <a:spLocks/>
          </p:cNvSpPr>
          <p:nvPr/>
        </p:nvSpPr>
        <p:spPr>
          <a:xfrm>
            <a:off x="647700" y="4032732"/>
            <a:ext cx="9029700" cy="66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 defTabSz="859536" hangingPunct="1">
              <a:buClrTx/>
              <a:buSzTx/>
              <a:buFontTx/>
              <a:buNone/>
              <a:defRPr sz="3008" b="1"/>
            </a:pPr>
            <a:r>
              <a:rPr lang="en-US" sz="3008" b="1" dirty="0"/>
              <a:t>Get angry</a:t>
            </a:r>
          </a:p>
        </p:txBody>
      </p:sp>
      <p:sp>
        <p:nvSpPr>
          <p:cNvPr id="7" name="Shape 103">
            <a:extLst>
              <a:ext uri="{FF2B5EF4-FFF2-40B4-BE49-F238E27FC236}">
                <a16:creationId xmlns:a16="http://schemas.microsoft.com/office/drawing/2014/main" id="{0904457C-A14A-4940-8B2C-D3485A5E5AED}"/>
              </a:ext>
            </a:extLst>
          </p:cNvPr>
          <p:cNvSpPr txBox="1">
            <a:spLocks/>
          </p:cNvSpPr>
          <p:nvPr/>
        </p:nvSpPr>
        <p:spPr>
          <a:xfrm>
            <a:off x="628650" y="4700948"/>
            <a:ext cx="9029700" cy="66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 defTabSz="859536" hangingPunct="1">
              <a:buClrTx/>
              <a:buSzTx/>
              <a:buFontTx/>
              <a:buNone/>
              <a:defRPr sz="3008" b="1"/>
            </a:pPr>
            <a:r>
              <a:rPr lang="en-US" sz="3008" b="1" dirty="0"/>
              <a:t>Fill in as speaker</a:t>
            </a:r>
          </a:p>
        </p:txBody>
      </p:sp>
      <p:sp>
        <p:nvSpPr>
          <p:cNvPr id="8" name="Shape 103">
            <a:extLst>
              <a:ext uri="{FF2B5EF4-FFF2-40B4-BE49-F238E27FC236}">
                <a16:creationId xmlns:a16="http://schemas.microsoft.com/office/drawing/2014/main" id="{112C3DE2-CC9F-433B-AFB2-27809BDD77E4}"/>
              </a:ext>
            </a:extLst>
          </p:cNvPr>
          <p:cNvSpPr txBox="1">
            <a:spLocks/>
          </p:cNvSpPr>
          <p:nvPr/>
        </p:nvSpPr>
        <p:spPr>
          <a:xfrm>
            <a:off x="755712" y="5453788"/>
            <a:ext cx="9029700" cy="66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50" tIns="44450" rIns="44450" bIns="44450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2352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Helvetica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algn="ctr" defTabSz="859536" hangingPunct="1">
              <a:buClrTx/>
              <a:buSzTx/>
              <a:buFontTx/>
              <a:buNone/>
              <a:defRPr sz="3008" b="1"/>
            </a:pPr>
            <a:r>
              <a:rPr lang="en-US" sz="3008" b="1" dirty="0"/>
              <a:t>Feel like no one cares</a:t>
            </a:r>
          </a:p>
        </p:txBody>
      </p:sp>
    </p:spTree>
    <p:extLst>
      <p:ext uri="{BB962C8B-B14F-4D97-AF65-F5344CB8AC3E}">
        <p14:creationId xmlns:p14="http://schemas.microsoft.com/office/powerpoint/2010/main" val="1520089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12573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Cycle of Disappointment</a:t>
            </a:r>
            <a:endParaRPr dirty="0"/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647700" y="1752600"/>
            <a:ext cx="8991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	Kubler-Ross stages of grief?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Denial					Resident	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Anger					Fellow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Bargaining				Asst Prof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Depression				Assoc Prof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Acceptance				Professor</a:t>
            </a:r>
            <a:endParaRPr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 idx="4294967295"/>
          </p:nvPr>
        </p:nvSpPr>
        <p:spPr>
          <a:xfrm>
            <a:off x="609600" y="609599"/>
            <a:ext cx="8915400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4032" b="1"/>
            </a:lvl1pPr>
          </a:lstStyle>
          <a:p>
            <a:r>
              <a:rPr lang="en-US" dirty="0"/>
              <a:t>You Can’t Do It Alone</a:t>
            </a:r>
            <a:endParaRPr dirty="0"/>
          </a:p>
        </p:txBody>
      </p:sp>
      <p:sp>
        <p:nvSpPr>
          <p:cNvPr id="95" name="Shape 95"/>
          <p:cNvSpPr>
            <a:spLocks noGrp="1"/>
          </p:cNvSpPr>
          <p:nvPr>
            <p:ph type="body" idx="4294967295"/>
          </p:nvPr>
        </p:nvSpPr>
        <p:spPr>
          <a:xfrm>
            <a:off x="647700" y="2057400"/>
            <a:ext cx="90297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Off-site rotations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lang="en-US" dirty="0"/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We rely on others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Journal club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Lectures</a:t>
            </a:r>
          </a:p>
          <a:p>
            <a:pPr marL="0" indent="0">
              <a:buClrTx/>
              <a:buSzTx/>
              <a:buFontTx/>
              <a:buNone/>
              <a:defRPr b="1"/>
            </a:pPr>
            <a:r>
              <a:rPr lang="en-US" dirty="0"/>
              <a:t>	Informal guidance/lunches</a:t>
            </a:r>
          </a:p>
          <a:p>
            <a:pPr marL="0" indent="0">
              <a:buClrTx/>
              <a:buSzTx/>
              <a:buFontTx/>
              <a:buNone/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71495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lueboxs">
  <a:themeElements>
    <a:clrScheme name="blueboxs">
      <a:dk1>
        <a:srgbClr val="9F9F9F"/>
      </a:dk1>
      <a:lt1>
        <a:srgbClr val="00279F"/>
      </a:lt1>
      <a:dk2>
        <a:srgbClr val="A7A7A7"/>
      </a:dk2>
      <a:lt2>
        <a:srgbClr val="535353"/>
      </a:lt2>
      <a:accent1>
        <a:srgbClr val="FF3300"/>
      </a:accent1>
      <a:accent2>
        <a:srgbClr val="E844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uebox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uebox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1" i="0" u="none" strike="noStrike" cap="none" spc="0" normalizeH="0" baseline="0">
            <a:ln>
              <a:noFill/>
            </a:ln>
            <a:solidFill>
              <a:srgbClr val="00279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1" i="0" u="none" strike="noStrike" cap="none" spc="0" normalizeH="0" baseline="0">
            <a:ln>
              <a:noFill/>
            </a:ln>
            <a:solidFill>
              <a:srgbClr val="00279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boxs">
  <a:themeElements>
    <a:clrScheme name="bluebox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300"/>
      </a:accent1>
      <a:accent2>
        <a:srgbClr val="E844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uebox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uebox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1" i="0" u="none" strike="noStrike" cap="none" spc="0" normalizeH="0" baseline="0">
            <a:ln>
              <a:noFill/>
            </a:ln>
            <a:solidFill>
              <a:srgbClr val="00279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1" i="0" u="none" strike="noStrike" cap="none" spc="0" normalizeH="0" baseline="0">
            <a:ln>
              <a:noFill/>
            </a:ln>
            <a:solidFill>
              <a:srgbClr val="00279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748</Words>
  <Application>Microsoft Office PowerPoint</Application>
  <PresentationFormat>35mm Slides</PresentationFormat>
  <Paragraphs>179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Helvetica</vt:lpstr>
      <vt:lpstr>blueboxs</vt:lpstr>
      <vt:lpstr>PowerPoint Presentation</vt:lpstr>
      <vt:lpstr>Disclosures</vt:lpstr>
      <vt:lpstr>Why Me?</vt:lpstr>
      <vt:lpstr>Overview</vt:lpstr>
      <vt:lpstr>Chevalier Jackson</vt:lpstr>
      <vt:lpstr>Faculty Corollary</vt:lpstr>
      <vt:lpstr>Progression of Lecture Scheduling</vt:lpstr>
      <vt:lpstr>Cycle of Disappointment</vt:lpstr>
      <vt:lpstr>You Can’t Do It Alone</vt:lpstr>
      <vt:lpstr>Difficulties</vt:lpstr>
      <vt:lpstr>Program Requirements</vt:lpstr>
      <vt:lpstr>Total Faculty</vt:lpstr>
      <vt:lpstr>Lean on Me</vt:lpstr>
      <vt:lpstr>Repetition</vt:lpstr>
      <vt:lpstr>Problems for Faculty</vt:lpstr>
      <vt:lpstr>Identify Talent</vt:lpstr>
      <vt:lpstr>Motivation</vt:lpstr>
      <vt:lpstr>PowerPoint Presentation</vt:lpstr>
      <vt:lpstr>Intrinsic/Extrinsic Motivation</vt:lpstr>
      <vt:lpstr>Reported Motivation</vt:lpstr>
      <vt:lpstr>Swedish Blood Donation</vt:lpstr>
      <vt:lpstr>Recognizing Physician Engagement</vt:lpstr>
      <vt:lpstr>Faculty Development</vt:lpstr>
      <vt:lpstr>General Teaching Techniques</vt:lpstr>
      <vt:lpstr>Example: Dictations</vt:lpstr>
      <vt:lpstr>Practice Dictation</vt:lpstr>
      <vt:lpstr>Purpose</vt:lpstr>
      <vt:lpstr>Faculty Development</vt:lpstr>
      <vt:lpstr>Recognizing Physician Disengagement</vt:lpstr>
      <vt:lpstr>Harnessing Faculty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Kavic, Stephen</dc:creator>
  <cp:lastModifiedBy>Kavic, Stephen</cp:lastModifiedBy>
  <cp:revision>20</cp:revision>
  <dcterms:modified xsi:type="dcterms:W3CDTF">2023-01-23T22:18:01Z</dcterms:modified>
</cp:coreProperties>
</file>