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57" r:id="rId3"/>
    <p:sldId id="377" r:id="rId4"/>
    <p:sldId id="386" r:id="rId5"/>
    <p:sldId id="379" r:id="rId6"/>
    <p:sldId id="387" r:id="rId7"/>
    <p:sldId id="272" r:id="rId8"/>
    <p:sldId id="383" r:id="rId9"/>
    <p:sldId id="390" r:id="rId10"/>
    <p:sldId id="384" r:id="rId11"/>
    <p:sldId id="381" r:id="rId12"/>
    <p:sldId id="389" r:id="rId13"/>
    <p:sldId id="37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75"/>
    <p:restoredTop sz="93682"/>
  </p:normalViewPr>
  <p:slideViewPr>
    <p:cSldViewPr snapToGrid="0" snapToObjects="1">
      <p:cViewPr varScale="1">
        <p:scale>
          <a:sx n="49" d="100"/>
          <a:sy n="49" d="100"/>
        </p:scale>
        <p:origin x="208" y="10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CAAB4A-AE53-4F7B-A023-4039F0DF5D2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BF4895-C699-4DB7-A429-D36AEA9828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Describe the flipped classroom model</a:t>
          </a:r>
        </a:p>
      </dgm:t>
    </dgm:pt>
    <dgm:pt modelId="{6425C8B3-BA8E-4C56-A10D-811BF138FCBE}" type="parTrans" cxnId="{CE39DDA7-7EF2-43A4-B8F2-3AB9FFE42C4B}">
      <dgm:prSet/>
      <dgm:spPr/>
      <dgm:t>
        <a:bodyPr/>
        <a:lstStyle/>
        <a:p>
          <a:endParaRPr lang="en-US"/>
        </a:p>
      </dgm:t>
    </dgm:pt>
    <dgm:pt modelId="{1873950F-20DE-43DC-8911-CA2728897F15}" type="sibTrans" cxnId="{CE39DDA7-7EF2-43A4-B8F2-3AB9FFE42C4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829F459-6476-4F49-8BD3-69F2000DA0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Utility in virtual learning and beyond</a:t>
          </a:r>
        </a:p>
      </dgm:t>
    </dgm:pt>
    <dgm:pt modelId="{49CEEBA9-3F31-4C90-8166-29C6047762BA}" type="parTrans" cxnId="{EC7C73E0-7BBC-4C4A-B5A9-2A29BAE1E43F}">
      <dgm:prSet/>
      <dgm:spPr/>
      <dgm:t>
        <a:bodyPr/>
        <a:lstStyle/>
        <a:p>
          <a:endParaRPr lang="en-US"/>
        </a:p>
      </dgm:t>
    </dgm:pt>
    <dgm:pt modelId="{B91F8EA3-E9AD-4CDE-93DE-B25A428F9CE7}" type="sibTrans" cxnId="{EC7C73E0-7BBC-4C4A-B5A9-2A29BAE1E43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330BB55-266E-4695-BF11-538A6620A1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Flipped classroom and surgical/ procedural  training</a:t>
          </a:r>
        </a:p>
      </dgm:t>
    </dgm:pt>
    <dgm:pt modelId="{846E5262-C2C2-4DEE-855A-F60A10A3C408}" type="parTrans" cxnId="{93679486-D05C-437F-BBAE-804128D447F3}">
      <dgm:prSet/>
      <dgm:spPr/>
      <dgm:t>
        <a:bodyPr/>
        <a:lstStyle/>
        <a:p>
          <a:endParaRPr lang="en-US"/>
        </a:p>
      </dgm:t>
    </dgm:pt>
    <dgm:pt modelId="{3FA3209E-4D6C-47D5-8AE9-B1E9D2649115}" type="sibTrans" cxnId="{93679486-D05C-437F-BBAE-804128D447F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7C6C41-91EC-4EB8-8734-DDB8BD7791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Practical tips on how to flip your classroom</a:t>
          </a:r>
        </a:p>
      </dgm:t>
    </dgm:pt>
    <dgm:pt modelId="{4AE11751-C3FE-43A0-AE49-E583198B3D4A}" type="parTrans" cxnId="{6D3CEABE-DEE2-4113-A891-AFE006FB73DB}">
      <dgm:prSet/>
      <dgm:spPr/>
      <dgm:t>
        <a:bodyPr/>
        <a:lstStyle/>
        <a:p>
          <a:endParaRPr lang="en-US"/>
        </a:p>
      </dgm:t>
    </dgm:pt>
    <dgm:pt modelId="{2E7351DE-FDA6-4D9F-B26C-7F5712584D8F}" type="sibTrans" cxnId="{6D3CEABE-DEE2-4113-A891-AFE006FB73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5FD96C6-DE2A-42B9-B8AC-E2F4DDB5E5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Troubleshooting </a:t>
          </a:r>
        </a:p>
      </dgm:t>
    </dgm:pt>
    <dgm:pt modelId="{9F76C55D-DFD1-4DE0-BF2E-5D066D736C9B}" type="parTrans" cxnId="{276950D7-124F-4758-9633-99185B534056}">
      <dgm:prSet/>
      <dgm:spPr/>
      <dgm:t>
        <a:bodyPr/>
        <a:lstStyle/>
        <a:p>
          <a:endParaRPr lang="en-US"/>
        </a:p>
      </dgm:t>
    </dgm:pt>
    <dgm:pt modelId="{F5D7AE83-4B7C-4BAA-8855-93C562A45AE7}" type="sibTrans" cxnId="{276950D7-124F-4758-9633-99185B534056}">
      <dgm:prSet/>
      <dgm:spPr/>
      <dgm:t>
        <a:bodyPr/>
        <a:lstStyle/>
        <a:p>
          <a:endParaRPr lang="en-US"/>
        </a:p>
      </dgm:t>
    </dgm:pt>
    <dgm:pt modelId="{0E6FF565-2E2A-4639-A461-0A7F3DF301E5}" type="pres">
      <dgm:prSet presAssocID="{EFCAAB4A-AE53-4F7B-A023-4039F0DF5D27}" presName="root" presStyleCnt="0">
        <dgm:presLayoutVars>
          <dgm:dir/>
          <dgm:resizeHandles val="exact"/>
        </dgm:presLayoutVars>
      </dgm:prSet>
      <dgm:spPr/>
    </dgm:pt>
    <dgm:pt modelId="{5F2B7093-6D9C-4262-B459-89CC59D04C28}" type="pres">
      <dgm:prSet presAssocID="{EFCAAB4A-AE53-4F7B-A023-4039F0DF5D27}" presName="container" presStyleCnt="0">
        <dgm:presLayoutVars>
          <dgm:dir/>
          <dgm:resizeHandles val="exact"/>
        </dgm:presLayoutVars>
      </dgm:prSet>
      <dgm:spPr/>
    </dgm:pt>
    <dgm:pt modelId="{5FF9D049-9AE0-4910-9F6F-0A1CC56B03D6}" type="pres">
      <dgm:prSet presAssocID="{30BF4895-C699-4DB7-A429-D36AEA9828B0}" presName="compNode" presStyleCnt="0"/>
      <dgm:spPr/>
    </dgm:pt>
    <dgm:pt modelId="{369DB4E1-6F15-4299-9AD7-B3E3AA8DBD88}" type="pres">
      <dgm:prSet presAssocID="{30BF4895-C699-4DB7-A429-D36AEA9828B0}" presName="iconBgRect" presStyleLbl="bgShp" presStyleIdx="0" presStyleCnt="5"/>
      <dgm:spPr/>
    </dgm:pt>
    <dgm:pt modelId="{94B78675-4BD3-4EE8-B24E-3623AC670AA8}" type="pres">
      <dgm:prSet presAssocID="{30BF4895-C699-4DB7-A429-D36AEA9828B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07BBD5D2-6BB9-46FF-92E5-3D0470F157CF}" type="pres">
      <dgm:prSet presAssocID="{30BF4895-C699-4DB7-A429-D36AEA9828B0}" presName="spaceRect" presStyleCnt="0"/>
      <dgm:spPr/>
    </dgm:pt>
    <dgm:pt modelId="{A0BBDC29-5239-4451-AAC7-B45EEB453A3A}" type="pres">
      <dgm:prSet presAssocID="{30BF4895-C699-4DB7-A429-D36AEA9828B0}" presName="textRect" presStyleLbl="revTx" presStyleIdx="0" presStyleCnt="5">
        <dgm:presLayoutVars>
          <dgm:chMax val="1"/>
          <dgm:chPref val="1"/>
        </dgm:presLayoutVars>
      </dgm:prSet>
      <dgm:spPr/>
    </dgm:pt>
    <dgm:pt modelId="{6093E615-ABCD-4D80-8A9A-8565EBF8AA0B}" type="pres">
      <dgm:prSet presAssocID="{1873950F-20DE-43DC-8911-CA2728897F15}" presName="sibTrans" presStyleLbl="sibTrans2D1" presStyleIdx="0" presStyleCnt="0"/>
      <dgm:spPr/>
    </dgm:pt>
    <dgm:pt modelId="{515B28C0-CFB4-47F4-BCA2-63D71B2C7EAD}" type="pres">
      <dgm:prSet presAssocID="{D829F459-6476-4F49-8BD3-69F2000DA05D}" presName="compNode" presStyleCnt="0"/>
      <dgm:spPr/>
    </dgm:pt>
    <dgm:pt modelId="{1A9B2D8C-2792-4EBB-8327-327225412527}" type="pres">
      <dgm:prSet presAssocID="{D829F459-6476-4F49-8BD3-69F2000DA05D}" presName="iconBgRect" presStyleLbl="bgShp" presStyleIdx="1" presStyleCnt="5"/>
      <dgm:spPr/>
    </dgm:pt>
    <dgm:pt modelId="{284106E7-CC88-415F-BD1B-D3FC2F2541D3}" type="pres">
      <dgm:prSet presAssocID="{D829F459-6476-4F49-8BD3-69F2000DA05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5B463EE-8143-4F26-BF07-0C069FCAA401}" type="pres">
      <dgm:prSet presAssocID="{D829F459-6476-4F49-8BD3-69F2000DA05D}" presName="spaceRect" presStyleCnt="0"/>
      <dgm:spPr/>
    </dgm:pt>
    <dgm:pt modelId="{60D3573A-164E-4566-A610-FE7D7505BBF3}" type="pres">
      <dgm:prSet presAssocID="{D829F459-6476-4F49-8BD3-69F2000DA05D}" presName="textRect" presStyleLbl="revTx" presStyleIdx="1" presStyleCnt="5">
        <dgm:presLayoutVars>
          <dgm:chMax val="1"/>
          <dgm:chPref val="1"/>
        </dgm:presLayoutVars>
      </dgm:prSet>
      <dgm:spPr/>
    </dgm:pt>
    <dgm:pt modelId="{6C5CE396-E7E7-4717-A69C-609383EE7A89}" type="pres">
      <dgm:prSet presAssocID="{B91F8EA3-E9AD-4CDE-93DE-B25A428F9CE7}" presName="sibTrans" presStyleLbl="sibTrans2D1" presStyleIdx="0" presStyleCnt="0"/>
      <dgm:spPr/>
    </dgm:pt>
    <dgm:pt modelId="{CF2952D2-7FD4-4FE3-8271-CFCBB61F68F3}" type="pres">
      <dgm:prSet presAssocID="{D330BB55-266E-4695-BF11-538A6620A151}" presName="compNode" presStyleCnt="0"/>
      <dgm:spPr/>
    </dgm:pt>
    <dgm:pt modelId="{D50947D1-4061-4481-9939-777051E06A71}" type="pres">
      <dgm:prSet presAssocID="{D330BB55-266E-4695-BF11-538A6620A151}" presName="iconBgRect" presStyleLbl="bgShp" presStyleIdx="2" presStyleCnt="5"/>
      <dgm:spPr/>
    </dgm:pt>
    <dgm:pt modelId="{2A5020FB-43A5-4F06-9D69-B8DA1BF883EF}" type="pres">
      <dgm:prSet presAssocID="{D330BB55-266E-4695-BF11-538A6620A15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41E260B3-44F6-4FAF-B5A7-B4513D61754E}" type="pres">
      <dgm:prSet presAssocID="{D330BB55-266E-4695-BF11-538A6620A151}" presName="spaceRect" presStyleCnt="0"/>
      <dgm:spPr/>
    </dgm:pt>
    <dgm:pt modelId="{3107C96E-BCE5-4A59-A09D-65B6CF047885}" type="pres">
      <dgm:prSet presAssocID="{D330BB55-266E-4695-BF11-538A6620A151}" presName="textRect" presStyleLbl="revTx" presStyleIdx="2" presStyleCnt="5">
        <dgm:presLayoutVars>
          <dgm:chMax val="1"/>
          <dgm:chPref val="1"/>
        </dgm:presLayoutVars>
      </dgm:prSet>
      <dgm:spPr/>
    </dgm:pt>
    <dgm:pt modelId="{97133FDC-D467-484E-9FA1-E29DFD6F1B02}" type="pres">
      <dgm:prSet presAssocID="{3FA3209E-4D6C-47D5-8AE9-B1E9D2649115}" presName="sibTrans" presStyleLbl="sibTrans2D1" presStyleIdx="0" presStyleCnt="0"/>
      <dgm:spPr/>
    </dgm:pt>
    <dgm:pt modelId="{1718157C-7694-4963-9237-45673AD58F37}" type="pres">
      <dgm:prSet presAssocID="{077C6C41-91EC-4EB8-8734-DDB8BD7791BE}" presName="compNode" presStyleCnt="0"/>
      <dgm:spPr/>
    </dgm:pt>
    <dgm:pt modelId="{9AFCB4E5-02F5-4759-A25C-CD1B639032E4}" type="pres">
      <dgm:prSet presAssocID="{077C6C41-91EC-4EB8-8734-DDB8BD7791BE}" presName="iconBgRect" presStyleLbl="bgShp" presStyleIdx="3" presStyleCnt="5"/>
      <dgm:spPr/>
    </dgm:pt>
    <dgm:pt modelId="{6143FC5A-F7D8-492E-9200-4C5613E9F113}" type="pres">
      <dgm:prSet presAssocID="{077C6C41-91EC-4EB8-8734-DDB8BD7791B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9C1D926-C4AB-4E91-BB51-CF0336FB53E1}" type="pres">
      <dgm:prSet presAssocID="{077C6C41-91EC-4EB8-8734-DDB8BD7791BE}" presName="spaceRect" presStyleCnt="0"/>
      <dgm:spPr/>
    </dgm:pt>
    <dgm:pt modelId="{41C0AD74-D2E3-49BB-A597-1EFFB9B4F234}" type="pres">
      <dgm:prSet presAssocID="{077C6C41-91EC-4EB8-8734-DDB8BD7791BE}" presName="textRect" presStyleLbl="revTx" presStyleIdx="3" presStyleCnt="5">
        <dgm:presLayoutVars>
          <dgm:chMax val="1"/>
          <dgm:chPref val="1"/>
        </dgm:presLayoutVars>
      </dgm:prSet>
      <dgm:spPr/>
    </dgm:pt>
    <dgm:pt modelId="{98A8ABD4-8D0F-4294-87AF-E93D8ECBD291}" type="pres">
      <dgm:prSet presAssocID="{2E7351DE-FDA6-4D9F-B26C-7F5712584D8F}" presName="sibTrans" presStyleLbl="sibTrans2D1" presStyleIdx="0" presStyleCnt="0"/>
      <dgm:spPr/>
    </dgm:pt>
    <dgm:pt modelId="{603F3668-F2C8-4FA5-88F3-7FCCA998D259}" type="pres">
      <dgm:prSet presAssocID="{65FD96C6-DE2A-42B9-B8AC-E2F4DDB5E53C}" presName="compNode" presStyleCnt="0"/>
      <dgm:spPr/>
    </dgm:pt>
    <dgm:pt modelId="{06A46EB6-102D-4CBB-A4AE-9F08FC3B93B1}" type="pres">
      <dgm:prSet presAssocID="{65FD96C6-DE2A-42B9-B8AC-E2F4DDB5E53C}" presName="iconBgRect" presStyleLbl="bgShp" presStyleIdx="4" presStyleCnt="5"/>
      <dgm:spPr/>
    </dgm:pt>
    <dgm:pt modelId="{6FD42EB9-ADC0-4619-AE75-DBA5D2C702D7}" type="pres">
      <dgm:prSet presAssocID="{65FD96C6-DE2A-42B9-B8AC-E2F4DDB5E53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636EEEB0-BAF4-4092-A8CD-6FE614B26A82}" type="pres">
      <dgm:prSet presAssocID="{65FD96C6-DE2A-42B9-B8AC-E2F4DDB5E53C}" presName="spaceRect" presStyleCnt="0"/>
      <dgm:spPr/>
    </dgm:pt>
    <dgm:pt modelId="{7CA21FBA-052B-4064-9678-70D1EA9D5726}" type="pres">
      <dgm:prSet presAssocID="{65FD96C6-DE2A-42B9-B8AC-E2F4DDB5E53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FACCC0F-81B3-4E0B-97BD-0CC84752C3E0}" type="presOf" srcId="{077C6C41-91EC-4EB8-8734-DDB8BD7791BE}" destId="{41C0AD74-D2E3-49BB-A597-1EFFB9B4F234}" srcOrd="0" destOrd="0" presId="urn:microsoft.com/office/officeart/2018/2/layout/IconCircleList"/>
    <dgm:cxn modelId="{D87F564B-3308-4626-84E8-633697C8612F}" type="presOf" srcId="{EFCAAB4A-AE53-4F7B-A023-4039F0DF5D27}" destId="{0E6FF565-2E2A-4639-A461-0A7F3DF301E5}" srcOrd="0" destOrd="0" presId="urn:microsoft.com/office/officeart/2018/2/layout/IconCircleList"/>
    <dgm:cxn modelId="{BB34F776-BA30-4244-A55E-10ECE0B169F7}" type="presOf" srcId="{30BF4895-C699-4DB7-A429-D36AEA9828B0}" destId="{A0BBDC29-5239-4451-AAC7-B45EEB453A3A}" srcOrd="0" destOrd="0" presId="urn:microsoft.com/office/officeart/2018/2/layout/IconCircleList"/>
    <dgm:cxn modelId="{2A0B007F-6FEA-42FD-8D22-D244CB710918}" type="presOf" srcId="{65FD96C6-DE2A-42B9-B8AC-E2F4DDB5E53C}" destId="{7CA21FBA-052B-4064-9678-70D1EA9D5726}" srcOrd="0" destOrd="0" presId="urn:microsoft.com/office/officeart/2018/2/layout/IconCircleList"/>
    <dgm:cxn modelId="{93679486-D05C-437F-BBAE-804128D447F3}" srcId="{EFCAAB4A-AE53-4F7B-A023-4039F0DF5D27}" destId="{D330BB55-266E-4695-BF11-538A6620A151}" srcOrd="2" destOrd="0" parTransId="{846E5262-C2C2-4DEE-855A-F60A10A3C408}" sibTransId="{3FA3209E-4D6C-47D5-8AE9-B1E9D2649115}"/>
    <dgm:cxn modelId="{B05A1899-8263-4A5A-A08D-AA8847ECEAA1}" type="presOf" srcId="{B91F8EA3-E9AD-4CDE-93DE-B25A428F9CE7}" destId="{6C5CE396-E7E7-4717-A69C-609383EE7A89}" srcOrd="0" destOrd="0" presId="urn:microsoft.com/office/officeart/2018/2/layout/IconCircleList"/>
    <dgm:cxn modelId="{CE39DDA7-7EF2-43A4-B8F2-3AB9FFE42C4B}" srcId="{EFCAAB4A-AE53-4F7B-A023-4039F0DF5D27}" destId="{30BF4895-C699-4DB7-A429-D36AEA9828B0}" srcOrd="0" destOrd="0" parTransId="{6425C8B3-BA8E-4C56-A10D-811BF138FCBE}" sibTransId="{1873950F-20DE-43DC-8911-CA2728897F15}"/>
    <dgm:cxn modelId="{CE3F3FAF-FCA6-4713-B53F-8F0292032137}" type="presOf" srcId="{3FA3209E-4D6C-47D5-8AE9-B1E9D2649115}" destId="{97133FDC-D467-484E-9FA1-E29DFD6F1B02}" srcOrd="0" destOrd="0" presId="urn:microsoft.com/office/officeart/2018/2/layout/IconCircleList"/>
    <dgm:cxn modelId="{784C0CB7-7D49-45B2-B7B3-8B545387FA46}" type="presOf" srcId="{D829F459-6476-4F49-8BD3-69F2000DA05D}" destId="{60D3573A-164E-4566-A610-FE7D7505BBF3}" srcOrd="0" destOrd="0" presId="urn:microsoft.com/office/officeart/2018/2/layout/IconCircleList"/>
    <dgm:cxn modelId="{6D3CEABE-DEE2-4113-A891-AFE006FB73DB}" srcId="{EFCAAB4A-AE53-4F7B-A023-4039F0DF5D27}" destId="{077C6C41-91EC-4EB8-8734-DDB8BD7791BE}" srcOrd="3" destOrd="0" parTransId="{4AE11751-C3FE-43A0-AE49-E583198B3D4A}" sibTransId="{2E7351DE-FDA6-4D9F-B26C-7F5712584D8F}"/>
    <dgm:cxn modelId="{8E9DB3C1-2FE7-4775-904D-9A7D31066BE2}" type="presOf" srcId="{2E7351DE-FDA6-4D9F-B26C-7F5712584D8F}" destId="{98A8ABD4-8D0F-4294-87AF-E93D8ECBD291}" srcOrd="0" destOrd="0" presId="urn:microsoft.com/office/officeart/2018/2/layout/IconCircleList"/>
    <dgm:cxn modelId="{276950D7-124F-4758-9633-99185B534056}" srcId="{EFCAAB4A-AE53-4F7B-A023-4039F0DF5D27}" destId="{65FD96C6-DE2A-42B9-B8AC-E2F4DDB5E53C}" srcOrd="4" destOrd="0" parTransId="{9F76C55D-DFD1-4DE0-BF2E-5D066D736C9B}" sibTransId="{F5D7AE83-4B7C-4BAA-8855-93C562A45AE7}"/>
    <dgm:cxn modelId="{DF4D0BD9-70C4-4620-9E78-CE7FD07FE33C}" type="presOf" srcId="{D330BB55-266E-4695-BF11-538A6620A151}" destId="{3107C96E-BCE5-4A59-A09D-65B6CF047885}" srcOrd="0" destOrd="0" presId="urn:microsoft.com/office/officeart/2018/2/layout/IconCircleList"/>
    <dgm:cxn modelId="{F6FCE2DB-31D0-4CF4-9867-499D78F1255D}" type="presOf" srcId="{1873950F-20DE-43DC-8911-CA2728897F15}" destId="{6093E615-ABCD-4D80-8A9A-8565EBF8AA0B}" srcOrd="0" destOrd="0" presId="urn:microsoft.com/office/officeart/2018/2/layout/IconCircleList"/>
    <dgm:cxn modelId="{EC7C73E0-7BBC-4C4A-B5A9-2A29BAE1E43F}" srcId="{EFCAAB4A-AE53-4F7B-A023-4039F0DF5D27}" destId="{D829F459-6476-4F49-8BD3-69F2000DA05D}" srcOrd="1" destOrd="0" parTransId="{49CEEBA9-3F31-4C90-8166-29C6047762BA}" sibTransId="{B91F8EA3-E9AD-4CDE-93DE-B25A428F9CE7}"/>
    <dgm:cxn modelId="{EA3860C0-BAB1-41B9-BB9F-ED5B417F262E}" type="presParOf" srcId="{0E6FF565-2E2A-4639-A461-0A7F3DF301E5}" destId="{5F2B7093-6D9C-4262-B459-89CC59D04C28}" srcOrd="0" destOrd="0" presId="urn:microsoft.com/office/officeart/2018/2/layout/IconCircleList"/>
    <dgm:cxn modelId="{9C320D58-F0DD-4C55-BE12-3269E2526F7B}" type="presParOf" srcId="{5F2B7093-6D9C-4262-B459-89CC59D04C28}" destId="{5FF9D049-9AE0-4910-9F6F-0A1CC56B03D6}" srcOrd="0" destOrd="0" presId="urn:microsoft.com/office/officeart/2018/2/layout/IconCircleList"/>
    <dgm:cxn modelId="{C4342788-D526-4573-AA8B-B3A475AF42DF}" type="presParOf" srcId="{5FF9D049-9AE0-4910-9F6F-0A1CC56B03D6}" destId="{369DB4E1-6F15-4299-9AD7-B3E3AA8DBD88}" srcOrd="0" destOrd="0" presId="urn:microsoft.com/office/officeart/2018/2/layout/IconCircleList"/>
    <dgm:cxn modelId="{9792AFB2-2E90-45BE-82C3-CACA78563687}" type="presParOf" srcId="{5FF9D049-9AE0-4910-9F6F-0A1CC56B03D6}" destId="{94B78675-4BD3-4EE8-B24E-3623AC670AA8}" srcOrd="1" destOrd="0" presId="urn:microsoft.com/office/officeart/2018/2/layout/IconCircleList"/>
    <dgm:cxn modelId="{3D333E4C-5E36-416D-AD7C-A5EB940ECFDD}" type="presParOf" srcId="{5FF9D049-9AE0-4910-9F6F-0A1CC56B03D6}" destId="{07BBD5D2-6BB9-46FF-92E5-3D0470F157CF}" srcOrd="2" destOrd="0" presId="urn:microsoft.com/office/officeart/2018/2/layout/IconCircleList"/>
    <dgm:cxn modelId="{7409F0B1-A8C1-481F-9166-734A221F7601}" type="presParOf" srcId="{5FF9D049-9AE0-4910-9F6F-0A1CC56B03D6}" destId="{A0BBDC29-5239-4451-AAC7-B45EEB453A3A}" srcOrd="3" destOrd="0" presId="urn:microsoft.com/office/officeart/2018/2/layout/IconCircleList"/>
    <dgm:cxn modelId="{E7F79CE7-6092-4D20-8CCD-759C863705C0}" type="presParOf" srcId="{5F2B7093-6D9C-4262-B459-89CC59D04C28}" destId="{6093E615-ABCD-4D80-8A9A-8565EBF8AA0B}" srcOrd="1" destOrd="0" presId="urn:microsoft.com/office/officeart/2018/2/layout/IconCircleList"/>
    <dgm:cxn modelId="{F6B3D61F-68AA-47C6-8A19-593C2C2B4A40}" type="presParOf" srcId="{5F2B7093-6D9C-4262-B459-89CC59D04C28}" destId="{515B28C0-CFB4-47F4-BCA2-63D71B2C7EAD}" srcOrd="2" destOrd="0" presId="urn:microsoft.com/office/officeart/2018/2/layout/IconCircleList"/>
    <dgm:cxn modelId="{2CA8A00C-1203-422B-AD90-F71225656CF3}" type="presParOf" srcId="{515B28C0-CFB4-47F4-BCA2-63D71B2C7EAD}" destId="{1A9B2D8C-2792-4EBB-8327-327225412527}" srcOrd="0" destOrd="0" presId="urn:microsoft.com/office/officeart/2018/2/layout/IconCircleList"/>
    <dgm:cxn modelId="{991CA1BA-1A56-40FB-9E74-6A0F67D1B4D1}" type="presParOf" srcId="{515B28C0-CFB4-47F4-BCA2-63D71B2C7EAD}" destId="{284106E7-CC88-415F-BD1B-D3FC2F2541D3}" srcOrd="1" destOrd="0" presId="urn:microsoft.com/office/officeart/2018/2/layout/IconCircleList"/>
    <dgm:cxn modelId="{36EE3A76-8198-401A-9CA5-219EC8150721}" type="presParOf" srcId="{515B28C0-CFB4-47F4-BCA2-63D71B2C7EAD}" destId="{95B463EE-8143-4F26-BF07-0C069FCAA401}" srcOrd="2" destOrd="0" presId="urn:microsoft.com/office/officeart/2018/2/layout/IconCircleList"/>
    <dgm:cxn modelId="{B9F27F85-E7C1-486C-AAE9-1137A09BBAAB}" type="presParOf" srcId="{515B28C0-CFB4-47F4-BCA2-63D71B2C7EAD}" destId="{60D3573A-164E-4566-A610-FE7D7505BBF3}" srcOrd="3" destOrd="0" presId="urn:microsoft.com/office/officeart/2018/2/layout/IconCircleList"/>
    <dgm:cxn modelId="{5DB28C02-0126-440A-91EC-3DAC7046F592}" type="presParOf" srcId="{5F2B7093-6D9C-4262-B459-89CC59D04C28}" destId="{6C5CE396-E7E7-4717-A69C-609383EE7A89}" srcOrd="3" destOrd="0" presId="urn:microsoft.com/office/officeart/2018/2/layout/IconCircleList"/>
    <dgm:cxn modelId="{A34F72DE-5ECC-4E15-A200-41BDB5BF57FF}" type="presParOf" srcId="{5F2B7093-6D9C-4262-B459-89CC59D04C28}" destId="{CF2952D2-7FD4-4FE3-8271-CFCBB61F68F3}" srcOrd="4" destOrd="0" presId="urn:microsoft.com/office/officeart/2018/2/layout/IconCircleList"/>
    <dgm:cxn modelId="{B162F960-31E5-426D-AF86-4478B462960D}" type="presParOf" srcId="{CF2952D2-7FD4-4FE3-8271-CFCBB61F68F3}" destId="{D50947D1-4061-4481-9939-777051E06A71}" srcOrd="0" destOrd="0" presId="urn:microsoft.com/office/officeart/2018/2/layout/IconCircleList"/>
    <dgm:cxn modelId="{38941D65-5A99-4D8C-87E4-F3F4CA5C1951}" type="presParOf" srcId="{CF2952D2-7FD4-4FE3-8271-CFCBB61F68F3}" destId="{2A5020FB-43A5-4F06-9D69-B8DA1BF883EF}" srcOrd="1" destOrd="0" presId="urn:microsoft.com/office/officeart/2018/2/layout/IconCircleList"/>
    <dgm:cxn modelId="{11814CBF-3871-4D82-9C79-517216BE345B}" type="presParOf" srcId="{CF2952D2-7FD4-4FE3-8271-CFCBB61F68F3}" destId="{41E260B3-44F6-4FAF-B5A7-B4513D61754E}" srcOrd="2" destOrd="0" presId="urn:microsoft.com/office/officeart/2018/2/layout/IconCircleList"/>
    <dgm:cxn modelId="{C2AE4AC1-7238-41F7-99D6-773D312D044B}" type="presParOf" srcId="{CF2952D2-7FD4-4FE3-8271-CFCBB61F68F3}" destId="{3107C96E-BCE5-4A59-A09D-65B6CF047885}" srcOrd="3" destOrd="0" presId="urn:microsoft.com/office/officeart/2018/2/layout/IconCircleList"/>
    <dgm:cxn modelId="{CC25C2BE-D194-44C7-B878-2E303B0F7E82}" type="presParOf" srcId="{5F2B7093-6D9C-4262-B459-89CC59D04C28}" destId="{97133FDC-D467-484E-9FA1-E29DFD6F1B02}" srcOrd="5" destOrd="0" presId="urn:microsoft.com/office/officeart/2018/2/layout/IconCircleList"/>
    <dgm:cxn modelId="{E5703A8C-960E-42CE-A0CD-F8E7D37578D7}" type="presParOf" srcId="{5F2B7093-6D9C-4262-B459-89CC59D04C28}" destId="{1718157C-7694-4963-9237-45673AD58F37}" srcOrd="6" destOrd="0" presId="urn:microsoft.com/office/officeart/2018/2/layout/IconCircleList"/>
    <dgm:cxn modelId="{DAD4DD70-E10D-4411-8F11-F3EA16AE8836}" type="presParOf" srcId="{1718157C-7694-4963-9237-45673AD58F37}" destId="{9AFCB4E5-02F5-4759-A25C-CD1B639032E4}" srcOrd="0" destOrd="0" presId="urn:microsoft.com/office/officeart/2018/2/layout/IconCircleList"/>
    <dgm:cxn modelId="{673C3665-42F8-4155-9565-FC4FC659E57B}" type="presParOf" srcId="{1718157C-7694-4963-9237-45673AD58F37}" destId="{6143FC5A-F7D8-492E-9200-4C5613E9F113}" srcOrd="1" destOrd="0" presId="urn:microsoft.com/office/officeart/2018/2/layout/IconCircleList"/>
    <dgm:cxn modelId="{C321C68D-D83F-4D81-8B9E-4CADE9944FC9}" type="presParOf" srcId="{1718157C-7694-4963-9237-45673AD58F37}" destId="{49C1D926-C4AB-4E91-BB51-CF0336FB53E1}" srcOrd="2" destOrd="0" presId="urn:microsoft.com/office/officeart/2018/2/layout/IconCircleList"/>
    <dgm:cxn modelId="{59FC39CC-3800-4054-AD11-8437323419A3}" type="presParOf" srcId="{1718157C-7694-4963-9237-45673AD58F37}" destId="{41C0AD74-D2E3-49BB-A597-1EFFB9B4F234}" srcOrd="3" destOrd="0" presId="urn:microsoft.com/office/officeart/2018/2/layout/IconCircleList"/>
    <dgm:cxn modelId="{D9A33975-07E5-4B69-B327-5C9D47D3D323}" type="presParOf" srcId="{5F2B7093-6D9C-4262-B459-89CC59D04C28}" destId="{98A8ABD4-8D0F-4294-87AF-E93D8ECBD291}" srcOrd="7" destOrd="0" presId="urn:microsoft.com/office/officeart/2018/2/layout/IconCircleList"/>
    <dgm:cxn modelId="{78A7C365-4666-41AB-B881-113DD392E4D9}" type="presParOf" srcId="{5F2B7093-6D9C-4262-B459-89CC59D04C28}" destId="{603F3668-F2C8-4FA5-88F3-7FCCA998D259}" srcOrd="8" destOrd="0" presId="urn:microsoft.com/office/officeart/2018/2/layout/IconCircleList"/>
    <dgm:cxn modelId="{C0215F41-549D-4F14-A57C-DF803EA35F61}" type="presParOf" srcId="{603F3668-F2C8-4FA5-88F3-7FCCA998D259}" destId="{06A46EB6-102D-4CBB-A4AE-9F08FC3B93B1}" srcOrd="0" destOrd="0" presId="urn:microsoft.com/office/officeart/2018/2/layout/IconCircleList"/>
    <dgm:cxn modelId="{11A98533-E799-4143-989F-CDE8074BB7D3}" type="presParOf" srcId="{603F3668-F2C8-4FA5-88F3-7FCCA998D259}" destId="{6FD42EB9-ADC0-4619-AE75-DBA5D2C702D7}" srcOrd="1" destOrd="0" presId="urn:microsoft.com/office/officeart/2018/2/layout/IconCircleList"/>
    <dgm:cxn modelId="{53E11B5B-B134-4F7F-9B30-BD51B890A47A}" type="presParOf" srcId="{603F3668-F2C8-4FA5-88F3-7FCCA998D259}" destId="{636EEEB0-BAF4-4092-A8CD-6FE614B26A82}" srcOrd="2" destOrd="0" presId="urn:microsoft.com/office/officeart/2018/2/layout/IconCircleList"/>
    <dgm:cxn modelId="{23FFAA18-C245-4974-A5FD-275E7A19D88A}" type="presParOf" srcId="{603F3668-F2C8-4FA5-88F3-7FCCA998D259}" destId="{7CA21FBA-052B-4064-9678-70D1EA9D572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DB4E1-6F15-4299-9AD7-B3E3AA8DBD88}">
      <dsp:nvSpPr>
        <dsp:cNvPr id="0" name=""/>
        <dsp:cNvSpPr/>
      </dsp:nvSpPr>
      <dsp:spPr>
        <a:xfrm>
          <a:off x="47784" y="16210"/>
          <a:ext cx="890218" cy="8902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78675-4BD3-4EE8-B24E-3623AC670AA8}">
      <dsp:nvSpPr>
        <dsp:cNvPr id="0" name=""/>
        <dsp:cNvSpPr/>
      </dsp:nvSpPr>
      <dsp:spPr>
        <a:xfrm>
          <a:off x="234730" y="203156"/>
          <a:ext cx="516326" cy="516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BDC29-5239-4451-AAC7-B45EEB453A3A}">
      <dsp:nvSpPr>
        <dsp:cNvPr id="0" name=""/>
        <dsp:cNvSpPr/>
      </dsp:nvSpPr>
      <dsp:spPr>
        <a:xfrm>
          <a:off x="1128764" y="16210"/>
          <a:ext cx="2098373" cy="89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Describe the flipped classroom model</a:t>
          </a:r>
        </a:p>
      </dsp:txBody>
      <dsp:txXfrm>
        <a:off x="1128764" y="16210"/>
        <a:ext cx="2098373" cy="890218"/>
      </dsp:txXfrm>
    </dsp:sp>
    <dsp:sp modelId="{1A9B2D8C-2792-4EBB-8327-327225412527}">
      <dsp:nvSpPr>
        <dsp:cNvPr id="0" name=""/>
        <dsp:cNvSpPr/>
      </dsp:nvSpPr>
      <dsp:spPr>
        <a:xfrm>
          <a:off x="3592762" y="16210"/>
          <a:ext cx="890218" cy="8902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106E7-CC88-415F-BD1B-D3FC2F2541D3}">
      <dsp:nvSpPr>
        <dsp:cNvPr id="0" name=""/>
        <dsp:cNvSpPr/>
      </dsp:nvSpPr>
      <dsp:spPr>
        <a:xfrm>
          <a:off x="3779708" y="203156"/>
          <a:ext cx="516326" cy="516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3573A-164E-4566-A610-FE7D7505BBF3}">
      <dsp:nvSpPr>
        <dsp:cNvPr id="0" name=""/>
        <dsp:cNvSpPr/>
      </dsp:nvSpPr>
      <dsp:spPr>
        <a:xfrm>
          <a:off x="4673742" y="16210"/>
          <a:ext cx="2098373" cy="89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Utility in virtual learning and beyond</a:t>
          </a:r>
        </a:p>
      </dsp:txBody>
      <dsp:txXfrm>
        <a:off x="4673742" y="16210"/>
        <a:ext cx="2098373" cy="890218"/>
      </dsp:txXfrm>
    </dsp:sp>
    <dsp:sp modelId="{D50947D1-4061-4481-9939-777051E06A71}">
      <dsp:nvSpPr>
        <dsp:cNvPr id="0" name=""/>
        <dsp:cNvSpPr/>
      </dsp:nvSpPr>
      <dsp:spPr>
        <a:xfrm>
          <a:off x="47784" y="1602676"/>
          <a:ext cx="890218" cy="8902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020FB-43A5-4F06-9D69-B8DA1BF883EF}">
      <dsp:nvSpPr>
        <dsp:cNvPr id="0" name=""/>
        <dsp:cNvSpPr/>
      </dsp:nvSpPr>
      <dsp:spPr>
        <a:xfrm>
          <a:off x="234730" y="1789622"/>
          <a:ext cx="516326" cy="516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7C96E-BCE5-4A59-A09D-65B6CF047885}">
      <dsp:nvSpPr>
        <dsp:cNvPr id="0" name=""/>
        <dsp:cNvSpPr/>
      </dsp:nvSpPr>
      <dsp:spPr>
        <a:xfrm>
          <a:off x="1128764" y="1602676"/>
          <a:ext cx="2098373" cy="89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Flipped classroom and surgical/ procedural  training</a:t>
          </a:r>
        </a:p>
      </dsp:txBody>
      <dsp:txXfrm>
        <a:off x="1128764" y="1602676"/>
        <a:ext cx="2098373" cy="890218"/>
      </dsp:txXfrm>
    </dsp:sp>
    <dsp:sp modelId="{9AFCB4E5-02F5-4759-A25C-CD1B639032E4}">
      <dsp:nvSpPr>
        <dsp:cNvPr id="0" name=""/>
        <dsp:cNvSpPr/>
      </dsp:nvSpPr>
      <dsp:spPr>
        <a:xfrm>
          <a:off x="3592762" y="1602676"/>
          <a:ext cx="890218" cy="8902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3FC5A-F7D8-492E-9200-4C5613E9F113}">
      <dsp:nvSpPr>
        <dsp:cNvPr id="0" name=""/>
        <dsp:cNvSpPr/>
      </dsp:nvSpPr>
      <dsp:spPr>
        <a:xfrm>
          <a:off x="3779708" y="1789622"/>
          <a:ext cx="516326" cy="516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0AD74-D2E3-49BB-A597-1EFFB9B4F234}">
      <dsp:nvSpPr>
        <dsp:cNvPr id="0" name=""/>
        <dsp:cNvSpPr/>
      </dsp:nvSpPr>
      <dsp:spPr>
        <a:xfrm>
          <a:off x="4673742" y="1602676"/>
          <a:ext cx="2098373" cy="89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Practical tips on how to flip your classroom</a:t>
          </a:r>
        </a:p>
      </dsp:txBody>
      <dsp:txXfrm>
        <a:off x="4673742" y="1602676"/>
        <a:ext cx="2098373" cy="890218"/>
      </dsp:txXfrm>
    </dsp:sp>
    <dsp:sp modelId="{06A46EB6-102D-4CBB-A4AE-9F08FC3B93B1}">
      <dsp:nvSpPr>
        <dsp:cNvPr id="0" name=""/>
        <dsp:cNvSpPr/>
      </dsp:nvSpPr>
      <dsp:spPr>
        <a:xfrm>
          <a:off x="47784" y="3189142"/>
          <a:ext cx="890218" cy="89021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42EB9-ADC0-4619-AE75-DBA5D2C702D7}">
      <dsp:nvSpPr>
        <dsp:cNvPr id="0" name=""/>
        <dsp:cNvSpPr/>
      </dsp:nvSpPr>
      <dsp:spPr>
        <a:xfrm>
          <a:off x="234730" y="3376087"/>
          <a:ext cx="516326" cy="5163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21FBA-052B-4064-9678-70D1EA9D5726}">
      <dsp:nvSpPr>
        <dsp:cNvPr id="0" name=""/>
        <dsp:cNvSpPr/>
      </dsp:nvSpPr>
      <dsp:spPr>
        <a:xfrm>
          <a:off x="1128764" y="3189142"/>
          <a:ext cx="2098373" cy="89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Troubleshooting </a:t>
          </a:r>
        </a:p>
      </dsp:txBody>
      <dsp:txXfrm>
        <a:off x="1128764" y="3189142"/>
        <a:ext cx="2098373" cy="890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08BE1-1F3F-814D-98A4-AB27A13EF361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8B19E-35D9-F049-B767-416A12DAD4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9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Lack of engagement</a:t>
            </a:r>
          </a:p>
          <a:p>
            <a:r>
              <a:rPr lang="en-US" dirty="0"/>
              <a:t>Unclear if there is active participation from the learner</a:t>
            </a:r>
          </a:p>
          <a:p>
            <a:r>
              <a:rPr lang="en-US" dirty="0"/>
              <a:t>No way to test if the learner knows how to apply the principles discussed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8B19E-35D9-F049-B767-416A12DAD43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55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E2D77-983A-2040-9146-0277FC5C93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7592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30593"/>
            <a:ext cx="10972800" cy="40955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382D-C057-4147-A25D-F8E4C2F5F78E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5C88E-DD74-3749-A6CB-A855C5DAE8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8458" y="16751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Flipped Classroom in Resident Education – Engaging the Advanced Learner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7959" y="3647664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Ramya Swamy M.D, MPH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Ophthalmology and Visual Sciences</a:t>
            </a:r>
          </a:p>
          <a:p>
            <a:r>
              <a:rPr lang="en-US" dirty="0"/>
              <a:t>University of Maryland, Baltimore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2" y="3647664"/>
            <a:ext cx="2134539" cy="2144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759" y="3411415"/>
            <a:ext cx="2488514" cy="23803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2EBA-9CB8-4048-9664-AE056875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Surgical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DFCDB-CA03-0648-9F10-07924F4AB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006632"/>
            <a:ext cx="6417527" cy="2884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781FD-0DF0-F548-9260-A56A2D0B4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3331743"/>
            <a:ext cx="5943600" cy="281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2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264BFD-360D-430E-B593-7BC0D00F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538145-ACBA-40C0-AFBD-DE742723D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499E54-FDF2-974B-AF0E-9D307471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4516505" cy="1492132"/>
          </a:xfrm>
        </p:spPr>
        <p:txBody>
          <a:bodyPr anchor="t">
            <a:normAutofit/>
          </a:bodyPr>
          <a:lstStyle/>
          <a:p>
            <a:r>
              <a:rPr lang="en-US" dirty="0"/>
              <a:t>Troubleshooting 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32FB2-65FD-6B45-B0B1-CA1C034F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2" y="2286001"/>
            <a:ext cx="4389998" cy="384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Engage and educate faculty about the concept – so that there is faculty buy-in </a:t>
            </a:r>
            <a:r>
              <a:rPr lang="en-US" sz="2000" b="1">
                <a:solidFill>
                  <a:schemeClr val="tx1">
                    <a:alpha val="60000"/>
                  </a:schemeClr>
                </a:solidFill>
              </a:rPr>
              <a:t>(Educating the Educators)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Utilize resources already available – (Review articles, videos, podcasts, textbook chapters)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Transition to the model slowly – maybe 10-25% of didactics at a time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Solicit involvement from the residents – chief resident or education chief to seek active feedback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249C1C3-EBDE-4C27-BD12-A6AE40A4D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3610D-1A87-B844-B54A-3EEB35932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6" r="22628" b="1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</p:spTree>
    <p:extLst>
      <p:ext uri="{BB962C8B-B14F-4D97-AF65-F5344CB8AC3E}">
        <p14:creationId xmlns:p14="http://schemas.microsoft.com/office/powerpoint/2010/main" val="182093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C344DA9-5620-004C-B21C-4F19CCDA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409" y="3243084"/>
            <a:ext cx="4730214" cy="26244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7F72C6-4B59-084A-BDA7-101DB4D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748" y="-954888"/>
            <a:ext cx="8357616" cy="2587131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Virtual Surgical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733F-412B-F64B-B332-E69F1F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22" y="3441924"/>
            <a:ext cx="6946828" cy="2990744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Recognize that surgery/ procedures are often require base of knowledge. Review procedure, instruments and materials utilized prior to first surgery</a:t>
            </a:r>
          </a:p>
          <a:p>
            <a:r>
              <a:rPr lang="en-US" sz="1800" dirty="0">
                <a:solidFill>
                  <a:schemeClr val="tx2"/>
                </a:solidFill>
              </a:rPr>
              <a:t>Helps reinforce common steps, common complications and management strategies. </a:t>
            </a:r>
          </a:p>
          <a:p>
            <a:r>
              <a:rPr lang="en-US" sz="1800" dirty="0">
                <a:solidFill>
                  <a:schemeClr val="tx2"/>
                </a:solidFill>
              </a:rPr>
              <a:t>Help build confidence in novice surgeons – reduce complications</a:t>
            </a:r>
          </a:p>
        </p:txBody>
      </p:sp>
    </p:spTree>
    <p:extLst>
      <p:ext uri="{BB962C8B-B14F-4D97-AF65-F5344CB8AC3E}">
        <p14:creationId xmlns:p14="http://schemas.microsoft.com/office/powerpoint/2010/main" val="1113223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Freeform: Shape 104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E2DE3-B490-DB40-9429-361A7FA8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1901956"/>
            <a:ext cx="3442254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rswamy@som.umaryland.edu</a:t>
            </a: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Let's collaborate! - Minions | Make a Meme">
            <a:extLst>
              <a:ext uri="{FF2B5EF4-FFF2-40B4-BE49-F238E27FC236}">
                <a16:creationId xmlns:a16="http://schemas.microsoft.com/office/drawing/2014/main" id="{B0D5FA18-EAC0-55FC-D3B0-4FB7258DC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993" y="1627826"/>
            <a:ext cx="5201252" cy="3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44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EF334-444C-1646-ADD2-715E2D11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943C-10D7-AA4B-BA6C-6FB499123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relevant financial disclosures</a:t>
            </a:r>
          </a:p>
        </p:txBody>
      </p:sp>
    </p:spTree>
    <p:extLst>
      <p:ext uri="{BB962C8B-B14F-4D97-AF65-F5344CB8AC3E}">
        <p14:creationId xmlns:p14="http://schemas.microsoft.com/office/powerpoint/2010/main" val="212670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921A994-24E0-6A4A-9192-B002D907F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759" r="-1" b="1163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87B80-47DD-7744-8EBE-3E2540C4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600">
                <a:solidFill>
                  <a:srgbClr val="FFFFFF"/>
                </a:solidFill>
              </a:rPr>
              <a:t>Resident Didactics Today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42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F3C0-E6F6-044A-B059-9A6F4ED8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4735713-54CD-410B-864D-0D1DC19023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2030593"/>
          <a:ext cx="6819900" cy="4095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B3C1903-8088-604A-99AE-F8777713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662489" y="2324100"/>
            <a:ext cx="414412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1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410687-EBCE-0247-9975-F3A5D1CC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Solution - Flipped Classroom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3F932-551B-4E47-8BCF-50D2BAD7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Teaching format that encourages active participation from the learner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Learner is assigned material prior to the teaching session (pre-reading, recorded lectures, podcasts, etc.)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During didactics with the instructor – the learner and instructor participate in discussion and small group 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1AB81-59C1-4641-AF8A-9AE79CFF5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936" y="484632"/>
            <a:ext cx="5358212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17FBB-A19C-B340-81F8-F7107641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Flipped Classroom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FCB91B-A8E3-284E-89C9-0DC473C84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199" y="1828800"/>
            <a:ext cx="6772425" cy="4306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78C3C4-118D-C842-AEFD-14EAC2E82A8F}"/>
              </a:ext>
            </a:extLst>
          </p:cNvPr>
          <p:cNvSpPr txBox="1"/>
          <p:nvPr/>
        </p:nvSpPr>
        <p:spPr>
          <a:xfrm>
            <a:off x="8667750" y="5951022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of Dr. Pavlina Kemp</a:t>
            </a:r>
          </a:p>
        </p:txBody>
      </p:sp>
    </p:spTree>
    <p:extLst>
      <p:ext uri="{BB962C8B-B14F-4D97-AF65-F5344CB8AC3E}">
        <p14:creationId xmlns:p14="http://schemas.microsoft.com/office/powerpoint/2010/main" val="170880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9F8D-6160-744D-8E49-B563A706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76925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Pros and Cons of a Flipped Classroom</a:t>
            </a:r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03CDE3E4-8BB7-E248-B2ED-3571F4533927}"/>
              </a:ext>
            </a:extLst>
          </p:cNvPr>
          <p:cNvSpPr/>
          <p:nvPr/>
        </p:nvSpPr>
        <p:spPr>
          <a:xfrm rot="21300000">
            <a:off x="-1138851" y="3856902"/>
            <a:ext cx="14469704" cy="912793"/>
          </a:xfrm>
          <a:prstGeom prst="mathMinus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099F9DB-DB5D-CB47-A782-46BC879D4B3F}"/>
              </a:ext>
            </a:extLst>
          </p:cNvPr>
          <p:cNvSpPr/>
          <p:nvPr/>
        </p:nvSpPr>
        <p:spPr>
          <a:xfrm>
            <a:off x="1415380" y="2335529"/>
            <a:ext cx="3566160" cy="1818640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0F2D0B3-0809-214B-A67C-BC9EF249F131}"/>
              </a:ext>
            </a:extLst>
          </p:cNvPr>
          <p:cNvSpPr/>
          <p:nvPr/>
        </p:nvSpPr>
        <p:spPr>
          <a:xfrm>
            <a:off x="4506052" y="1905242"/>
            <a:ext cx="7370064" cy="1909572"/>
          </a:xfrm>
          <a:custGeom>
            <a:avLst/>
            <a:gdLst>
              <a:gd name="connsiteX0" fmla="*/ 0 w 5527548"/>
              <a:gd name="connsiteY0" fmla="*/ 0 h 1432179"/>
              <a:gd name="connsiteX1" fmla="*/ 5527548 w 5527548"/>
              <a:gd name="connsiteY1" fmla="*/ 0 h 1432179"/>
              <a:gd name="connsiteX2" fmla="*/ 5527548 w 5527548"/>
              <a:gd name="connsiteY2" fmla="*/ 1432179 h 1432179"/>
              <a:gd name="connsiteX3" fmla="*/ 0 w 5527548"/>
              <a:gd name="connsiteY3" fmla="*/ 1432179 h 1432179"/>
              <a:gd name="connsiteX4" fmla="*/ 0 w 5527548"/>
              <a:gd name="connsiteY4" fmla="*/ 0 h 143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7548" h="1432179">
                <a:moveTo>
                  <a:pt x="0" y="0"/>
                </a:moveTo>
                <a:lnTo>
                  <a:pt x="5527548" y="0"/>
                </a:lnTo>
                <a:lnTo>
                  <a:pt x="5527548" y="1432179"/>
                </a:lnTo>
                <a:lnTo>
                  <a:pt x="0" y="14321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9653" tIns="189653" rIns="189653" bIns="189653" numCol="1" spcCol="1270" anchor="ctr" anchorCtr="0">
            <a:noAutofit/>
          </a:bodyPr>
          <a:lstStyle/>
          <a:p>
            <a:pPr algn="ctr" defTabSz="1185304"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Improves motivation</a:t>
            </a:r>
          </a:p>
          <a:p>
            <a:pPr algn="ctr" defTabSz="1185304"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Improves understanding</a:t>
            </a:r>
          </a:p>
          <a:p>
            <a:pPr algn="ctr" defTabSz="1185304"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Increases satisfaction</a:t>
            </a:r>
          </a:p>
          <a:p>
            <a:pPr algn="ctr" defTabSz="1185304"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More interactive</a:t>
            </a:r>
          </a:p>
          <a:p>
            <a:pPr algn="ctr" defTabSz="1185304"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Facilitates discussion and feedback</a:t>
            </a:r>
          </a:p>
          <a:p>
            <a:pPr algn="ctr" defTabSz="1185304">
              <a:spcBef>
                <a:spcPct val="0"/>
              </a:spcBef>
              <a:spcAft>
                <a:spcPts val="533"/>
              </a:spcAft>
            </a:pPr>
            <a:endParaRPr lang="en-US" sz="2133" dirty="0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46537D54-F02D-DB42-BDFD-F97114C89E4D}"/>
              </a:ext>
            </a:extLst>
          </p:cNvPr>
          <p:cNvSpPr/>
          <p:nvPr/>
        </p:nvSpPr>
        <p:spPr>
          <a:xfrm>
            <a:off x="6940642" y="4318123"/>
            <a:ext cx="3566160" cy="1818640"/>
          </a:xfrm>
          <a:prstGeom prst="up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DB94962-DF03-634D-BA78-E8275C181952}"/>
              </a:ext>
            </a:extLst>
          </p:cNvPr>
          <p:cNvSpPr/>
          <p:nvPr/>
        </p:nvSpPr>
        <p:spPr>
          <a:xfrm>
            <a:off x="742951" y="4605520"/>
            <a:ext cx="5773792" cy="1909572"/>
          </a:xfrm>
          <a:custGeom>
            <a:avLst/>
            <a:gdLst>
              <a:gd name="connsiteX0" fmla="*/ 0 w 4064167"/>
              <a:gd name="connsiteY0" fmla="*/ 0 h 1432179"/>
              <a:gd name="connsiteX1" fmla="*/ 4064167 w 4064167"/>
              <a:gd name="connsiteY1" fmla="*/ 0 h 1432179"/>
              <a:gd name="connsiteX2" fmla="*/ 4064167 w 4064167"/>
              <a:gd name="connsiteY2" fmla="*/ 1432179 h 1432179"/>
              <a:gd name="connsiteX3" fmla="*/ 0 w 4064167"/>
              <a:gd name="connsiteY3" fmla="*/ 1432179 h 1432179"/>
              <a:gd name="connsiteX4" fmla="*/ 0 w 4064167"/>
              <a:gd name="connsiteY4" fmla="*/ 0 h 143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167" h="1432179">
                <a:moveTo>
                  <a:pt x="0" y="0"/>
                </a:moveTo>
                <a:lnTo>
                  <a:pt x="4064167" y="0"/>
                </a:lnTo>
                <a:lnTo>
                  <a:pt x="4064167" y="1432179"/>
                </a:lnTo>
                <a:lnTo>
                  <a:pt x="0" y="14321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9653" tIns="189653" rIns="189653" bIns="189653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Higher course burden</a:t>
            </a:r>
          </a:p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Increases pressure to perform</a:t>
            </a:r>
          </a:p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ts val="533"/>
              </a:spcAft>
            </a:pPr>
            <a:r>
              <a:rPr lang="en-US" sz="2667" dirty="0"/>
              <a:t>Significant preparatory time for faculty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4EAEB5-6A07-5743-A05D-45DB42FB9973}"/>
              </a:ext>
            </a:extLst>
          </p:cNvPr>
          <p:cNvSpPr txBox="1"/>
          <p:nvPr/>
        </p:nvSpPr>
        <p:spPr>
          <a:xfrm>
            <a:off x="8667750" y="5951022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of Dr. Pavlina Kemp</a:t>
            </a:r>
          </a:p>
        </p:txBody>
      </p:sp>
    </p:spTree>
    <p:extLst>
      <p:ext uri="{BB962C8B-B14F-4D97-AF65-F5344CB8AC3E}">
        <p14:creationId xmlns:p14="http://schemas.microsoft.com/office/powerpoint/2010/main" val="33426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682F9-3F89-794B-8F31-D2EB4E0B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800">
                <a:solidFill>
                  <a:srgbClr val="FFFFFF"/>
                </a:solidFill>
              </a:rPr>
              <a:t>Can surgical training be done through flipped model?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CF71A1B-8962-7646-B815-6FC25A66F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610304"/>
            <a:ext cx="5455917" cy="36306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424D0F7-A310-CE4B-82B9-2A11FB999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3184415"/>
            <a:ext cx="5455917" cy="24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8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D422-BEBD-BD44-AD8C-2F8C59054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surgical/ procedural training be done with flipped classroom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EE269-0271-8B4F-AB0D-91B69E41A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Q. Can ophthalmology residents be taught laser surgical procedures through remote flipped classroom training?</a:t>
            </a:r>
          </a:p>
          <a:p>
            <a:pPr marL="0" indent="0">
              <a:buNone/>
            </a:pPr>
            <a:r>
              <a:rPr lang="en-US" dirty="0"/>
              <a:t>Methods: Video based instruction with self learning modules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dirty="0"/>
              <a:t>Palmer, J., Nguyen, G., Alexander, J., Levin, M. R., &amp; Swamy, R. (2022). A Novel Method for Teaching Laser Peripheral Iridotomy and Selective Laser Trabeculoplasty Using Video Instruction and Model Eyes. </a:t>
            </a:r>
            <a:r>
              <a:rPr lang="en-US" sz="1300" i="1" dirty="0"/>
              <a:t>Journal of Academic Ophthalmology</a:t>
            </a:r>
            <a:r>
              <a:rPr lang="en-US" sz="1300" dirty="0"/>
              <a:t>, </a:t>
            </a:r>
            <a:r>
              <a:rPr lang="en-US" sz="1300" i="1" dirty="0"/>
              <a:t>14</a:t>
            </a:r>
            <a:r>
              <a:rPr lang="en-US" sz="1300" dirty="0"/>
              <a:t>(01), e1-e6. deo based instruction with use of inexpensive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31756-6204-D7E1-32EA-AB4FEBBE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182" y="3634241"/>
            <a:ext cx="1710918" cy="17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61624</TotalTime>
  <Words>425</Words>
  <Application>Microsoft Office PowerPoint</Application>
  <PresentationFormat>Widescreen</PresentationFormat>
  <Paragraphs>57</Paragraphs>
  <Slides>13</Slides>
  <Notes>2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Flipped Classroom in Resident Education – Engaging the Advanced Learner</vt:lpstr>
      <vt:lpstr>Disclosures</vt:lpstr>
      <vt:lpstr>Resident Didactics Today</vt:lpstr>
      <vt:lpstr>Outline</vt:lpstr>
      <vt:lpstr>Solution - Flipped Classroom</vt:lpstr>
      <vt:lpstr>Flipped Classroom</vt:lpstr>
      <vt:lpstr>Pros and Cons of a Flipped Classroom</vt:lpstr>
      <vt:lpstr>Can surgical training be done through flipped model?</vt:lpstr>
      <vt:lpstr>Can surgical/ procedural training be done with flipped classroom model?</vt:lpstr>
      <vt:lpstr>Virtual Surgical Training</vt:lpstr>
      <vt:lpstr>Troubleshooting the Process</vt:lpstr>
      <vt:lpstr>Virtual Surgical Education</vt:lpstr>
      <vt:lpstr>Thank you     rswamy@som.umaryland.edu</vt:lpstr>
    </vt:vector>
  </TitlesOfParts>
  <Company>Univ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Jenna Meol</dc:creator>
  <cp:lastModifiedBy>Swamy M.D., Ramya</cp:lastModifiedBy>
  <cp:revision>280</cp:revision>
  <dcterms:created xsi:type="dcterms:W3CDTF">2011-06-24T14:29:15Z</dcterms:created>
  <dcterms:modified xsi:type="dcterms:W3CDTF">2023-02-02T13:43:40Z</dcterms:modified>
</cp:coreProperties>
</file>