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rker, Donna" initials="PD" lastIdx="4" clrIdx="0">
    <p:extLst>
      <p:ext uri="{19B8F6BF-5375-455C-9EA6-DF929625EA0E}">
        <p15:presenceInfo xmlns:p15="http://schemas.microsoft.com/office/powerpoint/2012/main" userId="S::dparker@som.umaryland.edu::9ea2e051-d0d2-4c4a-babe-bafa21495e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94660"/>
  </p:normalViewPr>
  <p:slideViewPr>
    <p:cSldViewPr snapToGrid="0">
      <p:cViewPr varScale="1">
        <p:scale>
          <a:sx n="67" d="100"/>
          <a:sy n="67" d="100"/>
        </p:scale>
        <p:origin x="70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13583-0F6D-485D-A00C-20448A12E0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0B15D3-CF1C-40B0-8A3D-166E635B90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A074E8-AF7D-4E09-A48B-A6B297B6C960}"/>
              </a:ext>
            </a:extLst>
          </p:cNvPr>
          <p:cNvSpPr>
            <a:spLocks noGrp="1"/>
          </p:cNvSpPr>
          <p:nvPr>
            <p:ph type="dt" sz="half" idx="10"/>
          </p:nvPr>
        </p:nvSpPr>
        <p:spPr/>
        <p:txBody>
          <a:bodyPr/>
          <a:lstStyle/>
          <a:p>
            <a:fld id="{7CEBB867-E3F9-44B9-98D2-E66E5104CC44}" type="datetimeFigureOut">
              <a:rPr lang="en-US" smtClean="0"/>
              <a:t>6/24/2020</a:t>
            </a:fld>
            <a:endParaRPr lang="en-US"/>
          </a:p>
        </p:txBody>
      </p:sp>
      <p:sp>
        <p:nvSpPr>
          <p:cNvPr id="5" name="Footer Placeholder 4">
            <a:extLst>
              <a:ext uri="{FF2B5EF4-FFF2-40B4-BE49-F238E27FC236}">
                <a16:creationId xmlns:a16="http://schemas.microsoft.com/office/drawing/2014/main" id="{A28A5939-384E-4614-8C05-D8C25C4021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CE0CFC-AEC1-42FC-B916-472C40D0CD0F}"/>
              </a:ext>
            </a:extLst>
          </p:cNvPr>
          <p:cNvSpPr>
            <a:spLocks noGrp="1"/>
          </p:cNvSpPr>
          <p:nvPr>
            <p:ph type="sldNum" sz="quarter" idx="12"/>
          </p:nvPr>
        </p:nvSpPr>
        <p:spPr/>
        <p:txBody>
          <a:bodyPr/>
          <a:lstStyle/>
          <a:p>
            <a:fld id="{EECE8EB2-7586-4376-833B-0F23144B9A73}" type="slidenum">
              <a:rPr lang="en-US" smtClean="0"/>
              <a:t>‹#›</a:t>
            </a:fld>
            <a:endParaRPr lang="en-US"/>
          </a:p>
        </p:txBody>
      </p:sp>
      <p:pic>
        <p:nvPicPr>
          <p:cNvPr id="1026" name="Picture 2" descr="University of Maryland School of Medicine - Innovation Toronto">
            <a:extLst>
              <a:ext uri="{FF2B5EF4-FFF2-40B4-BE49-F238E27FC236}">
                <a16:creationId xmlns:a16="http://schemas.microsoft.com/office/drawing/2014/main" id="{E69298EC-9723-4A92-80A9-AA016773CDD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4775" y="136525"/>
            <a:ext cx="1914525" cy="864029"/>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a:extLst>
              <a:ext uri="{FF2B5EF4-FFF2-40B4-BE49-F238E27FC236}">
                <a16:creationId xmlns:a16="http://schemas.microsoft.com/office/drawing/2014/main" id="{DC79CADE-8629-437E-A8B5-E2A88464271A}"/>
              </a:ext>
            </a:extLst>
          </p:cNvPr>
          <p:cNvCxnSpPr>
            <a:cxnSpLocks/>
          </p:cNvCxnSpPr>
          <p:nvPr userDrawn="1"/>
        </p:nvCxnSpPr>
        <p:spPr>
          <a:xfrm>
            <a:off x="361950" y="1408113"/>
            <a:ext cx="0" cy="464343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429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46FDA-0AE6-4573-8CFC-CBC8233CDE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52A9A1-D956-44FB-AEFF-A03709B3A2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37E70F-5CA7-4DB3-81E7-AF7491C6D3D2}"/>
              </a:ext>
            </a:extLst>
          </p:cNvPr>
          <p:cNvSpPr>
            <a:spLocks noGrp="1"/>
          </p:cNvSpPr>
          <p:nvPr>
            <p:ph type="dt" sz="half" idx="10"/>
          </p:nvPr>
        </p:nvSpPr>
        <p:spPr/>
        <p:txBody>
          <a:bodyPr/>
          <a:lstStyle/>
          <a:p>
            <a:fld id="{7CEBB867-E3F9-44B9-98D2-E66E5104CC44}" type="datetimeFigureOut">
              <a:rPr lang="en-US" smtClean="0"/>
              <a:t>6/24/2020</a:t>
            </a:fld>
            <a:endParaRPr lang="en-US"/>
          </a:p>
        </p:txBody>
      </p:sp>
      <p:sp>
        <p:nvSpPr>
          <p:cNvPr id="5" name="Footer Placeholder 4">
            <a:extLst>
              <a:ext uri="{FF2B5EF4-FFF2-40B4-BE49-F238E27FC236}">
                <a16:creationId xmlns:a16="http://schemas.microsoft.com/office/drawing/2014/main" id="{06E6CB18-D073-41EB-82C3-624B99AB36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51851F-CD4F-47C4-8B7F-B2DE897D0FF2}"/>
              </a:ext>
            </a:extLst>
          </p:cNvPr>
          <p:cNvSpPr>
            <a:spLocks noGrp="1"/>
          </p:cNvSpPr>
          <p:nvPr>
            <p:ph type="sldNum" sz="quarter" idx="12"/>
          </p:nvPr>
        </p:nvSpPr>
        <p:spPr/>
        <p:txBody>
          <a:bodyPr/>
          <a:lstStyle/>
          <a:p>
            <a:fld id="{EECE8EB2-7586-4376-833B-0F23144B9A73}" type="slidenum">
              <a:rPr lang="en-US" smtClean="0"/>
              <a:t>‹#›</a:t>
            </a:fld>
            <a:endParaRPr lang="en-US"/>
          </a:p>
        </p:txBody>
      </p:sp>
    </p:spTree>
    <p:extLst>
      <p:ext uri="{BB962C8B-B14F-4D97-AF65-F5344CB8AC3E}">
        <p14:creationId xmlns:p14="http://schemas.microsoft.com/office/powerpoint/2010/main" val="1069255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04CA40-30C6-4A37-AD8C-B3E45F8547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AE74CF-0853-4325-8A5E-C82C7C827B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0A26E5-4F98-4E33-AACD-BF10217FEE91}"/>
              </a:ext>
            </a:extLst>
          </p:cNvPr>
          <p:cNvSpPr>
            <a:spLocks noGrp="1"/>
          </p:cNvSpPr>
          <p:nvPr>
            <p:ph type="dt" sz="half" idx="10"/>
          </p:nvPr>
        </p:nvSpPr>
        <p:spPr/>
        <p:txBody>
          <a:bodyPr/>
          <a:lstStyle/>
          <a:p>
            <a:fld id="{7CEBB867-E3F9-44B9-98D2-E66E5104CC44}" type="datetimeFigureOut">
              <a:rPr lang="en-US" smtClean="0"/>
              <a:t>6/24/2020</a:t>
            </a:fld>
            <a:endParaRPr lang="en-US"/>
          </a:p>
        </p:txBody>
      </p:sp>
      <p:sp>
        <p:nvSpPr>
          <p:cNvPr id="5" name="Footer Placeholder 4">
            <a:extLst>
              <a:ext uri="{FF2B5EF4-FFF2-40B4-BE49-F238E27FC236}">
                <a16:creationId xmlns:a16="http://schemas.microsoft.com/office/drawing/2014/main" id="{E9321782-AAD1-4ECA-AB72-F04F46EBB8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7F502E-19A8-403B-B810-EE84A5612EFF}"/>
              </a:ext>
            </a:extLst>
          </p:cNvPr>
          <p:cNvSpPr>
            <a:spLocks noGrp="1"/>
          </p:cNvSpPr>
          <p:nvPr>
            <p:ph type="sldNum" sz="quarter" idx="12"/>
          </p:nvPr>
        </p:nvSpPr>
        <p:spPr/>
        <p:txBody>
          <a:bodyPr/>
          <a:lstStyle/>
          <a:p>
            <a:fld id="{EECE8EB2-7586-4376-833B-0F23144B9A73}" type="slidenum">
              <a:rPr lang="en-US" smtClean="0"/>
              <a:t>‹#›</a:t>
            </a:fld>
            <a:endParaRPr lang="en-US"/>
          </a:p>
        </p:txBody>
      </p:sp>
    </p:spTree>
    <p:extLst>
      <p:ext uri="{BB962C8B-B14F-4D97-AF65-F5344CB8AC3E}">
        <p14:creationId xmlns:p14="http://schemas.microsoft.com/office/powerpoint/2010/main" val="1387767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3175-AF59-4D7C-B43F-0A2201B7D0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20187C-C2AA-4DFA-8731-A1D9A9F6F8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C9FF0-AF73-416E-A5D7-FF8A348B441A}"/>
              </a:ext>
            </a:extLst>
          </p:cNvPr>
          <p:cNvSpPr>
            <a:spLocks noGrp="1"/>
          </p:cNvSpPr>
          <p:nvPr>
            <p:ph type="dt" sz="half" idx="10"/>
          </p:nvPr>
        </p:nvSpPr>
        <p:spPr/>
        <p:txBody>
          <a:bodyPr/>
          <a:lstStyle/>
          <a:p>
            <a:fld id="{7CEBB867-E3F9-44B9-98D2-E66E5104CC44}" type="datetimeFigureOut">
              <a:rPr lang="en-US" smtClean="0"/>
              <a:t>6/24/2020</a:t>
            </a:fld>
            <a:endParaRPr lang="en-US"/>
          </a:p>
        </p:txBody>
      </p:sp>
      <p:sp>
        <p:nvSpPr>
          <p:cNvPr id="5" name="Footer Placeholder 4">
            <a:extLst>
              <a:ext uri="{FF2B5EF4-FFF2-40B4-BE49-F238E27FC236}">
                <a16:creationId xmlns:a16="http://schemas.microsoft.com/office/drawing/2014/main" id="{95ECC17D-6A89-4758-8D86-6C10DFBA82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09CC8D-27B2-4863-BBA6-EDFAD37B823A}"/>
              </a:ext>
            </a:extLst>
          </p:cNvPr>
          <p:cNvSpPr>
            <a:spLocks noGrp="1"/>
          </p:cNvSpPr>
          <p:nvPr>
            <p:ph type="sldNum" sz="quarter" idx="12"/>
          </p:nvPr>
        </p:nvSpPr>
        <p:spPr/>
        <p:txBody>
          <a:bodyPr/>
          <a:lstStyle/>
          <a:p>
            <a:fld id="{EECE8EB2-7586-4376-833B-0F23144B9A73}" type="slidenum">
              <a:rPr lang="en-US" smtClean="0"/>
              <a:t>‹#›</a:t>
            </a:fld>
            <a:endParaRPr lang="en-US"/>
          </a:p>
        </p:txBody>
      </p:sp>
      <p:pic>
        <p:nvPicPr>
          <p:cNvPr id="7" name="Picture 2" descr="University of Maryland School of Medicine - Innovation Toronto">
            <a:extLst>
              <a:ext uri="{FF2B5EF4-FFF2-40B4-BE49-F238E27FC236}">
                <a16:creationId xmlns:a16="http://schemas.microsoft.com/office/drawing/2014/main" id="{F899CD9C-25BC-4DE0-B2C2-112A37D65AE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96475" y="5834642"/>
            <a:ext cx="1914525" cy="86402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50F86434-F267-426A-ADF1-7E0D7CBE4202}"/>
              </a:ext>
            </a:extLst>
          </p:cNvPr>
          <p:cNvCxnSpPr>
            <a:cxnSpLocks/>
          </p:cNvCxnSpPr>
          <p:nvPr userDrawn="1"/>
        </p:nvCxnSpPr>
        <p:spPr>
          <a:xfrm>
            <a:off x="476250" y="1712913"/>
            <a:ext cx="112395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13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CB935-C1C7-4A25-8D74-06E157BB62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5F6C13-A2B6-460B-B25A-F05BCE463E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FD0512-771A-4B93-930C-1E1BA00FD587}"/>
              </a:ext>
            </a:extLst>
          </p:cNvPr>
          <p:cNvSpPr>
            <a:spLocks noGrp="1"/>
          </p:cNvSpPr>
          <p:nvPr>
            <p:ph type="dt" sz="half" idx="10"/>
          </p:nvPr>
        </p:nvSpPr>
        <p:spPr/>
        <p:txBody>
          <a:bodyPr/>
          <a:lstStyle/>
          <a:p>
            <a:fld id="{7CEBB867-E3F9-44B9-98D2-E66E5104CC44}" type="datetimeFigureOut">
              <a:rPr lang="en-US" smtClean="0"/>
              <a:t>6/24/2020</a:t>
            </a:fld>
            <a:endParaRPr lang="en-US"/>
          </a:p>
        </p:txBody>
      </p:sp>
      <p:sp>
        <p:nvSpPr>
          <p:cNvPr id="5" name="Footer Placeholder 4">
            <a:extLst>
              <a:ext uri="{FF2B5EF4-FFF2-40B4-BE49-F238E27FC236}">
                <a16:creationId xmlns:a16="http://schemas.microsoft.com/office/drawing/2014/main" id="{23F100A1-B7F6-4A15-A348-801E917F5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BAC3C2-5361-41A6-9AC1-853F9F4D5BA8}"/>
              </a:ext>
            </a:extLst>
          </p:cNvPr>
          <p:cNvSpPr>
            <a:spLocks noGrp="1"/>
          </p:cNvSpPr>
          <p:nvPr>
            <p:ph type="sldNum" sz="quarter" idx="12"/>
          </p:nvPr>
        </p:nvSpPr>
        <p:spPr/>
        <p:txBody>
          <a:bodyPr/>
          <a:lstStyle/>
          <a:p>
            <a:fld id="{EECE8EB2-7586-4376-833B-0F23144B9A73}" type="slidenum">
              <a:rPr lang="en-US" smtClean="0"/>
              <a:t>‹#›</a:t>
            </a:fld>
            <a:endParaRPr lang="en-US"/>
          </a:p>
        </p:txBody>
      </p:sp>
    </p:spTree>
    <p:extLst>
      <p:ext uri="{BB962C8B-B14F-4D97-AF65-F5344CB8AC3E}">
        <p14:creationId xmlns:p14="http://schemas.microsoft.com/office/powerpoint/2010/main" val="250560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5F9E3-93E9-4C56-B7C1-6945279CA1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5910FC-DDC9-42B7-9D97-E521EA7973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036DFF-5C22-41A3-BE56-90584C9D56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8546D8-F7E4-4D84-B248-E5D101A62AC5}"/>
              </a:ext>
            </a:extLst>
          </p:cNvPr>
          <p:cNvSpPr>
            <a:spLocks noGrp="1"/>
          </p:cNvSpPr>
          <p:nvPr>
            <p:ph type="dt" sz="half" idx="10"/>
          </p:nvPr>
        </p:nvSpPr>
        <p:spPr/>
        <p:txBody>
          <a:bodyPr/>
          <a:lstStyle/>
          <a:p>
            <a:fld id="{7CEBB867-E3F9-44B9-98D2-E66E5104CC44}" type="datetimeFigureOut">
              <a:rPr lang="en-US" smtClean="0"/>
              <a:t>6/24/2020</a:t>
            </a:fld>
            <a:endParaRPr lang="en-US"/>
          </a:p>
        </p:txBody>
      </p:sp>
      <p:sp>
        <p:nvSpPr>
          <p:cNvPr id="6" name="Footer Placeholder 5">
            <a:extLst>
              <a:ext uri="{FF2B5EF4-FFF2-40B4-BE49-F238E27FC236}">
                <a16:creationId xmlns:a16="http://schemas.microsoft.com/office/drawing/2014/main" id="{073EECB3-0482-4DD9-87E2-77AE9AE5E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CB4626-B513-4EFB-AB1E-B0B0F41B6ADB}"/>
              </a:ext>
            </a:extLst>
          </p:cNvPr>
          <p:cNvSpPr>
            <a:spLocks noGrp="1"/>
          </p:cNvSpPr>
          <p:nvPr>
            <p:ph type="sldNum" sz="quarter" idx="12"/>
          </p:nvPr>
        </p:nvSpPr>
        <p:spPr/>
        <p:txBody>
          <a:bodyPr/>
          <a:lstStyle/>
          <a:p>
            <a:fld id="{EECE8EB2-7586-4376-833B-0F23144B9A73}" type="slidenum">
              <a:rPr lang="en-US" smtClean="0"/>
              <a:t>‹#›</a:t>
            </a:fld>
            <a:endParaRPr lang="en-US"/>
          </a:p>
        </p:txBody>
      </p:sp>
    </p:spTree>
    <p:extLst>
      <p:ext uri="{BB962C8B-B14F-4D97-AF65-F5344CB8AC3E}">
        <p14:creationId xmlns:p14="http://schemas.microsoft.com/office/powerpoint/2010/main" val="188197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AB684-E64E-49C7-9A42-166780AB84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9AF330-B05F-4AA2-AD62-3B355BCF6A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999442-CCC9-4562-BBC4-F964A419B0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5BC74-CA1D-46F2-97AA-115CDFCA1F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ABBC73-CE82-49AC-8558-4F47788C80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853613-4BE9-4808-B93A-85E54EFC00B7}"/>
              </a:ext>
            </a:extLst>
          </p:cNvPr>
          <p:cNvSpPr>
            <a:spLocks noGrp="1"/>
          </p:cNvSpPr>
          <p:nvPr>
            <p:ph type="dt" sz="half" idx="10"/>
          </p:nvPr>
        </p:nvSpPr>
        <p:spPr/>
        <p:txBody>
          <a:bodyPr/>
          <a:lstStyle/>
          <a:p>
            <a:fld id="{7CEBB867-E3F9-44B9-98D2-E66E5104CC44}" type="datetimeFigureOut">
              <a:rPr lang="en-US" smtClean="0"/>
              <a:t>6/24/2020</a:t>
            </a:fld>
            <a:endParaRPr lang="en-US"/>
          </a:p>
        </p:txBody>
      </p:sp>
      <p:sp>
        <p:nvSpPr>
          <p:cNvPr id="8" name="Footer Placeholder 7">
            <a:extLst>
              <a:ext uri="{FF2B5EF4-FFF2-40B4-BE49-F238E27FC236}">
                <a16:creationId xmlns:a16="http://schemas.microsoft.com/office/drawing/2014/main" id="{3CDF27D2-B4E1-4065-AD80-0C5BD824BC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FED3D0-F346-4E20-AD79-871143FAC9FF}"/>
              </a:ext>
            </a:extLst>
          </p:cNvPr>
          <p:cNvSpPr>
            <a:spLocks noGrp="1"/>
          </p:cNvSpPr>
          <p:nvPr>
            <p:ph type="sldNum" sz="quarter" idx="12"/>
          </p:nvPr>
        </p:nvSpPr>
        <p:spPr/>
        <p:txBody>
          <a:bodyPr/>
          <a:lstStyle/>
          <a:p>
            <a:fld id="{EECE8EB2-7586-4376-833B-0F23144B9A73}" type="slidenum">
              <a:rPr lang="en-US" smtClean="0"/>
              <a:t>‹#›</a:t>
            </a:fld>
            <a:endParaRPr lang="en-US"/>
          </a:p>
        </p:txBody>
      </p:sp>
    </p:spTree>
    <p:extLst>
      <p:ext uri="{BB962C8B-B14F-4D97-AF65-F5344CB8AC3E}">
        <p14:creationId xmlns:p14="http://schemas.microsoft.com/office/powerpoint/2010/main" val="1497017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C5D57-9772-449A-A87A-D4AFA55137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7691A3-8F63-415A-878A-0EF1BC778103}"/>
              </a:ext>
            </a:extLst>
          </p:cNvPr>
          <p:cNvSpPr>
            <a:spLocks noGrp="1"/>
          </p:cNvSpPr>
          <p:nvPr>
            <p:ph type="dt" sz="half" idx="10"/>
          </p:nvPr>
        </p:nvSpPr>
        <p:spPr/>
        <p:txBody>
          <a:bodyPr/>
          <a:lstStyle/>
          <a:p>
            <a:fld id="{7CEBB867-E3F9-44B9-98D2-E66E5104CC44}" type="datetimeFigureOut">
              <a:rPr lang="en-US" smtClean="0"/>
              <a:t>6/24/2020</a:t>
            </a:fld>
            <a:endParaRPr lang="en-US"/>
          </a:p>
        </p:txBody>
      </p:sp>
      <p:sp>
        <p:nvSpPr>
          <p:cNvPr id="4" name="Footer Placeholder 3">
            <a:extLst>
              <a:ext uri="{FF2B5EF4-FFF2-40B4-BE49-F238E27FC236}">
                <a16:creationId xmlns:a16="http://schemas.microsoft.com/office/drawing/2014/main" id="{32B5B9CD-9C27-44BA-8909-B5D5FDA0D2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34C98D-8555-4E37-9752-BF00DFE7680E}"/>
              </a:ext>
            </a:extLst>
          </p:cNvPr>
          <p:cNvSpPr>
            <a:spLocks noGrp="1"/>
          </p:cNvSpPr>
          <p:nvPr>
            <p:ph type="sldNum" sz="quarter" idx="12"/>
          </p:nvPr>
        </p:nvSpPr>
        <p:spPr/>
        <p:txBody>
          <a:bodyPr/>
          <a:lstStyle/>
          <a:p>
            <a:fld id="{EECE8EB2-7586-4376-833B-0F23144B9A73}" type="slidenum">
              <a:rPr lang="en-US" smtClean="0"/>
              <a:t>‹#›</a:t>
            </a:fld>
            <a:endParaRPr lang="en-US"/>
          </a:p>
        </p:txBody>
      </p:sp>
    </p:spTree>
    <p:extLst>
      <p:ext uri="{BB962C8B-B14F-4D97-AF65-F5344CB8AC3E}">
        <p14:creationId xmlns:p14="http://schemas.microsoft.com/office/powerpoint/2010/main" val="279144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2BA1A3-921D-447A-BA48-CB82D1DEDBE6}"/>
              </a:ext>
            </a:extLst>
          </p:cNvPr>
          <p:cNvSpPr>
            <a:spLocks noGrp="1"/>
          </p:cNvSpPr>
          <p:nvPr>
            <p:ph type="dt" sz="half" idx="10"/>
          </p:nvPr>
        </p:nvSpPr>
        <p:spPr/>
        <p:txBody>
          <a:bodyPr/>
          <a:lstStyle/>
          <a:p>
            <a:fld id="{7CEBB867-E3F9-44B9-98D2-E66E5104CC44}" type="datetimeFigureOut">
              <a:rPr lang="en-US" smtClean="0"/>
              <a:t>6/24/2020</a:t>
            </a:fld>
            <a:endParaRPr lang="en-US"/>
          </a:p>
        </p:txBody>
      </p:sp>
      <p:sp>
        <p:nvSpPr>
          <p:cNvPr id="3" name="Footer Placeholder 2">
            <a:extLst>
              <a:ext uri="{FF2B5EF4-FFF2-40B4-BE49-F238E27FC236}">
                <a16:creationId xmlns:a16="http://schemas.microsoft.com/office/drawing/2014/main" id="{8854E366-8A23-43C5-ACF8-A939D3D078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3733A2-9761-486D-BC1B-772AE75CBFFF}"/>
              </a:ext>
            </a:extLst>
          </p:cNvPr>
          <p:cNvSpPr>
            <a:spLocks noGrp="1"/>
          </p:cNvSpPr>
          <p:nvPr>
            <p:ph type="sldNum" sz="quarter" idx="12"/>
          </p:nvPr>
        </p:nvSpPr>
        <p:spPr/>
        <p:txBody>
          <a:bodyPr/>
          <a:lstStyle/>
          <a:p>
            <a:fld id="{EECE8EB2-7586-4376-833B-0F23144B9A73}" type="slidenum">
              <a:rPr lang="en-US" smtClean="0"/>
              <a:t>‹#›</a:t>
            </a:fld>
            <a:endParaRPr lang="en-US"/>
          </a:p>
        </p:txBody>
      </p:sp>
    </p:spTree>
    <p:extLst>
      <p:ext uri="{BB962C8B-B14F-4D97-AF65-F5344CB8AC3E}">
        <p14:creationId xmlns:p14="http://schemas.microsoft.com/office/powerpoint/2010/main" val="3298093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40FA0-046F-4F8D-BC53-CBE5EB0CBD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FA04CA-E4F4-4EF6-A888-2DA682A5E7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F1ABBF-6372-4702-B3FA-340FB63C45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390C36-B59D-4B75-8288-4B235A2FFB89}"/>
              </a:ext>
            </a:extLst>
          </p:cNvPr>
          <p:cNvSpPr>
            <a:spLocks noGrp="1"/>
          </p:cNvSpPr>
          <p:nvPr>
            <p:ph type="dt" sz="half" idx="10"/>
          </p:nvPr>
        </p:nvSpPr>
        <p:spPr/>
        <p:txBody>
          <a:bodyPr/>
          <a:lstStyle/>
          <a:p>
            <a:fld id="{7CEBB867-E3F9-44B9-98D2-E66E5104CC44}" type="datetimeFigureOut">
              <a:rPr lang="en-US" smtClean="0"/>
              <a:t>6/24/2020</a:t>
            </a:fld>
            <a:endParaRPr lang="en-US"/>
          </a:p>
        </p:txBody>
      </p:sp>
      <p:sp>
        <p:nvSpPr>
          <p:cNvPr id="6" name="Footer Placeholder 5">
            <a:extLst>
              <a:ext uri="{FF2B5EF4-FFF2-40B4-BE49-F238E27FC236}">
                <a16:creationId xmlns:a16="http://schemas.microsoft.com/office/drawing/2014/main" id="{8F44368B-6F9C-42EE-8692-298A6E5978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264197-002B-4195-BEFA-9F10E4A666C1}"/>
              </a:ext>
            </a:extLst>
          </p:cNvPr>
          <p:cNvSpPr>
            <a:spLocks noGrp="1"/>
          </p:cNvSpPr>
          <p:nvPr>
            <p:ph type="sldNum" sz="quarter" idx="12"/>
          </p:nvPr>
        </p:nvSpPr>
        <p:spPr/>
        <p:txBody>
          <a:bodyPr/>
          <a:lstStyle/>
          <a:p>
            <a:fld id="{EECE8EB2-7586-4376-833B-0F23144B9A73}" type="slidenum">
              <a:rPr lang="en-US" smtClean="0"/>
              <a:t>‹#›</a:t>
            </a:fld>
            <a:endParaRPr lang="en-US"/>
          </a:p>
        </p:txBody>
      </p:sp>
    </p:spTree>
    <p:extLst>
      <p:ext uri="{BB962C8B-B14F-4D97-AF65-F5344CB8AC3E}">
        <p14:creationId xmlns:p14="http://schemas.microsoft.com/office/powerpoint/2010/main" val="28547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D1116-1A2C-4963-BA99-5BC1F4C9F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7EDE22-E2E2-4055-97B1-5C6C2567BD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FD1BF1-9056-479A-AFD3-16CCEE395A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59FBA1-728F-4F3D-BA9B-30AB33CD74B9}"/>
              </a:ext>
            </a:extLst>
          </p:cNvPr>
          <p:cNvSpPr>
            <a:spLocks noGrp="1"/>
          </p:cNvSpPr>
          <p:nvPr>
            <p:ph type="dt" sz="half" idx="10"/>
          </p:nvPr>
        </p:nvSpPr>
        <p:spPr/>
        <p:txBody>
          <a:bodyPr/>
          <a:lstStyle/>
          <a:p>
            <a:fld id="{7CEBB867-E3F9-44B9-98D2-E66E5104CC44}" type="datetimeFigureOut">
              <a:rPr lang="en-US" smtClean="0"/>
              <a:t>6/24/2020</a:t>
            </a:fld>
            <a:endParaRPr lang="en-US"/>
          </a:p>
        </p:txBody>
      </p:sp>
      <p:sp>
        <p:nvSpPr>
          <p:cNvPr id="6" name="Footer Placeholder 5">
            <a:extLst>
              <a:ext uri="{FF2B5EF4-FFF2-40B4-BE49-F238E27FC236}">
                <a16:creationId xmlns:a16="http://schemas.microsoft.com/office/drawing/2014/main" id="{9D9BBB0F-946D-4B23-86BD-A0C2D74103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BC2FFA-20D0-46CE-AAD2-A0D9383370DC}"/>
              </a:ext>
            </a:extLst>
          </p:cNvPr>
          <p:cNvSpPr>
            <a:spLocks noGrp="1"/>
          </p:cNvSpPr>
          <p:nvPr>
            <p:ph type="sldNum" sz="quarter" idx="12"/>
          </p:nvPr>
        </p:nvSpPr>
        <p:spPr/>
        <p:txBody>
          <a:bodyPr/>
          <a:lstStyle/>
          <a:p>
            <a:fld id="{EECE8EB2-7586-4376-833B-0F23144B9A73}" type="slidenum">
              <a:rPr lang="en-US" smtClean="0"/>
              <a:t>‹#›</a:t>
            </a:fld>
            <a:endParaRPr lang="en-US"/>
          </a:p>
        </p:txBody>
      </p:sp>
    </p:spTree>
    <p:extLst>
      <p:ext uri="{BB962C8B-B14F-4D97-AF65-F5344CB8AC3E}">
        <p14:creationId xmlns:p14="http://schemas.microsoft.com/office/powerpoint/2010/main" val="161730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44BC4B-5814-45CE-A4BF-0D86E2C4A3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D12605-A7C9-4125-836A-07040267E4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84BDDE-F223-4886-83F1-9D25DEA1D7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BB867-E3F9-44B9-98D2-E66E5104CC44}" type="datetimeFigureOut">
              <a:rPr lang="en-US" smtClean="0"/>
              <a:t>6/24/2020</a:t>
            </a:fld>
            <a:endParaRPr lang="en-US"/>
          </a:p>
        </p:txBody>
      </p:sp>
      <p:sp>
        <p:nvSpPr>
          <p:cNvPr id="5" name="Footer Placeholder 4">
            <a:extLst>
              <a:ext uri="{FF2B5EF4-FFF2-40B4-BE49-F238E27FC236}">
                <a16:creationId xmlns:a16="http://schemas.microsoft.com/office/drawing/2014/main" id="{411C20F5-5115-4474-B268-A310E0A4E6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0E2A1C-C176-4F20-B8BF-FE6B7AECE2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E8EB2-7586-4376-833B-0F23144B9A73}" type="slidenum">
              <a:rPr lang="en-US" smtClean="0"/>
              <a:t>‹#›</a:t>
            </a:fld>
            <a:endParaRPr lang="en-US"/>
          </a:p>
        </p:txBody>
      </p:sp>
    </p:spTree>
    <p:extLst>
      <p:ext uri="{BB962C8B-B14F-4D97-AF65-F5344CB8AC3E}">
        <p14:creationId xmlns:p14="http://schemas.microsoft.com/office/powerpoint/2010/main" val="3432705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A06FE-9B47-4985-9451-049F118B86C7}"/>
              </a:ext>
            </a:extLst>
          </p:cNvPr>
          <p:cNvSpPr>
            <a:spLocks noGrp="1"/>
          </p:cNvSpPr>
          <p:nvPr>
            <p:ph type="ctrTitle"/>
          </p:nvPr>
        </p:nvSpPr>
        <p:spPr/>
        <p:txBody>
          <a:bodyPr>
            <a:normAutofit fontScale="90000"/>
          </a:bodyPr>
          <a:lstStyle/>
          <a:p>
            <a:r>
              <a:rPr lang="en-US" dirty="0"/>
              <a:t>Medical Student Re-entry into Clinical Rotations under COVID</a:t>
            </a:r>
          </a:p>
        </p:txBody>
      </p:sp>
      <p:sp>
        <p:nvSpPr>
          <p:cNvPr id="3" name="Subtitle 2">
            <a:extLst>
              <a:ext uri="{FF2B5EF4-FFF2-40B4-BE49-F238E27FC236}">
                <a16:creationId xmlns:a16="http://schemas.microsoft.com/office/drawing/2014/main" id="{506ED472-C735-4AA5-ADE6-61DFA2009610}"/>
              </a:ext>
            </a:extLst>
          </p:cNvPr>
          <p:cNvSpPr>
            <a:spLocks noGrp="1"/>
          </p:cNvSpPr>
          <p:nvPr>
            <p:ph type="subTitle" idx="1"/>
          </p:nvPr>
        </p:nvSpPr>
        <p:spPr>
          <a:xfrm>
            <a:off x="909638" y="4017963"/>
            <a:ext cx="10372724" cy="1655762"/>
          </a:xfrm>
        </p:spPr>
        <p:txBody>
          <a:bodyPr>
            <a:normAutofit/>
          </a:bodyPr>
          <a:lstStyle/>
          <a:p>
            <a:pPr algn="l"/>
            <a:r>
              <a:rPr lang="en-US" b="1" dirty="0"/>
              <a:t>Joe Martinez</a:t>
            </a:r>
            <a:r>
              <a:rPr lang="en-US" dirty="0"/>
              <a:t>, Associate Dean for Medical Education &amp; Student Experience</a:t>
            </a:r>
          </a:p>
          <a:p>
            <a:pPr algn="l"/>
            <a:r>
              <a:rPr lang="en-US" b="1" dirty="0"/>
              <a:t>Kerri Thom</a:t>
            </a:r>
            <a:r>
              <a:rPr lang="en-US" dirty="0"/>
              <a:t>, Associate Dean for Student Affairs </a:t>
            </a:r>
          </a:p>
          <a:p>
            <a:pPr algn="l"/>
            <a:r>
              <a:rPr lang="en-US" b="1" dirty="0"/>
              <a:t>Donna Parker</a:t>
            </a:r>
            <a:r>
              <a:rPr lang="en-US" dirty="0"/>
              <a:t>, Senior Associate Dean for Undergraduate Medical Education</a:t>
            </a:r>
          </a:p>
        </p:txBody>
      </p:sp>
    </p:spTree>
    <p:extLst>
      <p:ext uri="{BB962C8B-B14F-4D97-AF65-F5344CB8AC3E}">
        <p14:creationId xmlns:p14="http://schemas.microsoft.com/office/powerpoint/2010/main" val="345072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5ECB9-638A-4BA5-937F-B455BC8BA70E}"/>
              </a:ext>
            </a:extLst>
          </p:cNvPr>
          <p:cNvSpPr>
            <a:spLocks noGrp="1"/>
          </p:cNvSpPr>
          <p:nvPr>
            <p:ph type="title"/>
          </p:nvPr>
        </p:nvSpPr>
        <p:spPr/>
        <p:txBody>
          <a:bodyPr/>
          <a:lstStyle/>
          <a:p>
            <a:r>
              <a:rPr lang="en-US" dirty="0"/>
              <a:t>Overview/Timeline  </a:t>
            </a:r>
          </a:p>
        </p:txBody>
      </p:sp>
      <p:sp>
        <p:nvSpPr>
          <p:cNvPr id="3" name="Content Placeholder 2">
            <a:extLst>
              <a:ext uri="{FF2B5EF4-FFF2-40B4-BE49-F238E27FC236}">
                <a16:creationId xmlns:a16="http://schemas.microsoft.com/office/drawing/2014/main" id="{648E1265-336E-455B-A3E6-0D8FBAB813F5}"/>
              </a:ext>
            </a:extLst>
          </p:cNvPr>
          <p:cNvSpPr>
            <a:spLocks noGrp="1"/>
          </p:cNvSpPr>
          <p:nvPr>
            <p:ph idx="1"/>
          </p:nvPr>
        </p:nvSpPr>
        <p:spPr>
          <a:xfrm>
            <a:off x="838200" y="2025650"/>
            <a:ext cx="10515600" cy="4351338"/>
          </a:xfrm>
        </p:spPr>
        <p:txBody>
          <a:bodyPr>
            <a:normAutofit/>
          </a:bodyPr>
          <a:lstStyle/>
          <a:p>
            <a:pPr marL="0" indent="0">
              <a:buNone/>
            </a:pPr>
            <a:r>
              <a:rPr lang="en-US" b="1" u="sng" dirty="0"/>
              <a:t>July 6</a:t>
            </a:r>
            <a:r>
              <a:rPr lang="en-US" b="1" u="sng" baseline="30000" dirty="0"/>
              <a:t>th</a:t>
            </a:r>
            <a:r>
              <a:rPr lang="en-US" b="1" u="sng" dirty="0"/>
              <a:t>, 2020 </a:t>
            </a:r>
          </a:p>
          <a:p>
            <a:r>
              <a:rPr lang="en-US" dirty="0"/>
              <a:t>MSIVs resume clinical rotations (~160 students) </a:t>
            </a:r>
          </a:p>
          <a:p>
            <a:r>
              <a:rPr lang="en-US" dirty="0"/>
              <a:t>Clerkships to make up; </a:t>
            </a:r>
            <a:r>
              <a:rPr lang="en-US" dirty="0" err="1"/>
              <a:t>SubIs</a:t>
            </a:r>
            <a:r>
              <a:rPr lang="en-US" dirty="0"/>
              <a:t>/Electives; Step 2; Residency applications  </a:t>
            </a:r>
          </a:p>
          <a:p>
            <a:pPr marL="0" indent="0">
              <a:buNone/>
            </a:pPr>
            <a:endParaRPr lang="en-US" dirty="0"/>
          </a:p>
          <a:p>
            <a:pPr marL="0" indent="0">
              <a:buNone/>
            </a:pPr>
            <a:r>
              <a:rPr lang="en-US" b="1" u="sng" dirty="0"/>
              <a:t>August 31</a:t>
            </a:r>
            <a:r>
              <a:rPr lang="en-US" b="1" u="sng" baseline="30000" dirty="0"/>
              <a:t>st</a:t>
            </a:r>
            <a:r>
              <a:rPr lang="en-US" b="1" u="sng" dirty="0"/>
              <a:t>, 2020</a:t>
            </a:r>
          </a:p>
          <a:p>
            <a:r>
              <a:rPr lang="en-US" dirty="0"/>
              <a:t>MS3s to enter clerkships (~160 students) </a:t>
            </a:r>
          </a:p>
          <a:p>
            <a:r>
              <a:rPr lang="en-US" dirty="0"/>
              <a:t>Delayed by 2 months (taking Step 1 now) </a:t>
            </a:r>
          </a:p>
        </p:txBody>
      </p:sp>
    </p:spTree>
    <p:extLst>
      <p:ext uri="{BB962C8B-B14F-4D97-AF65-F5344CB8AC3E}">
        <p14:creationId xmlns:p14="http://schemas.microsoft.com/office/powerpoint/2010/main" val="1466067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358B0-64D9-477D-B137-965C1F198C14}"/>
              </a:ext>
            </a:extLst>
          </p:cNvPr>
          <p:cNvSpPr>
            <a:spLocks noGrp="1"/>
          </p:cNvSpPr>
          <p:nvPr>
            <p:ph type="title"/>
          </p:nvPr>
        </p:nvSpPr>
        <p:spPr/>
        <p:txBody>
          <a:bodyPr/>
          <a:lstStyle/>
          <a:p>
            <a:r>
              <a:rPr lang="en-US" dirty="0"/>
              <a:t>UMMS Clinical Student Policy </a:t>
            </a:r>
          </a:p>
        </p:txBody>
      </p:sp>
      <p:sp>
        <p:nvSpPr>
          <p:cNvPr id="3" name="Content Placeholder 2">
            <a:extLst>
              <a:ext uri="{FF2B5EF4-FFF2-40B4-BE49-F238E27FC236}">
                <a16:creationId xmlns:a16="http://schemas.microsoft.com/office/drawing/2014/main" id="{97AEFB79-53D2-4858-BE4D-F988E37A3439}"/>
              </a:ext>
            </a:extLst>
          </p:cNvPr>
          <p:cNvSpPr>
            <a:spLocks noGrp="1"/>
          </p:cNvSpPr>
          <p:nvPr>
            <p:ph idx="1"/>
          </p:nvPr>
        </p:nvSpPr>
        <p:spPr/>
        <p:txBody>
          <a:bodyPr/>
          <a:lstStyle/>
          <a:p>
            <a:r>
              <a:rPr lang="en-US" dirty="0"/>
              <a:t>No student may directly interact with a known PUI or COVID+ patient </a:t>
            </a:r>
          </a:p>
          <a:p>
            <a:r>
              <a:rPr lang="en-US" dirty="0"/>
              <a:t>Students must follow hospital protocols, policies and procedures including universal masking and mask + face shield for all encounters </a:t>
            </a:r>
          </a:p>
          <a:p>
            <a:r>
              <a:rPr lang="en-US" dirty="0"/>
              <a:t>Students are encouraged to practice routine hygiene (e.g. face masks in public, physical distancing, hand hygiene, avoid large gatherings) and to complete essential travel 14 days before return to duty (quarantine is not mandated) </a:t>
            </a:r>
          </a:p>
          <a:p>
            <a:r>
              <a:rPr lang="en-US" dirty="0"/>
              <a:t>All students will be fit tested before return </a:t>
            </a:r>
          </a:p>
          <a:p>
            <a:pPr lvl="1"/>
            <a:r>
              <a:rPr lang="en-US" dirty="0"/>
              <a:t>respirator, surgical mask, face shield, instructions for extended use </a:t>
            </a:r>
          </a:p>
        </p:txBody>
      </p:sp>
    </p:spTree>
    <p:extLst>
      <p:ext uri="{BB962C8B-B14F-4D97-AF65-F5344CB8AC3E}">
        <p14:creationId xmlns:p14="http://schemas.microsoft.com/office/powerpoint/2010/main" val="195984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64220-25E8-47B5-A5EF-6D6664449B45}"/>
              </a:ext>
            </a:extLst>
          </p:cNvPr>
          <p:cNvSpPr>
            <a:spLocks noGrp="1"/>
          </p:cNvSpPr>
          <p:nvPr>
            <p:ph type="title"/>
          </p:nvPr>
        </p:nvSpPr>
        <p:spPr/>
        <p:txBody>
          <a:bodyPr/>
          <a:lstStyle/>
          <a:p>
            <a:r>
              <a:rPr lang="en-US" dirty="0"/>
              <a:t>Student Health </a:t>
            </a:r>
          </a:p>
        </p:txBody>
      </p:sp>
      <p:sp>
        <p:nvSpPr>
          <p:cNvPr id="3" name="Content Placeholder 2">
            <a:extLst>
              <a:ext uri="{FF2B5EF4-FFF2-40B4-BE49-F238E27FC236}">
                <a16:creationId xmlns:a16="http://schemas.microsoft.com/office/drawing/2014/main" id="{DDA084ED-5F58-4FCF-8957-FA6B376EB485}"/>
              </a:ext>
            </a:extLst>
          </p:cNvPr>
          <p:cNvSpPr>
            <a:spLocks noGrp="1"/>
          </p:cNvSpPr>
          <p:nvPr>
            <p:ph idx="1"/>
          </p:nvPr>
        </p:nvSpPr>
        <p:spPr/>
        <p:txBody>
          <a:bodyPr>
            <a:normAutofit/>
          </a:bodyPr>
          <a:lstStyle/>
          <a:p>
            <a:r>
              <a:rPr lang="en-US" dirty="0"/>
              <a:t>Contact tracing will require close collaboration between hospital, course/clerkship directors and SOM Office of Student Affairs</a:t>
            </a:r>
          </a:p>
          <a:p>
            <a:pPr lvl="1"/>
            <a:r>
              <a:rPr lang="en-US" dirty="0"/>
              <a:t>Students to provide updated contact information w each rotation </a:t>
            </a:r>
          </a:p>
          <a:p>
            <a:r>
              <a:rPr lang="en-US" dirty="0"/>
              <a:t>Liberalize sick day processes; encourage students to not come in when ill or leave immediately if symptoms develop </a:t>
            </a:r>
          </a:p>
          <a:p>
            <a:r>
              <a:rPr lang="en-US" dirty="0"/>
              <a:t>Students should report exposures or illness to: </a:t>
            </a:r>
          </a:p>
          <a:p>
            <a:pPr lvl="1"/>
            <a:r>
              <a:rPr lang="en-US" dirty="0"/>
              <a:t>OSA </a:t>
            </a:r>
          </a:p>
          <a:p>
            <a:pPr lvl="1"/>
            <a:r>
              <a:rPr lang="en-US" dirty="0"/>
              <a:t>Course/Clerkship Director </a:t>
            </a:r>
          </a:p>
          <a:p>
            <a:pPr lvl="1"/>
            <a:r>
              <a:rPr lang="en-US" dirty="0"/>
              <a:t>Student Health </a:t>
            </a:r>
          </a:p>
          <a:p>
            <a:pPr lvl="1"/>
            <a:r>
              <a:rPr lang="en-US" dirty="0"/>
              <a:t>UMB COVID-19 Exposure Hotline (800-701-9863) </a:t>
            </a:r>
          </a:p>
        </p:txBody>
      </p:sp>
    </p:spTree>
    <p:extLst>
      <p:ext uri="{BB962C8B-B14F-4D97-AF65-F5344CB8AC3E}">
        <p14:creationId xmlns:p14="http://schemas.microsoft.com/office/powerpoint/2010/main" val="182525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CADCB-D454-4D9B-9893-97C10B9D8FBD}"/>
              </a:ext>
            </a:extLst>
          </p:cNvPr>
          <p:cNvSpPr>
            <a:spLocks noGrp="1"/>
          </p:cNvSpPr>
          <p:nvPr>
            <p:ph type="title"/>
          </p:nvPr>
        </p:nvSpPr>
        <p:spPr/>
        <p:txBody>
          <a:bodyPr/>
          <a:lstStyle/>
          <a:p>
            <a:r>
              <a:rPr lang="en-US" dirty="0"/>
              <a:t>Residency Applications	</a:t>
            </a:r>
          </a:p>
        </p:txBody>
      </p:sp>
      <p:sp>
        <p:nvSpPr>
          <p:cNvPr id="3" name="Content Placeholder 2">
            <a:extLst>
              <a:ext uri="{FF2B5EF4-FFF2-40B4-BE49-F238E27FC236}">
                <a16:creationId xmlns:a16="http://schemas.microsoft.com/office/drawing/2014/main" id="{BBFF1694-7AA2-444F-99D0-F4EB2F71484A}"/>
              </a:ext>
            </a:extLst>
          </p:cNvPr>
          <p:cNvSpPr>
            <a:spLocks noGrp="1"/>
          </p:cNvSpPr>
          <p:nvPr>
            <p:ph idx="1"/>
          </p:nvPr>
        </p:nvSpPr>
        <p:spPr/>
        <p:txBody>
          <a:bodyPr>
            <a:normAutofit fontScale="92500" lnSpcReduction="10000"/>
          </a:bodyPr>
          <a:lstStyle/>
          <a:p>
            <a:r>
              <a:rPr lang="en-US" dirty="0"/>
              <a:t>CO2021 is excited to get back to clinical rotations! </a:t>
            </a:r>
          </a:p>
          <a:p>
            <a:r>
              <a:rPr lang="en-US" dirty="0"/>
              <a:t>Medical education and departmental leadership meetings to discuss goals and align processes</a:t>
            </a:r>
          </a:p>
          <a:p>
            <a:r>
              <a:rPr lang="en-US" dirty="0"/>
              <a:t>ERAS/Application timeline is modified </a:t>
            </a:r>
          </a:p>
          <a:p>
            <a:pPr lvl="1"/>
            <a:r>
              <a:rPr lang="en-US" dirty="0"/>
              <a:t>ERAS Applications/MSPE due Oct 21</a:t>
            </a:r>
            <a:r>
              <a:rPr lang="en-US" baseline="30000" dirty="0"/>
              <a:t>st</a:t>
            </a:r>
            <a:r>
              <a:rPr lang="en-US" dirty="0"/>
              <a:t> </a:t>
            </a:r>
          </a:p>
          <a:p>
            <a:pPr lvl="1"/>
            <a:r>
              <a:rPr lang="en-US"/>
              <a:t>Match day remains the 3</a:t>
            </a:r>
            <a:r>
              <a:rPr lang="en-US" baseline="30000"/>
              <a:t>rd</a:t>
            </a:r>
            <a:r>
              <a:rPr lang="en-US"/>
              <a:t> Friday in March (3/19/21)</a:t>
            </a:r>
          </a:p>
          <a:p>
            <a:r>
              <a:rPr lang="en-US"/>
              <a:t>Many </a:t>
            </a:r>
            <a:r>
              <a:rPr lang="en-US" dirty="0"/>
              <a:t>students will be submitting applications without: </a:t>
            </a:r>
          </a:p>
          <a:p>
            <a:pPr lvl="1"/>
            <a:r>
              <a:rPr lang="en-US" dirty="0"/>
              <a:t>Core clerkships </a:t>
            </a:r>
          </a:p>
          <a:p>
            <a:pPr lvl="1"/>
            <a:r>
              <a:rPr lang="en-US" dirty="0"/>
              <a:t>Step 2 scores </a:t>
            </a:r>
          </a:p>
          <a:p>
            <a:pPr lvl="1"/>
            <a:r>
              <a:rPr lang="en-US" dirty="0"/>
              <a:t>Away rotations </a:t>
            </a:r>
          </a:p>
          <a:p>
            <a:r>
              <a:rPr lang="en-US" dirty="0"/>
              <a:t>All interviews virtual this year </a:t>
            </a:r>
          </a:p>
        </p:txBody>
      </p:sp>
    </p:spTree>
    <p:extLst>
      <p:ext uri="{BB962C8B-B14F-4D97-AF65-F5344CB8AC3E}">
        <p14:creationId xmlns:p14="http://schemas.microsoft.com/office/powerpoint/2010/main" val="1701655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3AE17-5891-4AF4-BFA7-79D1B9B7F001}"/>
              </a:ext>
            </a:extLst>
          </p:cNvPr>
          <p:cNvSpPr>
            <a:spLocks noGrp="1"/>
          </p:cNvSpPr>
          <p:nvPr>
            <p:ph type="title"/>
          </p:nvPr>
        </p:nvSpPr>
        <p:spPr/>
        <p:txBody>
          <a:bodyPr/>
          <a:lstStyle/>
          <a:p>
            <a:r>
              <a:rPr lang="en-US" dirty="0"/>
              <a:t>Where we can work together</a:t>
            </a:r>
          </a:p>
        </p:txBody>
      </p:sp>
      <p:sp>
        <p:nvSpPr>
          <p:cNvPr id="3" name="Content Placeholder 2">
            <a:extLst>
              <a:ext uri="{FF2B5EF4-FFF2-40B4-BE49-F238E27FC236}">
                <a16:creationId xmlns:a16="http://schemas.microsoft.com/office/drawing/2014/main" id="{D929CB29-DA75-4BF0-98DD-521AB27DF965}"/>
              </a:ext>
            </a:extLst>
          </p:cNvPr>
          <p:cNvSpPr>
            <a:spLocks noGrp="1"/>
          </p:cNvSpPr>
          <p:nvPr>
            <p:ph idx="1"/>
          </p:nvPr>
        </p:nvSpPr>
        <p:spPr/>
        <p:txBody>
          <a:bodyPr/>
          <a:lstStyle/>
          <a:p>
            <a:r>
              <a:rPr lang="en-US" dirty="0"/>
              <a:t>Remind students of important safety concerns and look out for their well-being</a:t>
            </a:r>
          </a:p>
          <a:p>
            <a:r>
              <a:rPr lang="en-US" dirty="0"/>
              <a:t>Assure students are seeing adequate patient mix and volume to meet your department’s education goals and objectives</a:t>
            </a:r>
          </a:p>
          <a:p>
            <a:r>
              <a:rPr lang="en-US" dirty="0"/>
              <a:t>Remind students that you and OSA/OME are here for them </a:t>
            </a:r>
          </a:p>
          <a:p>
            <a:r>
              <a:rPr lang="en-US" dirty="0"/>
              <a:t>Assist with contact tracing when necessary </a:t>
            </a:r>
          </a:p>
          <a:p>
            <a:r>
              <a:rPr lang="en-US" dirty="0"/>
              <a:t>Provide support and guidance on residency applications/letters </a:t>
            </a:r>
          </a:p>
          <a:p>
            <a:r>
              <a:rPr lang="en-US" dirty="0"/>
              <a:t>Reach out to any of us with concerns or questions at any time</a:t>
            </a:r>
          </a:p>
          <a:p>
            <a:endParaRPr lang="en-US" dirty="0"/>
          </a:p>
        </p:txBody>
      </p:sp>
    </p:spTree>
    <p:extLst>
      <p:ext uri="{BB962C8B-B14F-4D97-AF65-F5344CB8AC3E}">
        <p14:creationId xmlns:p14="http://schemas.microsoft.com/office/powerpoint/2010/main" val="4057779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402</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Medical Student Re-entry into Clinical Rotations under COVID</vt:lpstr>
      <vt:lpstr>Overview/Timeline  </vt:lpstr>
      <vt:lpstr>UMMS Clinical Student Policy </vt:lpstr>
      <vt:lpstr>Student Health </vt:lpstr>
      <vt:lpstr>Residency Applications </vt:lpstr>
      <vt:lpstr>Where we can work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Student Re-entry into Clinical Rotations under COVID</dc:title>
  <dc:creator>Thom, Kerri</dc:creator>
  <cp:lastModifiedBy>Kerri Thom</cp:lastModifiedBy>
  <cp:revision>11</cp:revision>
  <dcterms:created xsi:type="dcterms:W3CDTF">2020-06-24T00:38:07Z</dcterms:created>
  <dcterms:modified xsi:type="dcterms:W3CDTF">2020-06-24T14:43:48Z</dcterms:modified>
</cp:coreProperties>
</file>