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539" y="-91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124626"/>
            <a:ext cx="6217920" cy="21560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699760"/>
            <a:ext cx="512064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37846"/>
            <a:ext cx="1234441" cy="114414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37846"/>
            <a:ext cx="3581401" cy="11441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4"/>
            <a:ext cx="6217920" cy="1997710"/>
          </a:xfrm>
          <a:prstGeom prst="rect">
            <a:avLst/>
          </a:prstGeo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251499"/>
            <a:ext cx="323215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189817"/>
            <a:ext cx="323215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7"/>
            <a:ext cx="323342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0474"/>
            <a:ext cx="2406651" cy="170434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400474"/>
            <a:ext cx="4089401" cy="8584566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104814"/>
            <a:ext cx="2406651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040881"/>
            <a:ext cx="4389120" cy="831216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98736"/>
            <a:ext cx="438912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872097"/>
            <a:ext cx="438912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7205" y="9403080"/>
            <a:ext cx="3713550" cy="502920"/>
            <a:chOff x="3517205" y="9403080"/>
            <a:chExt cx="3713550" cy="502920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7205" y="9403080"/>
              <a:ext cx="166815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2520" y="9403080"/>
              <a:ext cx="190823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 userDrawn="1"/>
        </p:nvGrpSpPr>
        <p:grpSpPr>
          <a:xfrm>
            <a:off x="0" y="152400"/>
            <a:ext cx="7315200" cy="548640"/>
            <a:chOff x="0" y="152400"/>
            <a:chExt cx="7315200" cy="548640"/>
          </a:xfrm>
        </p:grpSpPr>
        <p:grpSp>
          <p:nvGrpSpPr>
            <p:cNvPr id="60" name="Group 59"/>
            <p:cNvGrpSpPr/>
            <p:nvPr/>
          </p:nvGrpSpPr>
          <p:grpSpPr>
            <a:xfrm>
              <a:off x="0" y="152400"/>
              <a:ext cx="3657600" cy="548640"/>
              <a:chOff x="0" y="78967"/>
              <a:chExt cx="3657600" cy="539408"/>
            </a:xfrm>
          </p:grpSpPr>
          <p:pic>
            <p:nvPicPr>
              <p:cNvPr id="73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40"/>
              <a:stretch>
                <a:fillRect/>
              </a:stretch>
            </p:blipFill>
            <p:spPr bwMode="auto">
              <a:xfrm>
                <a:off x="0" y="78967"/>
                <a:ext cx="866920" cy="539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838810" y="78967"/>
                <a:ext cx="939597" cy="539408"/>
                <a:chOff x="1849034" y="381000"/>
                <a:chExt cx="2071206" cy="1189038"/>
              </a:xfrm>
            </p:grpSpPr>
            <p:pic>
              <p:nvPicPr>
                <p:cNvPr id="81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184903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2884637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1778407" y="78967"/>
                <a:ext cx="939597" cy="539408"/>
                <a:chOff x="3920240" y="381000"/>
                <a:chExt cx="2071205" cy="1189038"/>
              </a:xfrm>
            </p:grpSpPr>
            <p:pic>
              <p:nvPicPr>
                <p:cNvPr id="79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3920240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0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4955842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6" name="Group 75"/>
              <p:cNvGrpSpPr/>
              <p:nvPr/>
            </p:nvGrpSpPr>
            <p:grpSpPr>
              <a:xfrm>
                <a:off x="2718003" y="78967"/>
                <a:ext cx="939597" cy="539408"/>
                <a:chOff x="5991444" y="381000"/>
                <a:chExt cx="2071205" cy="1189038"/>
              </a:xfrm>
            </p:grpSpPr>
            <p:pic>
              <p:nvPicPr>
                <p:cNvPr id="77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599144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8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7027046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61" name="Group 60"/>
            <p:cNvGrpSpPr/>
            <p:nvPr/>
          </p:nvGrpSpPr>
          <p:grpSpPr>
            <a:xfrm>
              <a:off x="3657600" y="152400"/>
              <a:ext cx="939597" cy="548640"/>
              <a:chOff x="5991444" y="381000"/>
              <a:chExt cx="2071205" cy="1189038"/>
            </a:xfrm>
          </p:grpSpPr>
          <p:pic>
            <p:nvPicPr>
              <p:cNvPr id="71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2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4597197" y="152400"/>
              <a:ext cx="939597" cy="548640"/>
              <a:chOff x="5991444" y="381000"/>
              <a:chExt cx="2071205" cy="1189038"/>
            </a:xfrm>
          </p:grpSpPr>
          <p:pic>
            <p:nvPicPr>
              <p:cNvPr id="69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5536794" y="152400"/>
              <a:ext cx="939597" cy="548640"/>
              <a:chOff x="5991444" y="381000"/>
              <a:chExt cx="2071205" cy="1189038"/>
            </a:xfrm>
          </p:grpSpPr>
          <p:pic>
            <p:nvPicPr>
              <p:cNvPr id="67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8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" name="Group 3"/>
            <p:cNvGrpSpPr/>
            <p:nvPr userDrawn="1"/>
          </p:nvGrpSpPr>
          <p:grpSpPr>
            <a:xfrm>
              <a:off x="6476391" y="152400"/>
              <a:ext cx="838809" cy="548640"/>
              <a:chOff x="6476391" y="78967"/>
              <a:chExt cx="838809" cy="640080"/>
            </a:xfrm>
          </p:grpSpPr>
          <p:pic>
            <p:nvPicPr>
              <p:cNvPr id="65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6476391" y="78967"/>
                <a:ext cx="469799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1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 r="11626"/>
              <a:stretch/>
            </p:blipFill>
            <p:spPr bwMode="auto">
              <a:xfrm>
                <a:off x="6946189" y="78967"/>
                <a:ext cx="369011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t="12406" r="2430" b="20927"/>
          <a:stretch/>
        </p:blipFill>
        <p:spPr bwMode="auto">
          <a:xfrm>
            <a:off x="391661" y="182880"/>
            <a:ext cx="4651960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>
            <a:grpSpLocks noChangeAspect="1"/>
          </p:cNvGrpSpPr>
          <p:nvPr userDrawn="1"/>
        </p:nvGrpSpPr>
        <p:grpSpPr>
          <a:xfrm>
            <a:off x="44779" y="8001000"/>
            <a:ext cx="1463040" cy="1831112"/>
            <a:chOff x="-81046" y="3415531"/>
            <a:chExt cx="2745636" cy="3436391"/>
          </a:xfrm>
        </p:grpSpPr>
        <p:grpSp>
          <p:nvGrpSpPr>
            <p:cNvPr id="40" name="Group 39"/>
            <p:cNvGrpSpPr/>
            <p:nvPr/>
          </p:nvGrpSpPr>
          <p:grpSpPr>
            <a:xfrm>
              <a:off x="-81046" y="3415531"/>
              <a:ext cx="1134991" cy="3334337"/>
              <a:chOff x="-81046" y="3415531"/>
              <a:chExt cx="1134991" cy="3334337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1046" y="5462405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42296">
                <a:off x="-9364" y="446996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813020">
                <a:off x="-9365" y="341553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14" y="6344952"/>
              <a:ext cx="1023938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19314" y="6605701"/>
              <a:ext cx="2645276" cy="2462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Lucida Calligraphy" panose="03010101010101010101" pitchFamily="66" charset="0"/>
                </a:rPr>
                <a:t>Infection Prevention</a:t>
              </a:r>
              <a:r>
                <a:rPr lang="en-US" sz="1000" b="1" baseline="0" dirty="0">
                  <a:latin typeface="Lucida Calligraphy" panose="03010101010101010101" pitchFamily="66" charset="0"/>
                </a:rPr>
                <a:t> begins with “I”</a:t>
              </a:r>
              <a:endParaRPr lang="en-US" sz="1000" b="1" dirty="0"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1" y="854969"/>
            <a:ext cx="2362199" cy="369332"/>
            <a:chOff x="76201" y="919364"/>
            <a:chExt cx="1981199" cy="3693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953218"/>
              <a:ext cx="1981199" cy="301625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7783" y="919364"/>
              <a:ext cx="998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</a:rPr>
                <a:t>CAUTI PREVENTION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846525" y="152400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WEEK </a:t>
            </a:r>
            <a:r>
              <a:rPr lang="en-US" sz="2800" b="1" i="1" dirty="0" smtClean="0">
                <a:solidFill>
                  <a:schemeClr val="bg1"/>
                </a:solidFill>
              </a:rPr>
              <a:t>6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129" y="1219200"/>
            <a:ext cx="7119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</a:t>
            </a:r>
            <a:r>
              <a:rPr lang="en-US" sz="1200" dirty="0" smtClean="0"/>
              <a:t>atheter </a:t>
            </a:r>
            <a:r>
              <a:rPr lang="en-US" sz="1200" b="1" dirty="0" smtClean="0"/>
              <a:t>A</a:t>
            </a:r>
            <a:r>
              <a:rPr lang="en-US" sz="1200" dirty="0" smtClean="0"/>
              <a:t>ssociated </a:t>
            </a:r>
            <a:r>
              <a:rPr lang="en-US" sz="1200" b="1" dirty="0" smtClean="0"/>
              <a:t>U</a:t>
            </a:r>
            <a:r>
              <a:rPr lang="en-US" sz="1200" dirty="0" smtClean="0"/>
              <a:t>rinary </a:t>
            </a:r>
            <a:r>
              <a:rPr lang="en-US" sz="1200" b="1" dirty="0" smtClean="0"/>
              <a:t>T</a:t>
            </a:r>
            <a:r>
              <a:rPr lang="en-US" sz="1200" dirty="0" smtClean="0"/>
              <a:t>ract </a:t>
            </a:r>
            <a:r>
              <a:rPr lang="en-US" sz="1200" b="1" dirty="0" smtClean="0"/>
              <a:t>I</a:t>
            </a:r>
            <a:r>
              <a:rPr lang="en-US" sz="1200" dirty="0" smtClean="0"/>
              <a:t>nfection (</a:t>
            </a:r>
            <a:r>
              <a:rPr lang="en-US" sz="1200" b="1" dirty="0" smtClean="0"/>
              <a:t>CAUTI</a:t>
            </a:r>
            <a:r>
              <a:rPr lang="en-US" sz="1200" dirty="0" smtClean="0"/>
              <a:t>) – occurs when germs (usually bacteria) enter the urinary tract through a urinary catheter and cause infection</a:t>
            </a:r>
            <a:endParaRPr lang="en-US" sz="1200" dirty="0"/>
          </a:p>
        </p:txBody>
      </p:sp>
      <p:grpSp>
        <p:nvGrpSpPr>
          <p:cNvPr id="8" name="Group 7"/>
          <p:cNvGrpSpPr/>
          <p:nvPr/>
        </p:nvGrpSpPr>
        <p:grpSpPr>
          <a:xfrm>
            <a:off x="90010" y="1706906"/>
            <a:ext cx="5929790" cy="369332"/>
            <a:chOff x="76201" y="919364"/>
            <a:chExt cx="2055914" cy="36933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953218"/>
              <a:ext cx="1981199" cy="301625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87783" y="919364"/>
              <a:ext cx="2044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</a:rPr>
                <a:t>INDICATIONS FOR AN INDWELLING URINARY CATHETER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3415" y="2133600"/>
            <a:ext cx="70443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Urinary Retention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End of Life / Comfort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Immobilization required (trauma/surgery)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Outlet Obstruction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err="1" smtClean="0"/>
              <a:t>PeriOp</a:t>
            </a:r>
            <a:r>
              <a:rPr lang="en-US" sz="1200" dirty="0" smtClean="0"/>
              <a:t>: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Prolonged (&gt;2 hours) procedure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Intraoperative urinary output (UOP)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Sacral/perineal wound and incontinence (requires Soft Tissue Service or Wound Care Consult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Urologic / GU surgery / Bladder injury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Strict I&amp;O (1-2hour):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First 48-hour treatment of shock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Active titration of vasopressor or inotrope medications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Diuresis for acute cardiac/pulmonary compromise requiring hourly monitoring to assess adequacy of therapy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Active monitoring for acute or impending renal injury (e.g. tumor lysis, urinary retention ruled out)</a:t>
            </a:r>
          </a:p>
          <a:p>
            <a:pPr marL="839282" lvl="1" indent="-342900">
              <a:buFont typeface="Calibri" panose="020F0502020204030204" pitchFamily="34" charset="0"/>
              <a:buChar char="-"/>
            </a:pPr>
            <a:r>
              <a:rPr lang="en-US" sz="1200" dirty="0" smtClean="0"/>
              <a:t>Titration (more frequently than q2hours) of intravascular volume in patients with SAH/ICH/other neurologic conditions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414" y="5583198"/>
            <a:ext cx="6886985" cy="523220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“Strict I&amp;O” 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is appropriate ONLY in the ICU / IMC </a:t>
            </a:r>
            <a:r>
              <a:rPr lang="en-US" sz="1400" b="1" u="sng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if the patient’s urine output requires medical intervention every 1-2 hours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0010" y="6248400"/>
            <a:ext cx="3872390" cy="369332"/>
            <a:chOff x="76201" y="919364"/>
            <a:chExt cx="1342594" cy="369332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953218"/>
              <a:ext cx="1342594" cy="335478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7783" y="919364"/>
              <a:ext cx="12331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</a:rPr>
                <a:t>ASSESSMENT OF CONTINUED NEED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3415" y="6705600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Assess indication for urinary catheter DAILY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Participate </a:t>
            </a:r>
            <a:r>
              <a:rPr lang="en-US" sz="1200" dirty="0"/>
              <a:t>in daily </a:t>
            </a:r>
            <a:r>
              <a:rPr lang="en-US" sz="1200" dirty="0" smtClean="0"/>
              <a:t>rounds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Discuss </a:t>
            </a:r>
            <a:r>
              <a:rPr lang="en-US" sz="1200" dirty="0"/>
              <a:t>indication for inserting the foley catheter and plan for </a:t>
            </a:r>
            <a:r>
              <a:rPr lang="en-US" sz="1200" dirty="0" smtClean="0"/>
              <a:t>removal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Advocate </a:t>
            </a:r>
            <a:r>
              <a:rPr lang="en-US" sz="1200" dirty="0"/>
              <a:t>for removal of foley catheter as soon as it is not clinically indicated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601" y="7543800"/>
            <a:ext cx="624839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OFFER ALTERNATIVES TO MEASURING URINE OUTPUT USING </a:t>
            </a:r>
            <a:r>
              <a:rPr lang="en-US" sz="1400" b="1" dirty="0" smtClean="0"/>
              <a:t>NON-CATHETER</a:t>
            </a:r>
          </a:p>
          <a:p>
            <a:pPr algn="ctr"/>
            <a:r>
              <a:rPr lang="en-US" sz="1400" b="1" dirty="0" smtClean="0"/>
              <a:t>OR </a:t>
            </a:r>
            <a:r>
              <a:rPr lang="en-US" sz="1400" b="1" dirty="0" smtClean="0"/>
              <a:t>EXTERNAL CATHETER OPTIONS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710848" y="8153400"/>
            <a:ext cx="2856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+mj-lt"/>
              </a:rPr>
              <a:t>NON CATHETER OPTIONS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Toilet with specimen collection 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Bedside commode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Urinal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Bedpan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Daily Weights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Physical Assessment</a:t>
            </a:r>
            <a:endParaRPr lang="en-US" sz="12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8229600"/>
            <a:ext cx="34622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+mj-lt"/>
              </a:rPr>
              <a:t>EXTERNAL URINARY CONTAINMENT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Male external urinary catheters (</a:t>
            </a:r>
            <a:r>
              <a:rPr lang="en-US" sz="1200" dirty="0" err="1" smtClean="0">
                <a:latin typeface="+mj-lt"/>
              </a:rPr>
              <a:t>texas</a:t>
            </a:r>
            <a:r>
              <a:rPr lang="en-US" sz="1200" dirty="0" smtClean="0">
                <a:latin typeface="+mj-lt"/>
              </a:rPr>
              <a:t> / condom catheters)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Female external urinary catheters (</a:t>
            </a:r>
            <a:r>
              <a:rPr lang="en-US" sz="1200" dirty="0" err="1">
                <a:latin typeface="+mj-lt"/>
              </a:rPr>
              <a:t>Purewick</a:t>
            </a:r>
            <a:r>
              <a:rPr lang="en-US" sz="1200" dirty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Urinary pouch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81601" y="5949316"/>
            <a:ext cx="2057399" cy="1594484"/>
            <a:chOff x="4953000" y="5785707"/>
            <a:chExt cx="2057399" cy="159448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5785707"/>
              <a:ext cx="2057399" cy="1594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5065469" y="6249603"/>
              <a:ext cx="16038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KNOW YOUR DEVICES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211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Kristine Cabunoc</dc:creator>
  <cp:lastModifiedBy>Marie Kristine Cabunoc</cp:lastModifiedBy>
  <cp:revision>18</cp:revision>
  <cp:lastPrinted>2019-06-24T15:25:59Z</cp:lastPrinted>
  <dcterms:created xsi:type="dcterms:W3CDTF">2019-06-21T20:11:19Z</dcterms:created>
  <dcterms:modified xsi:type="dcterms:W3CDTF">2019-08-01T13:10:58Z</dcterms:modified>
</cp:coreProperties>
</file>