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30" d="100"/>
          <a:sy n="130" d="100"/>
        </p:scale>
        <p:origin x="-878" y="4397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69C4D-8536-4972-9071-7B8D05F9AC4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04CD-E024-48A2-AA00-B6027C82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3124626"/>
            <a:ext cx="6217920" cy="21560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699760"/>
            <a:ext cx="512064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346962"/>
            <a:ext cx="658368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37846"/>
            <a:ext cx="1234441" cy="114414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37846"/>
            <a:ext cx="3581401" cy="114414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346962"/>
            <a:ext cx="6583680" cy="6638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4"/>
            <a:ext cx="6217920" cy="1997710"/>
          </a:xfrm>
          <a:prstGeom prst="rect">
            <a:avLst/>
          </a:prstGeo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3129281"/>
            <a:ext cx="2407920" cy="884999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3129281"/>
            <a:ext cx="2407920" cy="884999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251499"/>
            <a:ext cx="323215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189817"/>
            <a:ext cx="3232150" cy="57952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7"/>
            <a:ext cx="3233420" cy="57952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0474"/>
            <a:ext cx="2406651" cy="170434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400474"/>
            <a:ext cx="4089401" cy="8584566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104814"/>
            <a:ext cx="2406651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7040881"/>
            <a:ext cx="4389120" cy="831216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98736"/>
            <a:ext cx="438912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872097"/>
            <a:ext cx="438912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7205" y="9403080"/>
            <a:ext cx="3713550" cy="502920"/>
            <a:chOff x="3517205" y="9403080"/>
            <a:chExt cx="3713550" cy="502920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7205" y="9403080"/>
              <a:ext cx="1668155" cy="502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2520" y="9403080"/>
              <a:ext cx="1908235" cy="502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/>
          <p:nvPr userDrawn="1"/>
        </p:nvGrpSpPr>
        <p:grpSpPr>
          <a:xfrm>
            <a:off x="0" y="152400"/>
            <a:ext cx="7315200" cy="548640"/>
            <a:chOff x="0" y="152400"/>
            <a:chExt cx="7315200" cy="548640"/>
          </a:xfrm>
        </p:grpSpPr>
        <p:grpSp>
          <p:nvGrpSpPr>
            <p:cNvPr id="60" name="Group 59"/>
            <p:cNvGrpSpPr/>
            <p:nvPr/>
          </p:nvGrpSpPr>
          <p:grpSpPr>
            <a:xfrm>
              <a:off x="0" y="152400"/>
              <a:ext cx="3657600" cy="548640"/>
              <a:chOff x="0" y="78967"/>
              <a:chExt cx="3657600" cy="539408"/>
            </a:xfrm>
          </p:grpSpPr>
          <p:pic>
            <p:nvPicPr>
              <p:cNvPr id="73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40"/>
              <a:stretch>
                <a:fillRect/>
              </a:stretch>
            </p:blipFill>
            <p:spPr bwMode="auto">
              <a:xfrm>
                <a:off x="0" y="78967"/>
                <a:ext cx="866920" cy="539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74" name="Group 73"/>
              <p:cNvGrpSpPr/>
              <p:nvPr/>
            </p:nvGrpSpPr>
            <p:grpSpPr>
              <a:xfrm>
                <a:off x="838810" y="78967"/>
                <a:ext cx="939597" cy="539408"/>
                <a:chOff x="1849034" y="381000"/>
                <a:chExt cx="2071206" cy="1189038"/>
              </a:xfrm>
            </p:grpSpPr>
            <p:pic>
              <p:nvPicPr>
                <p:cNvPr id="81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1849034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2884637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5" name="Group 74"/>
              <p:cNvGrpSpPr/>
              <p:nvPr/>
            </p:nvGrpSpPr>
            <p:grpSpPr>
              <a:xfrm>
                <a:off x="1778407" y="78967"/>
                <a:ext cx="939597" cy="539408"/>
                <a:chOff x="3920240" y="381000"/>
                <a:chExt cx="2071205" cy="1189038"/>
              </a:xfrm>
            </p:grpSpPr>
            <p:pic>
              <p:nvPicPr>
                <p:cNvPr id="79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3920240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0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4955842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6" name="Group 75"/>
              <p:cNvGrpSpPr/>
              <p:nvPr/>
            </p:nvGrpSpPr>
            <p:grpSpPr>
              <a:xfrm>
                <a:off x="2718003" y="78967"/>
                <a:ext cx="939597" cy="539408"/>
                <a:chOff x="5991444" y="381000"/>
                <a:chExt cx="2071205" cy="1189038"/>
              </a:xfrm>
            </p:grpSpPr>
            <p:pic>
              <p:nvPicPr>
                <p:cNvPr id="77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5991444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8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7027046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61" name="Group 60"/>
            <p:cNvGrpSpPr/>
            <p:nvPr/>
          </p:nvGrpSpPr>
          <p:grpSpPr>
            <a:xfrm>
              <a:off x="3657600" y="152400"/>
              <a:ext cx="939597" cy="548640"/>
              <a:chOff x="5991444" y="381000"/>
              <a:chExt cx="2071205" cy="1189038"/>
            </a:xfrm>
          </p:grpSpPr>
          <p:pic>
            <p:nvPicPr>
              <p:cNvPr id="71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2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4597197" y="152400"/>
              <a:ext cx="939597" cy="548640"/>
              <a:chOff x="5991444" y="381000"/>
              <a:chExt cx="2071205" cy="1189038"/>
            </a:xfrm>
          </p:grpSpPr>
          <p:pic>
            <p:nvPicPr>
              <p:cNvPr id="69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0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5536794" y="152400"/>
              <a:ext cx="939597" cy="548640"/>
              <a:chOff x="5991444" y="381000"/>
              <a:chExt cx="2071205" cy="1189038"/>
            </a:xfrm>
          </p:grpSpPr>
          <p:pic>
            <p:nvPicPr>
              <p:cNvPr id="67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8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" name="Group 3"/>
            <p:cNvGrpSpPr/>
            <p:nvPr userDrawn="1"/>
          </p:nvGrpSpPr>
          <p:grpSpPr>
            <a:xfrm>
              <a:off x="6476391" y="152400"/>
              <a:ext cx="838809" cy="548640"/>
              <a:chOff x="6476391" y="78967"/>
              <a:chExt cx="838809" cy="640080"/>
            </a:xfrm>
          </p:grpSpPr>
          <p:pic>
            <p:nvPicPr>
              <p:cNvPr id="65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6476391" y="78967"/>
                <a:ext cx="469799" cy="64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6" name="Picture 1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 r="11626"/>
              <a:stretch/>
            </p:blipFill>
            <p:spPr bwMode="auto">
              <a:xfrm>
                <a:off x="6946189" y="78967"/>
                <a:ext cx="369011" cy="64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" t="12406" r="2430" b="20927"/>
          <a:stretch/>
        </p:blipFill>
        <p:spPr bwMode="auto">
          <a:xfrm>
            <a:off x="391661" y="182880"/>
            <a:ext cx="4651960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>
            <a:grpSpLocks noChangeAspect="1"/>
          </p:cNvGrpSpPr>
          <p:nvPr userDrawn="1"/>
        </p:nvGrpSpPr>
        <p:grpSpPr>
          <a:xfrm>
            <a:off x="44779" y="8001000"/>
            <a:ext cx="1463040" cy="1831112"/>
            <a:chOff x="-81046" y="3415531"/>
            <a:chExt cx="2745636" cy="3436391"/>
          </a:xfrm>
        </p:grpSpPr>
        <p:grpSp>
          <p:nvGrpSpPr>
            <p:cNvPr id="40" name="Group 39"/>
            <p:cNvGrpSpPr/>
            <p:nvPr/>
          </p:nvGrpSpPr>
          <p:grpSpPr>
            <a:xfrm>
              <a:off x="-81046" y="3415531"/>
              <a:ext cx="1134991" cy="3334337"/>
              <a:chOff x="-81046" y="3415531"/>
              <a:chExt cx="1134991" cy="3334337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1046" y="5462405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42296">
                <a:off x="-9364" y="4469961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813020">
                <a:off x="-9365" y="3415531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14" y="6344952"/>
              <a:ext cx="1023938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19314" y="6605701"/>
              <a:ext cx="2645276" cy="2462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Lucida Calligraphy" panose="03010101010101010101" pitchFamily="66" charset="0"/>
                </a:rPr>
                <a:t>Infection Prevention</a:t>
              </a:r>
              <a:r>
                <a:rPr lang="en-US" sz="1000" b="1" baseline="0" dirty="0">
                  <a:latin typeface="Lucida Calligraphy" panose="03010101010101010101" pitchFamily="66" charset="0"/>
                </a:rPr>
                <a:t> begins with “I”</a:t>
              </a:r>
              <a:endParaRPr lang="en-US" sz="1000" b="1" dirty="0"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1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hyperlink" Target="http://intra.umms.org/ummc/departments/infectio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6525" y="152400"/>
            <a:ext cx="132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WEEK 1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/>
          <a:stretch/>
        </p:blipFill>
        <p:spPr bwMode="auto">
          <a:xfrm>
            <a:off x="1" y="792526"/>
            <a:ext cx="1463040" cy="237681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907D62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754754"/>
            <a:ext cx="1371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HAND HYGIENE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51" y="1058990"/>
            <a:ext cx="591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 hygiene is the MOST BASIC and ESSENTIAL PRACTICE to prevent infection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2828" y="1345980"/>
            <a:ext cx="45985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PERFORM: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On </a:t>
            </a:r>
            <a:r>
              <a:rPr lang="en-US" sz="1200" b="1" dirty="0"/>
              <a:t>ENTRY</a:t>
            </a:r>
            <a:r>
              <a:rPr lang="en-US" sz="1200" dirty="0"/>
              <a:t> and </a:t>
            </a:r>
            <a:r>
              <a:rPr lang="en-US" sz="1200" b="1" dirty="0"/>
              <a:t>EXIT </a:t>
            </a:r>
            <a:r>
              <a:rPr lang="en-US" sz="1200" dirty="0"/>
              <a:t>from patient’s room</a:t>
            </a:r>
            <a:endParaRPr lang="en-US" sz="1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/>
              <a:t>BEFORE</a:t>
            </a:r>
            <a:r>
              <a:rPr lang="en-US" sz="1200" dirty="0"/>
              <a:t> sterile and clean activities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Donning / doffing PPE (ex. gloves)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Preparing sterile supplies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Just before a sterile procedure (ex: line or catheter insertions)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Accessing any intravascular device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Wound dressings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Moving from contaminated to clean area (ex: groin to trach)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687169"/>
            <a:ext cx="366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PERSONAL PROTECTIVE EQUIPMENT</a:t>
            </a:r>
          </a:p>
        </p:txBody>
      </p:sp>
      <p:pic>
        <p:nvPicPr>
          <p:cNvPr id="11" name="Picture 2"/>
          <p:cNvPicPr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/>
          <a:stretch/>
        </p:blipFill>
        <p:spPr bwMode="auto">
          <a:xfrm>
            <a:off x="-2668" y="3778636"/>
            <a:ext cx="3431668" cy="237744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907D62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224" y="3739150"/>
            <a:ext cx="332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PERSONAL PROTECTIVE EQUIPMENT (PPE)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351" y="4064970"/>
            <a:ext cx="5528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</a:t>
            </a:r>
            <a:r>
              <a:rPr lang="en-US" sz="1400" dirty="0" smtClean="0"/>
              <a:t>quipment </a:t>
            </a:r>
            <a:r>
              <a:rPr lang="en-US" sz="1400" dirty="0"/>
              <a:t>worn to minimize exposure to a variety of infectious materials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4343400"/>
            <a:ext cx="3429000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accent6">
                <a:lumMod val="75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DONNING ORDER</a:t>
            </a:r>
          </a:p>
          <a:p>
            <a:r>
              <a:rPr lang="en-US" sz="1200" dirty="0"/>
              <a:t>Hand hygiene</a:t>
            </a:r>
          </a:p>
          <a:p>
            <a:r>
              <a:rPr lang="en-US" sz="1200" dirty="0"/>
              <a:t>Gown &amp; gloves </a:t>
            </a:r>
            <a:r>
              <a:rPr lang="en-US" sz="1100" i="1" dirty="0">
                <a:solidFill>
                  <a:srgbClr val="FF0000"/>
                </a:solidFill>
              </a:rPr>
              <a:t>(gown must be tied around waist)</a:t>
            </a:r>
            <a:endParaRPr lang="en-US" sz="1200" i="1" dirty="0">
              <a:solidFill>
                <a:srgbClr val="FF0000"/>
              </a:solidFill>
            </a:endParaRPr>
          </a:p>
          <a:p>
            <a:r>
              <a:rPr lang="en-US" sz="1200" dirty="0" smtClean="0"/>
              <a:t>IF mask/face shield/googles/respirator  is required</a:t>
            </a:r>
            <a:r>
              <a:rPr lang="en-US" sz="1200" dirty="0"/>
              <a:t>, don as first step, then do hand hygiene immediately before wearing gown and gloves </a:t>
            </a:r>
            <a:r>
              <a:rPr lang="en-US" sz="1100" i="1" dirty="0">
                <a:solidFill>
                  <a:srgbClr val="FF0000"/>
                </a:solidFill>
              </a:rPr>
              <a:t>(mask must cover nose and chin)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4343400"/>
            <a:ext cx="3429000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accent6">
                <a:lumMod val="75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DOFFING ORDER </a:t>
            </a:r>
            <a:r>
              <a:rPr lang="en-US" sz="1200" i="1" dirty="0">
                <a:solidFill>
                  <a:srgbClr val="FF0000"/>
                </a:solidFill>
              </a:rPr>
              <a:t>Remove in a manner that prevents self-contamination</a:t>
            </a:r>
          </a:p>
          <a:p>
            <a:r>
              <a:rPr lang="en-US" sz="1200" dirty="0"/>
              <a:t>Gown &amp; gloves </a:t>
            </a:r>
            <a:r>
              <a:rPr lang="en-US" sz="1100" i="1" dirty="0">
                <a:solidFill>
                  <a:srgbClr val="FF0000"/>
                </a:solidFill>
              </a:rPr>
              <a:t>(turn gown inside out during removal process)</a:t>
            </a:r>
          </a:p>
          <a:p>
            <a:r>
              <a:rPr lang="en-US" sz="1200" dirty="0"/>
              <a:t>Hand hygiene</a:t>
            </a:r>
          </a:p>
          <a:p>
            <a:r>
              <a:rPr lang="en-US" sz="1200" dirty="0"/>
              <a:t>Goggles or Face shield; Mask or Respirator</a:t>
            </a:r>
          </a:p>
          <a:p>
            <a:r>
              <a:rPr lang="en-US" sz="1200" dirty="0"/>
              <a:t>Hand hygiene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5760481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ONLY</a:t>
            </a:r>
            <a:r>
              <a:rPr lang="en-US" sz="1400" dirty="0"/>
              <a:t> visitors of patients on contact isolation for MRSA and/or VRE do not need to wear PPE. However, they must be instructed on performing hand hygiene.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-2668" y="6248400"/>
            <a:ext cx="2996848" cy="307777"/>
            <a:chOff x="76201" y="7162168"/>
            <a:chExt cx="2996848" cy="307777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7197185"/>
              <a:ext cx="2996848" cy="237744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84953" y="7162168"/>
              <a:ext cx="2893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SHARED EQUIPMENT DISINFECTION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8600" y="6553199"/>
            <a:ext cx="6142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Disinfect shared patient equipment </a:t>
            </a:r>
            <a:r>
              <a:rPr lang="en-US" sz="1400" dirty="0" smtClean="0"/>
              <a:t>in between </a:t>
            </a:r>
            <a:r>
              <a:rPr lang="en-US" sz="1400" dirty="0"/>
              <a:t>patient use, regardless of isolation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" y="6857523"/>
            <a:ext cx="3581399" cy="104644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cap="rnd">
            <a:solidFill>
              <a:srgbClr val="0070C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4Ds of disinfecting shared patient equipment:</a:t>
            </a:r>
          </a:p>
          <a:p>
            <a:r>
              <a:rPr lang="en-US" sz="1200" b="1" dirty="0"/>
              <a:t>DONE:</a:t>
            </a:r>
            <a:r>
              <a:rPr lang="en-US" sz="1200" dirty="0"/>
              <a:t> </a:t>
            </a:r>
            <a:r>
              <a:rPr lang="en-US" sz="1200" i="1" dirty="0"/>
              <a:t>done</a:t>
            </a:r>
            <a:r>
              <a:rPr lang="en-US" sz="1200" dirty="0"/>
              <a:t> performing patient care</a:t>
            </a:r>
          </a:p>
          <a:p>
            <a:r>
              <a:rPr lang="en-US" sz="1200" b="1" dirty="0"/>
              <a:t>DITCH:</a:t>
            </a:r>
            <a:r>
              <a:rPr lang="en-US" sz="1200" dirty="0"/>
              <a:t> </a:t>
            </a:r>
            <a:r>
              <a:rPr lang="en-US" sz="1200" i="1" dirty="0"/>
              <a:t>ditch</a:t>
            </a:r>
            <a:r>
              <a:rPr lang="en-US" sz="1200" dirty="0"/>
              <a:t> the gloves and perform hand hygiene</a:t>
            </a:r>
          </a:p>
          <a:p>
            <a:r>
              <a:rPr lang="en-US" sz="1200" b="1" dirty="0"/>
              <a:t>DON:</a:t>
            </a:r>
            <a:r>
              <a:rPr lang="en-US" sz="1200" dirty="0"/>
              <a:t> </a:t>
            </a:r>
            <a:r>
              <a:rPr lang="en-US" sz="1200" i="1" dirty="0"/>
              <a:t>don</a:t>
            </a:r>
            <a:r>
              <a:rPr lang="en-US" sz="1200" dirty="0"/>
              <a:t> a new pair of gloves</a:t>
            </a:r>
          </a:p>
          <a:p>
            <a:r>
              <a:rPr lang="en-US" sz="1200" b="1" dirty="0"/>
              <a:t>DOOR:</a:t>
            </a:r>
            <a:r>
              <a:rPr lang="en-US" sz="1200" dirty="0"/>
              <a:t> </a:t>
            </a:r>
            <a:r>
              <a:rPr lang="en-US" sz="1200" i="1" dirty="0"/>
              <a:t>disinfect</a:t>
            </a:r>
            <a:r>
              <a:rPr lang="en-US" sz="1200" dirty="0"/>
              <a:t> the equipment at the door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22336" y="6934200"/>
            <a:ext cx="2701457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cap="rnd">
            <a:solidFill>
              <a:srgbClr val="0070C0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Refer to label on disinfectant container for dwell/kill time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1248613"/>
            <a:ext cx="3383280" cy="251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861123" y="7989798"/>
            <a:ext cx="2590800" cy="307777"/>
            <a:chOff x="76201" y="7162168"/>
            <a:chExt cx="2996848" cy="307777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7197185"/>
              <a:ext cx="2996848" cy="237744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84953" y="7162168"/>
              <a:ext cx="2893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WE ARE ON THE INTRANET!!!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669279" y="8356588"/>
            <a:ext cx="30661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i="1" dirty="0">
                <a:hlinkClick r:id="rId7"/>
              </a:rPr>
              <a:t>http://</a:t>
            </a:r>
            <a:r>
              <a:rPr lang="en-US" sz="1050" i="1" dirty="0" smtClean="0">
                <a:hlinkClick r:id="rId7"/>
              </a:rPr>
              <a:t>intra.umms.org/ummc/departments/infection</a:t>
            </a:r>
            <a:r>
              <a:rPr lang="en-US" sz="1050" i="1" dirty="0" smtClean="0"/>
              <a:t> </a:t>
            </a:r>
            <a:endParaRPr lang="en-US" sz="1050" i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3735705" y="7696200"/>
            <a:ext cx="3474720" cy="1572231"/>
            <a:chOff x="3735705" y="7696200"/>
            <a:chExt cx="3474720" cy="15722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5705" y="7696200"/>
              <a:ext cx="3474720" cy="157223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ight Arrow 33"/>
            <p:cNvSpPr/>
            <p:nvPr/>
          </p:nvSpPr>
          <p:spPr>
            <a:xfrm rot="2245398">
              <a:off x="5571552" y="8577074"/>
              <a:ext cx="800100" cy="4572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23011" y="8649740"/>
            <a:ext cx="2867025" cy="646331"/>
          </a:xfrm>
          <a:prstGeom prst="rect">
            <a:avLst/>
          </a:prstGeom>
          <a:solidFill>
            <a:srgbClr val="FFFFE5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click on </a:t>
            </a:r>
            <a:r>
              <a:rPr lang="en-US" sz="1200" b="1" dirty="0" smtClean="0"/>
              <a:t>“INFECTION PREVENTION” </a:t>
            </a:r>
            <a:r>
              <a:rPr lang="en-US" sz="1200" dirty="0" smtClean="0"/>
              <a:t>under the </a:t>
            </a:r>
            <a:r>
              <a:rPr lang="en-US" sz="1200" b="1" dirty="0" smtClean="0"/>
              <a:t>Patient Care Quick Links </a:t>
            </a:r>
            <a:r>
              <a:rPr lang="en-US" sz="1200" dirty="0" smtClean="0"/>
              <a:t>on The </a:t>
            </a:r>
            <a:r>
              <a:rPr lang="en-US" sz="1200" b="1" dirty="0" smtClean="0"/>
              <a:t>UMMC Insider homepage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211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288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Kristine Cabunoc</dc:creator>
  <cp:lastModifiedBy>Marie Kristine Cabunoc</cp:lastModifiedBy>
  <cp:revision>26</cp:revision>
  <cp:lastPrinted>2019-06-24T15:25:59Z</cp:lastPrinted>
  <dcterms:created xsi:type="dcterms:W3CDTF">2019-06-21T20:11:19Z</dcterms:created>
  <dcterms:modified xsi:type="dcterms:W3CDTF">2019-06-24T22:20:58Z</dcterms:modified>
</cp:coreProperties>
</file>