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315200" cy="10058400"/>
  <p:notesSz cx="6858000" cy="9144000"/>
  <p:defaultTextStyle>
    <a:defPPr>
      <a:defRPr lang="en-US"/>
    </a:defPPr>
    <a:lvl1pPr marL="0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6382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2764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89146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85528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1910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78292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74674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71056" algn="l" defTabSz="99276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30" d="100"/>
          <a:sy n="130" d="100"/>
        </p:scale>
        <p:origin x="-878" y="-58"/>
      </p:cViewPr>
      <p:guideLst>
        <p:guide orient="horz" pos="3168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1" d="100"/>
          <a:sy n="71" d="100"/>
        </p:scale>
        <p:origin x="-3077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669C4D-8536-4972-9071-7B8D05F9AC45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D04CD-E024-48A2-AA00-B6027C825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67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3124626"/>
            <a:ext cx="6217920" cy="215603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699760"/>
            <a:ext cx="5120640" cy="25704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6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9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8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4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70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02802"/>
            <a:ext cx="6583680" cy="167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346962"/>
            <a:ext cx="6583680" cy="66380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77639" y="537846"/>
            <a:ext cx="1234441" cy="1144143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4320" y="537846"/>
            <a:ext cx="3581401" cy="1144143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02802"/>
            <a:ext cx="6583680" cy="167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2346962"/>
            <a:ext cx="6583680" cy="66380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55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463454"/>
            <a:ext cx="6217920" cy="1997710"/>
          </a:xfrm>
          <a:prstGeom prst="rect">
            <a:avLst/>
          </a:prstGeo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263180"/>
            <a:ext cx="6217920" cy="22002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63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276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91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855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191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782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746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710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52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02802"/>
            <a:ext cx="6583680" cy="167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1" y="3129281"/>
            <a:ext cx="2407920" cy="8849996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4161" y="3129281"/>
            <a:ext cx="2407920" cy="8849996"/>
          </a:xfrm>
          <a:prstGeom prst="rect">
            <a:avLst/>
          </a:prstGeo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87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02802"/>
            <a:ext cx="6583680" cy="167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251499"/>
            <a:ext cx="3232150" cy="9383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189817"/>
            <a:ext cx="3232150" cy="5795222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251499"/>
            <a:ext cx="3233420" cy="93831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189817"/>
            <a:ext cx="3233420" cy="5795222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07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02802"/>
            <a:ext cx="6583680" cy="167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90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2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00474"/>
            <a:ext cx="2406651" cy="1704340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400474"/>
            <a:ext cx="4089401" cy="8584566"/>
          </a:xfrm>
          <a:prstGeom prst="rect">
            <a:avLst/>
          </a:prstGeo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104814"/>
            <a:ext cx="2406651" cy="68802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496382" indent="0">
              <a:buNone/>
              <a:defRPr sz="1300"/>
            </a:lvl2pPr>
            <a:lvl3pPr marL="992764" indent="0">
              <a:buNone/>
              <a:defRPr sz="1100"/>
            </a:lvl3pPr>
            <a:lvl4pPr marL="1489146" indent="0">
              <a:buNone/>
              <a:defRPr sz="1000"/>
            </a:lvl4pPr>
            <a:lvl5pPr marL="1985528" indent="0">
              <a:buNone/>
              <a:defRPr sz="1000"/>
            </a:lvl5pPr>
            <a:lvl6pPr marL="2481910" indent="0">
              <a:buNone/>
              <a:defRPr sz="1000"/>
            </a:lvl6pPr>
            <a:lvl7pPr marL="2978292" indent="0">
              <a:buNone/>
              <a:defRPr sz="1000"/>
            </a:lvl7pPr>
            <a:lvl8pPr marL="3474674" indent="0">
              <a:buNone/>
              <a:defRPr sz="1000"/>
            </a:lvl8pPr>
            <a:lvl9pPr marL="397105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8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7040881"/>
            <a:ext cx="4389120" cy="831216"/>
          </a:xfrm>
          <a:prstGeom prst="rect">
            <a:avLst/>
          </a:prstGeo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98736"/>
            <a:ext cx="4389120" cy="6035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/>
            </a:lvl1pPr>
            <a:lvl2pPr marL="496382" indent="0">
              <a:buNone/>
              <a:defRPr sz="3000"/>
            </a:lvl2pPr>
            <a:lvl3pPr marL="992764" indent="0">
              <a:buNone/>
              <a:defRPr sz="2600"/>
            </a:lvl3pPr>
            <a:lvl4pPr marL="1489146" indent="0">
              <a:buNone/>
              <a:defRPr sz="2200"/>
            </a:lvl4pPr>
            <a:lvl5pPr marL="1985528" indent="0">
              <a:buNone/>
              <a:defRPr sz="2200"/>
            </a:lvl5pPr>
            <a:lvl6pPr marL="2481910" indent="0">
              <a:buNone/>
              <a:defRPr sz="2200"/>
            </a:lvl6pPr>
            <a:lvl7pPr marL="2978292" indent="0">
              <a:buNone/>
              <a:defRPr sz="2200"/>
            </a:lvl7pPr>
            <a:lvl8pPr marL="3474674" indent="0">
              <a:buNone/>
              <a:defRPr sz="2200"/>
            </a:lvl8pPr>
            <a:lvl9pPr marL="3971056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872097"/>
            <a:ext cx="4389120" cy="11804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496382" indent="0">
              <a:buNone/>
              <a:defRPr sz="1300"/>
            </a:lvl2pPr>
            <a:lvl3pPr marL="992764" indent="0">
              <a:buNone/>
              <a:defRPr sz="1100"/>
            </a:lvl3pPr>
            <a:lvl4pPr marL="1489146" indent="0">
              <a:buNone/>
              <a:defRPr sz="1000"/>
            </a:lvl4pPr>
            <a:lvl5pPr marL="1985528" indent="0">
              <a:buNone/>
              <a:defRPr sz="1000"/>
            </a:lvl5pPr>
            <a:lvl6pPr marL="2481910" indent="0">
              <a:buNone/>
              <a:defRPr sz="1000"/>
            </a:lvl6pPr>
            <a:lvl7pPr marL="2978292" indent="0">
              <a:buNone/>
              <a:defRPr sz="1000"/>
            </a:lvl7pPr>
            <a:lvl8pPr marL="3474674" indent="0">
              <a:buNone/>
              <a:defRPr sz="1000"/>
            </a:lvl8pPr>
            <a:lvl9pPr marL="397105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33B817D4-ABC2-43F6-9ED5-275F1547CA5D}" type="datetimeFigureOut">
              <a:rPr lang="en-US" smtClean="0"/>
              <a:t>9/5/2019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9322648"/>
            <a:ext cx="2316480" cy="5355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9322648"/>
            <a:ext cx="1706880" cy="535516"/>
          </a:xfrm>
          <a:prstGeom prst="rect">
            <a:avLst/>
          </a:prstGeom>
        </p:spPr>
        <p:txBody>
          <a:bodyPr/>
          <a:lstStyle/>
          <a:p>
            <a:fld id="{E6C97844-A09F-401E-8E9E-BE50625FC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7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517205" y="9403080"/>
            <a:ext cx="3713550" cy="502920"/>
            <a:chOff x="3517205" y="9403080"/>
            <a:chExt cx="3713550" cy="502920"/>
          </a:xfrm>
        </p:grpSpPr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7205" y="9403080"/>
              <a:ext cx="1668155" cy="502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" name="Picture 3"/>
            <p:cNvPicPr>
              <a:picLocks noChangeAspect="1" noChangeArrowheads="1"/>
            </p:cNvPicPr>
            <p:nvPr userDrawn="1"/>
          </p:nvPicPr>
          <p:blipFill>
            <a:blip r:embed="rId1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22520" y="9403080"/>
              <a:ext cx="1908235" cy="502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" name="Group 7"/>
          <p:cNvGrpSpPr/>
          <p:nvPr userDrawn="1"/>
        </p:nvGrpSpPr>
        <p:grpSpPr>
          <a:xfrm>
            <a:off x="0" y="152400"/>
            <a:ext cx="7315200" cy="548640"/>
            <a:chOff x="0" y="152400"/>
            <a:chExt cx="7315200" cy="548640"/>
          </a:xfrm>
        </p:grpSpPr>
        <p:grpSp>
          <p:nvGrpSpPr>
            <p:cNvPr id="60" name="Group 59"/>
            <p:cNvGrpSpPr/>
            <p:nvPr/>
          </p:nvGrpSpPr>
          <p:grpSpPr>
            <a:xfrm>
              <a:off x="0" y="152400"/>
              <a:ext cx="3657600" cy="548640"/>
              <a:chOff x="0" y="78967"/>
              <a:chExt cx="3657600" cy="539408"/>
            </a:xfrm>
          </p:grpSpPr>
          <p:pic>
            <p:nvPicPr>
              <p:cNvPr id="73" name="Picture 1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940"/>
              <a:stretch>
                <a:fillRect/>
              </a:stretch>
            </p:blipFill>
            <p:spPr bwMode="auto">
              <a:xfrm>
                <a:off x="0" y="78967"/>
                <a:ext cx="866920" cy="539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74" name="Group 73"/>
              <p:cNvGrpSpPr/>
              <p:nvPr/>
            </p:nvGrpSpPr>
            <p:grpSpPr>
              <a:xfrm>
                <a:off x="838810" y="78967"/>
                <a:ext cx="939597" cy="539408"/>
                <a:chOff x="1849034" y="381000"/>
                <a:chExt cx="2071206" cy="1189038"/>
              </a:xfrm>
            </p:grpSpPr>
            <p:pic>
              <p:nvPicPr>
                <p:cNvPr id="81" name="Picture 1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5808" t="6940"/>
                <a:stretch>
                  <a:fillRect/>
                </a:stretch>
              </p:blipFill>
              <p:spPr bwMode="auto">
                <a:xfrm flipH="1">
                  <a:off x="1849034" y="381000"/>
                  <a:ext cx="1035603" cy="11890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2" name="Picture 1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5808" t="6940"/>
                <a:stretch>
                  <a:fillRect/>
                </a:stretch>
              </p:blipFill>
              <p:spPr bwMode="auto">
                <a:xfrm>
                  <a:off x="2884637" y="381000"/>
                  <a:ext cx="1035603" cy="11890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75" name="Group 74"/>
              <p:cNvGrpSpPr/>
              <p:nvPr/>
            </p:nvGrpSpPr>
            <p:grpSpPr>
              <a:xfrm>
                <a:off x="1778407" y="78967"/>
                <a:ext cx="939597" cy="539408"/>
                <a:chOff x="3920240" y="381000"/>
                <a:chExt cx="2071205" cy="1189038"/>
              </a:xfrm>
            </p:grpSpPr>
            <p:pic>
              <p:nvPicPr>
                <p:cNvPr id="79" name="Picture 1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5808" t="6940"/>
                <a:stretch>
                  <a:fillRect/>
                </a:stretch>
              </p:blipFill>
              <p:spPr bwMode="auto">
                <a:xfrm flipH="1">
                  <a:off x="3920240" y="381000"/>
                  <a:ext cx="1035603" cy="11890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80" name="Picture 1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5808" t="6940"/>
                <a:stretch>
                  <a:fillRect/>
                </a:stretch>
              </p:blipFill>
              <p:spPr bwMode="auto">
                <a:xfrm>
                  <a:off x="4955842" y="381000"/>
                  <a:ext cx="1035603" cy="11890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76" name="Group 75"/>
              <p:cNvGrpSpPr/>
              <p:nvPr/>
            </p:nvGrpSpPr>
            <p:grpSpPr>
              <a:xfrm>
                <a:off x="2718003" y="78967"/>
                <a:ext cx="939597" cy="539408"/>
                <a:chOff x="5991444" y="381000"/>
                <a:chExt cx="2071205" cy="1189038"/>
              </a:xfrm>
            </p:grpSpPr>
            <p:pic>
              <p:nvPicPr>
                <p:cNvPr id="77" name="Picture 1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5808" t="6940"/>
                <a:stretch>
                  <a:fillRect/>
                </a:stretch>
              </p:blipFill>
              <p:spPr bwMode="auto">
                <a:xfrm flipH="1">
                  <a:off x="5991444" y="381000"/>
                  <a:ext cx="1035603" cy="11890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78" name="Picture 1"/>
                <p:cNvPicPr>
                  <a:picLocks noChangeAspect="1" noChangeArrowheads="1"/>
                </p:cNvPicPr>
                <p:nvPr/>
              </p:nvPicPr>
              <p:blipFill>
                <a:blip r:embed="rId1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45808" t="6940"/>
                <a:stretch>
                  <a:fillRect/>
                </a:stretch>
              </p:blipFill>
              <p:spPr bwMode="auto">
                <a:xfrm>
                  <a:off x="7027046" y="381000"/>
                  <a:ext cx="1035603" cy="11890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grpSp>
          <p:nvGrpSpPr>
            <p:cNvPr id="61" name="Group 60"/>
            <p:cNvGrpSpPr/>
            <p:nvPr/>
          </p:nvGrpSpPr>
          <p:grpSpPr>
            <a:xfrm>
              <a:off x="3657600" y="152400"/>
              <a:ext cx="939597" cy="548640"/>
              <a:chOff x="5991444" y="381000"/>
              <a:chExt cx="2071205" cy="1189038"/>
            </a:xfrm>
          </p:grpSpPr>
          <p:pic>
            <p:nvPicPr>
              <p:cNvPr id="71" name="Picture 1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808" t="6940"/>
              <a:stretch>
                <a:fillRect/>
              </a:stretch>
            </p:blipFill>
            <p:spPr bwMode="auto">
              <a:xfrm flipH="1">
                <a:off x="5991444" y="381000"/>
                <a:ext cx="1035603" cy="1189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72" name="Picture 1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808" t="6940"/>
              <a:stretch>
                <a:fillRect/>
              </a:stretch>
            </p:blipFill>
            <p:spPr bwMode="auto">
              <a:xfrm>
                <a:off x="7027046" y="381000"/>
                <a:ext cx="1035603" cy="1189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62" name="Group 61"/>
            <p:cNvGrpSpPr/>
            <p:nvPr/>
          </p:nvGrpSpPr>
          <p:grpSpPr>
            <a:xfrm>
              <a:off x="4597197" y="152400"/>
              <a:ext cx="939597" cy="548640"/>
              <a:chOff x="5991444" y="381000"/>
              <a:chExt cx="2071205" cy="1189038"/>
            </a:xfrm>
          </p:grpSpPr>
          <p:pic>
            <p:nvPicPr>
              <p:cNvPr id="69" name="Picture 1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808" t="6940"/>
              <a:stretch>
                <a:fillRect/>
              </a:stretch>
            </p:blipFill>
            <p:spPr bwMode="auto">
              <a:xfrm flipH="1">
                <a:off x="5991444" y="381000"/>
                <a:ext cx="1035603" cy="1189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70" name="Picture 1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808" t="6940"/>
              <a:stretch>
                <a:fillRect/>
              </a:stretch>
            </p:blipFill>
            <p:spPr bwMode="auto">
              <a:xfrm>
                <a:off x="7027046" y="381000"/>
                <a:ext cx="1035603" cy="1189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63" name="Group 62"/>
            <p:cNvGrpSpPr/>
            <p:nvPr/>
          </p:nvGrpSpPr>
          <p:grpSpPr>
            <a:xfrm>
              <a:off x="5536794" y="152400"/>
              <a:ext cx="939597" cy="548640"/>
              <a:chOff x="5991444" y="381000"/>
              <a:chExt cx="2071205" cy="1189038"/>
            </a:xfrm>
          </p:grpSpPr>
          <p:pic>
            <p:nvPicPr>
              <p:cNvPr id="67" name="Picture 1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808" t="6940"/>
              <a:stretch>
                <a:fillRect/>
              </a:stretch>
            </p:blipFill>
            <p:spPr bwMode="auto">
              <a:xfrm flipH="1">
                <a:off x="5991444" y="381000"/>
                <a:ext cx="1035603" cy="1189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8" name="Picture 1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808" t="6940"/>
              <a:stretch>
                <a:fillRect/>
              </a:stretch>
            </p:blipFill>
            <p:spPr bwMode="auto">
              <a:xfrm>
                <a:off x="7027046" y="381000"/>
                <a:ext cx="1035603" cy="11890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4" name="Group 3"/>
            <p:cNvGrpSpPr/>
            <p:nvPr userDrawn="1"/>
          </p:nvGrpSpPr>
          <p:grpSpPr>
            <a:xfrm>
              <a:off x="6476391" y="152400"/>
              <a:ext cx="838809" cy="548640"/>
              <a:chOff x="6476391" y="78967"/>
              <a:chExt cx="838809" cy="640080"/>
            </a:xfrm>
          </p:grpSpPr>
          <p:pic>
            <p:nvPicPr>
              <p:cNvPr id="65" name="Picture 1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808" t="6940"/>
              <a:stretch>
                <a:fillRect/>
              </a:stretch>
            </p:blipFill>
            <p:spPr bwMode="auto">
              <a:xfrm flipH="1">
                <a:off x="6476391" y="78967"/>
                <a:ext cx="469799" cy="64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6" name="Picture 1"/>
              <p:cNvPicPr>
                <a:picLocks noChangeAspect="1" noChangeArrowheads="1"/>
              </p:cNvPicPr>
              <p:nvPr/>
            </p:nvPicPr>
            <p:blipFill rotWithShape="1"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808" t="6940" r="11626"/>
              <a:stretch/>
            </p:blipFill>
            <p:spPr bwMode="auto">
              <a:xfrm>
                <a:off x="6946189" y="78967"/>
                <a:ext cx="369011" cy="64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pic>
        <p:nvPicPr>
          <p:cNvPr id="1028" name="Picture 4"/>
          <p:cNvPicPr>
            <a:picLocks noChangeAspect="1" noChangeArrowheads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4" t="12406" r="2430" b="20927"/>
          <a:stretch/>
        </p:blipFill>
        <p:spPr bwMode="auto">
          <a:xfrm>
            <a:off x="391661" y="182880"/>
            <a:ext cx="4651960" cy="48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" name="Group 38"/>
          <p:cNvGrpSpPr>
            <a:grpSpLocks noChangeAspect="1"/>
          </p:cNvGrpSpPr>
          <p:nvPr userDrawn="1"/>
        </p:nvGrpSpPr>
        <p:grpSpPr>
          <a:xfrm>
            <a:off x="44779" y="8001000"/>
            <a:ext cx="1463040" cy="1831112"/>
            <a:chOff x="-81046" y="3415531"/>
            <a:chExt cx="2745636" cy="3436391"/>
          </a:xfrm>
        </p:grpSpPr>
        <p:grpSp>
          <p:nvGrpSpPr>
            <p:cNvPr id="40" name="Group 39"/>
            <p:cNvGrpSpPr/>
            <p:nvPr/>
          </p:nvGrpSpPr>
          <p:grpSpPr>
            <a:xfrm>
              <a:off x="-81046" y="3415531"/>
              <a:ext cx="1134991" cy="3334337"/>
              <a:chOff x="-81046" y="3415531"/>
              <a:chExt cx="1134991" cy="3334337"/>
            </a:xfrm>
          </p:grpSpPr>
          <p:pic>
            <p:nvPicPr>
              <p:cNvPr id="43" name="Picture 2"/>
              <p:cNvPicPr>
                <a:picLocks noChangeAspect="1" noChangeArrowheads="1"/>
              </p:cNvPicPr>
              <p:nvPr/>
            </p:nvPicPr>
            <p:blipFill>
              <a:blip r:embed="rId1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rgbClr val="F79646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81046" y="5462405"/>
                <a:ext cx="1063309" cy="12874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4" name="Picture 2"/>
              <p:cNvPicPr>
                <a:picLocks noChangeAspect="1" noChangeArrowheads="1"/>
              </p:cNvPicPr>
              <p:nvPr/>
            </p:nvPicPr>
            <p:blipFill>
              <a:blip r:embed="rId1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rgbClr val="F79646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1042296">
                <a:off x="-9364" y="4469961"/>
                <a:ext cx="1063309" cy="12874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5" name="Picture 2"/>
              <p:cNvPicPr>
                <a:picLocks noChangeAspect="1" noChangeArrowheads="1"/>
              </p:cNvPicPr>
              <p:nvPr/>
            </p:nvPicPr>
            <p:blipFill>
              <a:blip r:embed="rId1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duotone>
                  <a:srgbClr val="F79646">
                    <a:shade val="45000"/>
                    <a:satMod val="135000"/>
                  </a:srgb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0813020">
                <a:off x="-9365" y="3415531"/>
                <a:ext cx="1063309" cy="12874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41" name="Picture 3"/>
            <p:cNvPicPr>
              <a:picLocks noChangeAspect="1" noChangeArrowheads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14" y="6344952"/>
              <a:ext cx="1023938" cy="314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2" name="TextBox 41"/>
            <p:cNvSpPr txBox="1"/>
            <p:nvPr/>
          </p:nvSpPr>
          <p:spPr>
            <a:xfrm>
              <a:off x="19314" y="6605701"/>
              <a:ext cx="2645276" cy="24622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latin typeface="Lucida Calligraphy" panose="03010101010101010101" pitchFamily="66" charset="0"/>
                </a:rPr>
                <a:t>Infection Prevention</a:t>
              </a:r>
              <a:r>
                <a:rPr lang="en-US" sz="1000" b="1" baseline="0" dirty="0">
                  <a:latin typeface="Lucida Calligraphy" panose="03010101010101010101" pitchFamily="66" charset="0"/>
                </a:rPr>
                <a:t> begins with “I”</a:t>
              </a:r>
              <a:endParaRPr lang="en-US" sz="1000" b="1" dirty="0">
                <a:latin typeface="Lucida Calligraphy" panose="03010101010101010101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10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276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2287" indent="-372287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621" indent="-310239" algn="l" defTabSz="992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0955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7337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719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0101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26483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22865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19247" indent="-248191" algn="l" defTabSz="99276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38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276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14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528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91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29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467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105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hyperlink" Target="http://intra.umms.org/ummc/departments/infection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1200" y="152400"/>
            <a:ext cx="15039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solidFill>
                  <a:schemeClr val="bg1"/>
                </a:solidFill>
              </a:rPr>
              <a:t>WEEK </a:t>
            </a:r>
            <a:r>
              <a:rPr lang="en-US" sz="2800" b="1" i="1" dirty="0" smtClean="0">
                <a:solidFill>
                  <a:schemeClr val="bg1"/>
                </a:solidFill>
              </a:rPr>
              <a:t>13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5"/>
          <a:stretch/>
        </p:blipFill>
        <p:spPr bwMode="auto">
          <a:xfrm>
            <a:off x="76200" y="792526"/>
            <a:ext cx="2156523" cy="237681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907D62">
                <a:alpha val="2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1" y="754754"/>
            <a:ext cx="1981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HAND </a:t>
            </a:r>
            <a:r>
              <a:rPr lang="en-US" sz="1400" b="1" dirty="0" smtClean="0">
                <a:solidFill>
                  <a:schemeClr val="bg1"/>
                </a:solidFill>
              </a:rPr>
              <a:t>HYGIENE REVIEW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551" y="1058990"/>
            <a:ext cx="59195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Hand hygiene is the MOST BASIC and ESSENTIAL PRACTICE to prevent infection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69028" y="1345980"/>
            <a:ext cx="459857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PERFORM: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/>
              <a:t>On </a:t>
            </a:r>
            <a:r>
              <a:rPr lang="en-US" sz="1200" b="1" dirty="0"/>
              <a:t>ENTRY</a:t>
            </a:r>
            <a:r>
              <a:rPr lang="en-US" sz="1200" dirty="0"/>
              <a:t> and </a:t>
            </a:r>
            <a:r>
              <a:rPr lang="en-US" sz="1200" b="1" dirty="0"/>
              <a:t>EXIT </a:t>
            </a:r>
            <a:r>
              <a:rPr lang="en-US" sz="1200" dirty="0"/>
              <a:t>from patient’s room</a:t>
            </a:r>
            <a:endParaRPr lang="en-US" sz="1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b="1" dirty="0"/>
              <a:t>BEFORE</a:t>
            </a:r>
            <a:r>
              <a:rPr lang="en-US" sz="1200" dirty="0"/>
              <a:t> sterile and clean activities</a:t>
            </a:r>
          </a:p>
          <a:p>
            <a:pPr marL="839282" lvl="1" indent="-342900">
              <a:buFontTx/>
              <a:buChar char="-"/>
            </a:pPr>
            <a:r>
              <a:rPr lang="en-US" sz="1200" dirty="0"/>
              <a:t>Donning / doffing PPE (ex. gloves)</a:t>
            </a:r>
          </a:p>
          <a:p>
            <a:pPr marL="839282" lvl="1" indent="-342900">
              <a:buFontTx/>
              <a:buChar char="-"/>
            </a:pPr>
            <a:r>
              <a:rPr lang="en-US" sz="1200" dirty="0"/>
              <a:t>Preparing sterile supplies</a:t>
            </a:r>
          </a:p>
          <a:p>
            <a:pPr marL="839282" lvl="1" indent="-342900">
              <a:buFontTx/>
              <a:buChar char="-"/>
            </a:pPr>
            <a:r>
              <a:rPr lang="en-US" sz="1200" dirty="0"/>
              <a:t>Just before a sterile procedure (ex: line or catheter insertions)</a:t>
            </a:r>
          </a:p>
          <a:p>
            <a:pPr marL="839282" lvl="1" indent="-342900">
              <a:buFontTx/>
              <a:buChar char="-"/>
            </a:pPr>
            <a:r>
              <a:rPr lang="en-US" sz="1200" dirty="0"/>
              <a:t>Accessing any intravascular device</a:t>
            </a:r>
          </a:p>
          <a:p>
            <a:pPr marL="839282" lvl="1" indent="-342900">
              <a:buFontTx/>
              <a:buChar char="-"/>
            </a:pPr>
            <a:r>
              <a:rPr lang="en-US" sz="1200" dirty="0"/>
              <a:t>Wound dressings</a:t>
            </a:r>
          </a:p>
          <a:p>
            <a:pPr marL="839282" lvl="1" indent="-342900">
              <a:buFontTx/>
              <a:buChar char="-"/>
            </a:pPr>
            <a:r>
              <a:rPr lang="en-US" sz="1200" dirty="0"/>
              <a:t>Moving from contaminated to clean area (ex: groin to trach)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" y="4687169"/>
            <a:ext cx="3660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PERSONAL PROTECTIVE EQUIPMENT</a:t>
            </a:r>
          </a:p>
        </p:txBody>
      </p:sp>
      <p:pic>
        <p:nvPicPr>
          <p:cNvPr id="11" name="Picture 2"/>
          <p:cNvPicPr>
            <a:picLocks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5"/>
          <a:stretch/>
        </p:blipFill>
        <p:spPr bwMode="auto">
          <a:xfrm>
            <a:off x="73532" y="3778636"/>
            <a:ext cx="4193668" cy="237744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rgbClr val="907D62">
                <a:alpha val="2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4423" y="3739150"/>
            <a:ext cx="39568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PERSONAL PROTECTIVE EQUIPMENT (PPE</a:t>
            </a:r>
            <a:r>
              <a:rPr lang="en-US" sz="1400" b="1" dirty="0" smtClean="0">
                <a:solidFill>
                  <a:schemeClr val="bg1"/>
                </a:solidFill>
              </a:rPr>
              <a:t>) REVIEW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0551" y="4064970"/>
            <a:ext cx="5528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</a:t>
            </a:r>
            <a:r>
              <a:rPr lang="en-US" sz="1400" dirty="0" smtClean="0"/>
              <a:t>quipment </a:t>
            </a:r>
            <a:r>
              <a:rPr lang="en-US" sz="1400" dirty="0"/>
              <a:t>worn to minimize exposure to a variety of infectious materials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4343400"/>
            <a:ext cx="3429000" cy="14157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cap="rnd">
            <a:solidFill>
              <a:schemeClr val="accent6">
                <a:lumMod val="75000"/>
              </a:schemeClr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DONNING ORDER</a:t>
            </a:r>
          </a:p>
          <a:p>
            <a:r>
              <a:rPr lang="en-US" sz="1200" dirty="0"/>
              <a:t>Hand hygiene</a:t>
            </a:r>
          </a:p>
          <a:p>
            <a:r>
              <a:rPr lang="en-US" sz="1200" dirty="0"/>
              <a:t>Gown &amp; gloves </a:t>
            </a:r>
            <a:r>
              <a:rPr lang="en-US" sz="1100" i="1" dirty="0">
                <a:solidFill>
                  <a:srgbClr val="FF0000"/>
                </a:solidFill>
              </a:rPr>
              <a:t>(gown must be tied around waist)</a:t>
            </a:r>
            <a:endParaRPr lang="en-US" sz="1200" i="1" dirty="0">
              <a:solidFill>
                <a:srgbClr val="FF0000"/>
              </a:solidFill>
            </a:endParaRPr>
          </a:p>
          <a:p>
            <a:r>
              <a:rPr lang="en-US" sz="1200" dirty="0" smtClean="0"/>
              <a:t>IF mask/face shield/googles/respirator  is required</a:t>
            </a:r>
            <a:r>
              <a:rPr lang="en-US" sz="1200" dirty="0"/>
              <a:t>, don as first step, then do hand hygiene immediately before wearing gown and gloves </a:t>
            </a:r>
            <a:r>
              <a:rPr lang="en-US" sz="1100" i="1" dirty="0">
                <a:solidFill>
                  <a:srgbClr val="FF0000"/>
                </a:solidFill>
              </a:rPr>
              <a:t>(mask must cover nose and chin)</a:t>
            </a:r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33800" y="4343400"/>
            <a:ext cx="3429000" cy="14157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cap="rnd">
            <a:solidFill>
              <a:schemeClr val="accent6">
                <a:lumMod val="75000"/>
              </a:schemeClr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DOFFING ORDER </a:t>
            </a:r>
            <a:r>
              <a:rPr lang="en-US" sz="1200" i="1" dirty="0">
                <a:solidFill>
                  <a:srgbClr val="FF0000"/>
                </a:solidFill>
              </a:rPr>
              <a:t>Remove in a manner that prevents self-contamination</a:t>
            </a:r>
          </a:p>
          <a:p>
            <a:r>
              <a:rPr lang="en-US" sz="1200" dirty="0"/>
              <a:t>Gown &amp; gloves </a:t>
            </a:r>
            <a:r>
              <a:rPr lang="en-US" sz="1100" i="1" dirty="0">
                <a:solidFill>
                  <a:srgbClr val="FF0000"/>
                </a:solidFill>
              </a:rPr>
              <a:t>(turn gown inside out during removal process)</a:t>
            </a:r>
          </a:p>
          <a:p>
            <a:r>
              <a:rPr lang="en-US" sz="1200" dirty="0"/>
              <a:t>Hand hygiene</a:t>
            </a:r>
          </a:p>
          <a:p>
            <a:r>
              <a:rPr lang="en-US" sz="1200" dirty="0"/>
              <a:t>Goggles or Face shield; Mask or Respirator</a:t>
            </a:r>
          </a:p>
          <a:p>
            <a:r>
              <a:rPr lang="en-US" sz="1200" dirty="0"/>
              <a:t>Hand hygiene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5760481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ONLY</a:t>
            </a:r>
            <a:r>
              <a:rPr lang="en-US" sz="1400" dirty="0"/>
              <a:t> visitors of patients on contact isolation for MRSA and/or VRE do not need to wear PPE. However, they must be instructed on performing hand hygiene.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3532" y="6248400"/>
            <a:ext cx="3660268" cy="307777"/>
            <a:chOff x="76201" y="7162168"/>
            <a:chExt cx="2996848" cy="307777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75"/>
            <a:stretch/>
          </p:blipFill>
          <p:spPr bwMode="auto">
            <a:xfrm>
              <a:off x="76201" y="7197185"/>
              <a:ext cx="2996848" cy="237744"/>
            </a:xfrm>
            <a:prstGeom prst="rect">
              <a:avLst/>
            </a:prstGeom>
            <a:noFill/>
            <a:ln>
              <a:noFill/>
            </a:ln>
            <a:effectLst>
              <a:outerShdw dist="107763" dir="2700000" algn="ctr" rotWithShape="0">
                <a:srgbClr val="907D62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TextBox 18"/>
            <p:cNvSpPr txBox="1"/>
            <p:nvPr/>
          </p:nvSpPr>
          <p:spPr>
            <a:xfrm>
              <a:off x="84952" y="7162168"/>
              <a:ext cx="29257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</a:rPr>
                <a:t>SHARED EQUIPMENT </a:t>
              </a:r>
              <a:r>
                <a:rPr lang="en-US" sz="1400" b="1" dirty="0" smtClean="0">
                  <a:solidFill>
                    <a:schemeClr val="bg1"/>
                  </a:solidFill>
                </a:rPr>
                <a:t>DISINFECTION REVIEW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04800" y="6553199"/>
            <a:ext cx="6142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Disinfect shared patient equipment </a:t>
            </a:r>
            <a:r>
              <a:rPr lang="en-US" sz="1400" dirty="0" smtClean="0"/>
              <a:t>in between </a:t>
            </a:r>
            <a:r>
              <a:rPr lang="en-US" sz="1400" dirty="0"/>
              <a:t>patient use, regardless of isolation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2400" y="6857523"/>
            <a:ext cx="3581399" cy="1046440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cap="rnd">
            <a:solidFill>
              <a:srgbClr val="0070C0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4Ds of disinfecting shared patient equipment:</a:t>
            </a:r>
          </a:p>
          <a:p>
            <a:r>
              <a:rPr lang="en-US" sz="1200" b="1" dirty="0"/>
              <a:t>DONE:</a:t>
            </a:r>
            <a:r>
              <a:rPr lang="en-US" sz="1200" dirty="0"/>
              <a:t> </a:t>
            </a:r>
            <a:r>
              <a:rPr lang="en-US" sz="1200" i="1" dirty="0"/>
              <a:t>done</a:t>
            </a:r>
            <a:r>
              <a:rPr lang="en-US" sz="1200" dirty="0"/>
              <a:t> performing patient care</a:t>
            </a:r>
          </a:p>
          <a:p>
            <a:r>
              <a:rPr lang="en-US" sz="1200" b="1" dirty="0"/>
              <a:t>DITCH:</a:t>
            </a:r>
            <a:r>
              <a:rPr lang="en-US" sz="1200" dirty="0"/>
              <a:t> </a:t>
            </a:r>
            <a:r>
              <a:rPr lang="en-US" sz="1200" i="1" dirty="0"/>
              <a:t>ditch</a:t>
            </a:r>
            <a:r>
              <a:rPr lang="en-US" sz="1200" dirty="0"/>
              <a:t> the gloves and perform hand hygiene</a:t>
            </a:r>
          </a:p>
          <a:p>
            <a:r>
              <a:rPr lang="en-US" sz="1200" b="1" dirty="0"/>
              <a:t>DON:</a:t>
            </a:r>
            <a:r>
              <a:rPr lang="en-US" sz="1200" dirty="0"/>
              <a:t> </a:t>
            </a:r>
            <a:r>
              <a:rPr lang="en-US" sz="1200" i="1" dirty="0"/>
              <a:t>don</a:t>
            </a:r>
            <a:r>
              <a:rPr lang="en-US" sz="1200" dirty="0"/>
              <a:t> a new pair of gloves</a:t>
            </a:r>
          </a:p>
          <a:p>
            <a:r>
              <a:rPr lang="en-US" sz="1200" b="1" dirty="0"/>
              <a:t>DOOR:</a:t>
            </a:r>
            <a:r>
              <a:rPr lang="en-US" sz="1200" dirty="0"/>
              <a:t> </a:t>
            </a:r>
            <a:r>
              <a:rPr lang="en-US" sz="1200" i="1" dirty="0"/>
              <a:t>disinfect</a:t>
            </a:r>
            <a:r>
              <a:rPr lang="en-US" sz="1200" dirty="0"/>
              <a:t> the equipment at the door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98536" y="6934200"/>
            <a:ext cx="2701457" cy="461665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 cap="rnd">
            <a:solidFill>
              <a:srgbClr val="0070C0"/>
            </a:solidFill>
            <a:round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Refer to label on disinfectant container for dwell/kill time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1248613"/>
            <a:ext cx="3383280" cy="251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oup 29"/>
          <p:cNvGrpSpPr/>
          <p:nvPr/>
        </p:nvGrpSpPr>
        <p:grpSpPr>
          <a:xfrm>
            <a:off x="937323" y="7989798"/>
            <a:ext cx="2590800" cy="307777"/>
            <a:chOff x="76201" y="7162168"/>
            <a:chExt cx="2996848" cy="307777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75"/>
            <a:stretch/>
          </p:blipFill>
          <p:spPr bwMode="auto">
            <a:xfrm>
              <a:off x="76201" y="7197185"/>
              <a:ext cx="2996848" cy="237744"/>
            </a:xfrm>
            <a:prstGeom prst="rect">
              <a:avLst/>
            </a:prstGeom>
            <a:noFill/>
            <a:ln>
              <a:noFill/>
            </a:ln>
            <a:effectLst>
              <a:outerShdw dist="107763" dir="2700000" algn="ctr" rotWithShape="0">
                <a:srgbClr val="907D62">
                  <a:alpha val="2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Box 31"/>
            <p:cNvSpPr txBox="1"/>
            <p:nvPr/>
          </p:nvSpPr>
          <p:spPr>
            <a:xfrm>
              <a:off x="84953" y="7162168"/>
              <a:ext cx="2893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chemeClr val="bg1"/>
                  </a:solidFill>
                </a:rPr>
                <a:t>WE ARE ON THE INTRANET!!!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745479" y="8356588"/>
            <a:ext cx="306615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i="1" dirty="0">
                <a:hlinkClick r:id="rId7"/>
              </a:rPr>
              <a:t>http://</a:t>
            </a:r>
            <a:r>
              <a:rPr lang="en-US" sz="1050" i="1" dirty="0" smtClean="0">
                <a:hlinkClick r:id="rId7"/>
              </a:rPr>
              <a:t>intra.umms.org/ummc/departments/infection</a:t>
            </a:r>
            <a:r>
              <a:rPr lang="en-US" sz="1050" i="1" dirty="0" smtClean="0"/>
              <a:t> </a:t>
            </a:r>
            <a:endParaRPr lang="en-US" sz="1050" i="1" dirty="0"/>
          </a:p>
        </p:txBody>
      </p:sp>
      <p:grpSp>
        <p:nvGrpSpPr>
          <p:cNvPr id="35" name="Group 34"/>
          <p:cNvGrpSpPr/>
          <p:nvPr/>
        </p:nvGrpSpPr>
        <p:grpSpPr>
          <a:xfrm>
            <a:off x="3811905" y="7696200"/>
            <a:ext cx="3474720" cy="1572231"/>
            <a:chOff x="3735705" y="7696200"/>
            <a:chExt cx="3474720" cy="157223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5705" y="7696200"/>
              <a:ext cx="3474720" cy="1572231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4" name="Right Arrow 33"/>
            <p:cNvSpPr/>
            <p:nvPr/>
          </p:nvSpPr>
          <p:spPr>
            <a:xfrm rot="2245398">
              <a:off x="5571552" y="8577074"/>
              <a:ext cx="800100" cy="457200"/>
            </a:xfrm>
            <a:prstGeom prst="rightArrow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799211" y="8649740"/>
            <a:ext cx="2867025" cy="646331"/>
          </a:xfrm>
          <a:prstGeom prst="rect">
            <a:avLst/>
          </a:prstGeom>
          <a:solidFill>
            <a:srgbClr val="FFFFE5"/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click on </a:t>
            </a:r>
            <a:r>
              <a:rPr lang="en-US" sz="1200" b="1" dirty="0" smtClean="0"/>
              <a:t>“INFECTION PREVENTION” </a:t>
            </a:r>
            <a:r>
              <a:rPr lang="en-US" sz="1200" dirty="0" smtClean="0"/>
              <a:t>under the </a:t>
            </a:r>
            <a:r>
              <a:rPr lang="en-US" sz="1200" b="1" dirty="0" smtClean="0"/>
              <a:t>Patient Care Quick Links </a:t>
            </a:r>
            <a:r>
              <a:rPr lang="en-US" sz="1200" dirty="0" smtClean="0"/>
              <a:t>on The </a:t>
            </a:r>
            <a:r>
              <a:rPr lang="en-US" sz="1200" b="1" dirty="0" smtClean="0"/>
              <a:t>UMMC Insider homepage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2111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291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UMMS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Kristine Cabunoc</dc:creator>
  <cp:lastModifiedBy>Marie Kristine Cabunoc</cp:lastModifiedBy>
  <cp:revision>27</cp:revision>
  <cp:lastPrinted>2019-06-24T15:25:59Z</cp:lastPrinted>
  <dcterms:created xsi:type="dcterms:W3CDTF">2019-06-21T20:11:19Z</dcterms:created>
  <dcterms:modified xsi:type="dcterms:W3CDTF">2019-09-05T16:18:50Z</dcterms:modified>
</cp:coreProperties>
</file>