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</p:sldMasterIdLst>
  <p:sldIdLst>
    <p:sldId id="274" r:id="rId4"/>
    <p:sldId id="259" r:id="rId5"/>
    <p:sldId id="279" r:id="rId6"/>
    <p:sldId id="293" r:id="rId7"/>
    <p:sldId id="280" r:id="rId8"/>
    <p:sldId id="290" r:id="rId9"/>
    <p:sldId id="285" r:id="rId10"/>
    <p:sldId id="289" r:id="rId11"/>
    <p:sldId id="281" r:id="rId12"/>
    <p:sldId id="278" r:id="rId13"/>
    <p:sldId id="275" r:id="rId14"/>
    <p:sldId id="286" r:id="rId15"/>
    <p:sldId id="283" r:id="rId16"/>
    <p:sldId id="282" r:id="rId17"/>
    <p:sldId id="284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4667" autoAdjust="0"/>
  </p:normalViewPr>
  <p:slideViewPr>
    <p:cSldViewPr snapToGrid="0">
      <p:cViewPr varScale="1">
        <p:scale>
          <a:sx n="85" d="100"/>
          <a:sy n="85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0"/>
            <a:ext cx="10701867" cy="130810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10363200" cy="4572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457200" indent="-225425">
              <a:spcBef>
                <a:spcPts val="480"/>
              </a:spcBef>
              <a:defRPr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>
                <a:latin typeface="+mj-lt"/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63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0"/>
            <a:ext cx="9448800" cy="1295400"/>
          </a:xfrm>
          <a:prstGeom prst="rect">
            <a:avLst/>
          </a:prstGeom>
        </p:spPr>
        <p:txBody>
          <a:bodyPr anchor="ctr" anchorCtr="0"/>
          <a:lstStyle>
            <a:lvl1pPr algn="r">
              <a:spcAft>
                <a:spcPts val="600"/>
              </a:spcAft>
              <a:defRPr sz="3000" b="0" i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676400"/>
            <a:ext cx="9956800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Arial" charset="0"/>
              </a:rPr>
              <a:t>Click icon to add picture</a:t>
            </a:r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672138"/>
            <a:ext cx="7416800" cy="804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rgbClr val="CC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8372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827600-0599-44BE-8E5D-22D12EB1704E}" type="datetimeFigureOut">
              <a:rPr lang="en-US" smtClean="0">
                <a:solidFill>
                  <a:srgbClr val="000000"/>
                </a:solidFill>
              </a:rPr>
              <a:pPr/>
              <a:t>6/5/2018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EB274D6-1F22-4DA6-9B72-CB1228095B8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5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fld id="{C0827600-0599-44BE-8E5D-22D12EB1704E}" type="datetimeFigureOut">
              <a:rPr lang="en-US" smtClean="0">
                <a:solidFill>
                  <a:srgbClr val="000000"/>
                </a:solidFill>
              </a:rPr>
              <a:pPr/>
              <a:t>6/5/2018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rtlCol="0"/>
          <a:lstStyle/>
          <a:p>
            <a:fld id="{0EB274D6-1F22-4DA6-9B72-CB1228095B8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0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0"/>
            <a:ext cx="9448800" cy="1295400"/>
          </a:xfrm>
          <a:prstGeom prst="rect">
            <a:avLst/>
          </a:prstGeom>
        </p:spPr>
        <p:txBody>
          <a:bodyPr anchor="ctr" anchorCtr="0"/>
          <a:lstStyle>
            <a:lvl1pPr algn="r">
              <a:spcAft>
                <a:spcPts val="600"/>
              </a:spcAft>
              <a:defRPr sz="3000" b="0" i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676400"/>
            <a:ext cx="9956800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>
                <a:sym typeface="Arial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672138"/>
            <a:ext cx="7416800" cy="804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rgbClr val="CC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6624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827600-0599-44BE-8E5D-22D12EB1704E}" type="datetimeFigureOut">
              <a:rPr lang="en-US" smtClean="0">
                <a:solidFill>
                  <a:srgbClr val="000000"/>
                </a:solidFill>
              </a:rPr>
              <a:pPr/>
              <a:t>6/5/2018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EB274D6-1F22-4DA6-9B72-CB1228095B8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fld id="{C0827600-0599-44BE-8E5D-22D12EB1704E}" type="datetimeFigureOut">
              <a:rPr lang="en-US" smtClean="0">
                <a:solidFill>
                  <a:srgbClr val="000000"/>
                </a:solidFill>
              </a:rPr>
              <a:pPr/>
              <a:t>6/5/2018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rtlCol="0"/>
          <a:lstStyle/>
          <a:p>
            <a:fld id="{0EB274D6-1F22-4DA6-9B72-CB1228095B8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0"/>
            <a:ext cx="10701867" cy="130810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10363200" cy="4572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457200" indent="-225425">
              <a:spcBef>
                <a:spcPts val="480"/>
              </a:spcBef>
              <a:defRPr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>
                <a:latin typeface="+mj-lt"/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949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0"/>
            <a:ext cx="9448800" cy="1295400"/>
          </a:xfrm>
          <a:prstGeom prst="rect">
            <a:avLst/>
          </a:prstGeom>
        </p:spPr>
        <p:txBody>
          <a:bodyPr anchor="ctr" anchorCtr="0"/>
          <a:lstStyle>
            <a:lvl1pPr algn="r">
              <a:spcAft>
                <a:spcPts val="600"/>
              </a:spcAft>
              <a:defRPr sz="3000" b="0" i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676400"/>
            <a:ext cx="9956800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Arial" charset="0"/>
              </a:rPr>
              <a:t>Click icon to add picture</a:t>
            </a:r>
            <a:endParaRPr lang="en-US" noProof="0" dirty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672138"/>
            <a:ext cx="7416800" cy="804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rgbClr val="CC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7520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827600-0599-44BE-8E5D-22D12EB1704E}" type="datetimeFigureOut">
              <a:rPr lang="en-US" smtClean="0">
                <a:solidFill>
                  <a:srgbClr val="000000"/>
                </a:solidFill>
              </a:rPr>
              <a:pPr/>
              <a:t>6/5/2018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EB274D6-1F22-4DA6-9B72-CB1228095B8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9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fld id="{C0827600-0599-44BE-8E5D-22D12EB1704E}" type="datetimeFigureOut">
              <a:rPr lang="en-US" smtClean="0">
                <a:solidFill>
                  <a:srgbClr val="000000"/>
                </a:solidFill>
              </a:rPr>
              <a:pPr/>
              <a:t>6/5/2018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rtlCol="0"/>
          <a:lstStyle/>
          <a:p>
            <a:fld id="{0EB274D6-1F22-4DA6-9B72-CB1228095B8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5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0"/>
            <a:ext cx="10701867" cy="130810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10363200" cy="4572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/>
                </a:solidFill>
                <a:latin typeface="+mj-lt"/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457200" indent="-225425">
              <a:spcBef>
                <a:spcPts val="480"/>
              </a:spcBef>
              <a:defRPr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>
                <a:latin typeface="+mj-lt"/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538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295400"/>
            <a:ext cx="12192000" cy="1588"/>
          </a:xfrm>
          <a:prstGeom prst="line">
            <a:avLst/>
          </a:prstGeom>
          <a:noFill/>
          <a:ln w="22225">
            <a:solidFill>
              <a:srgbClr val="FFCD00"/>
            </a:solidFill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075" name="Rectangle 4"/>
          <p:cNvSpPr>
            <a:spLocks/>
          </p:cNvSpPr>
          <p:nvPr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FFCD00">
              <a:alpha val="1098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pic>
        <p:nvPicPr>
          <p:cNvPr id="3076" name="Picture 2" descr="UMM_Swooshes-0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"/>
          <p:cNvSpPr>
            <a:spLocks/>
          </p:cNvSpPr>
          <p:nvPr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FFCD00">
              <a:alpha val="1098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pic>
        <p:nvPicPr>
          <p:cNvPr id="3078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58400" y="6332538"/>
            <a:ext cx="189653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988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timing>
    <p:tnLst>
      <p:par>
        <p:cTn id="1" dur="indefinite" restart="never" nodeType="tmRoot"/>
      </p:par>
    </p:tnLst>
  </p:timing>
  <p:txStyles>
    <p:titleStyle>
      <a:lvl1pPr marL="39688" indent="-396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+mn-lt"/>
          <a:ea typeface="MS PGothic" pitchFamily="34" charset="-128"/>
          <a:cs typeface="ＭＳ Ｐゴシック" charset="0"/>
          <a:sym typeface="Times New Roman" pitchFamily="18" charset="0"/>
        </a:defRPr>
      </a:lvl1pPr>
      <a:lvl2pPr marL="39688" indent="-396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  <a:sym typeface="Times New Roman" pitchFamily="18" charset="0"/>
        </a:defRPr>
      </a:lvl2pPr>
      <a:lvl3pPr marL="39688" indent="-396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  <a:sym typeface="Times New Roman" pitchFamily="18" charset="0"/>
        </a:defRPr>
      </a:lvl3pPr>
      <a:lvl4pPr marL="39688" indent="-396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  <a:sym typeface="Times New Roman" pitchFamily="18" charset="0"/>
        </a:defRPr>
      </a:lvl4pPr>
      <a:lvl5pPr marL="39688" indent="-396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  <a:sym typeface="Times New Roman" pitchFamily="18" charset="0"/>
        </a:defRPr>
      </a:lvl5pPr>
      <a:lvl6pPr marL="4968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540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4112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684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42900" indent="-342900" algn="l" rtl="0" eaLnBrk="1" fontAlgn="base" hangingPunct="1">
        <a:spcBef>
          <a:spcPts val="700"/>
        </a:spcBef>
        <a:spcAft>
          <a:spcPct val="0"/>
        </a:spcAft>
        <a:defRPr sz="2200">
          <a:solidFill>
            <a:srgbClr val="CC0000"/>
          </a:solidFill>
          <a:latin typeface="+mj-lt"/>
          <a:ea typeface="MS PGothic" pitchFamily="34" charset="-128"/>
          <a:cs typeface="ＭＳ Ｐゴシック" charset="0"/>
          <a:sym typeface="Arial" pitchFamily="34" charset="0"/>
        </a:defRPr>
      </a:lvl1pPr>
      <a:lvl2pPr marL="742950" indent="-285750" algn="l" rtl="0" eaLnBrk="1" fontAlgn="base" hangingPunct="1">
        <a:spcBef>
          <a:spcPts val="1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+mj-cs"/>
          <a:sym typeface="Times New Roman" pitchFamily="18" charset="0"/>
        </a:defRPr>
      </a:lvl2pPr>
      <a:lvl3pPr marL="457200" indent="-279400" algn="l" rtl="0" eaLnBrk="1" fontAlgn="base" hangingPunct="1">
        <a:spcBef>
          <a:spcPts val="600"/>
        </a:spcBef>
        <a:spcAft>
          <a:spcPct val="0"/>
        </a:spcAft>
        <a:buClr>
          <a:srgbClr val="CC0000"/>
        </a:buClr>
        <a:buSzPct val="100000"/>
        <a:buFont typeface="Times New Roman" pitchFamily="18" charset="0"/>
        <a:buChar char="•"/>
        <a:defRPr sz="2000" i="1">
          <a:solidFill>
            <a:srgbClr val="CC0000"/>
          </a:solidFill>
          <a:latin typeface="+mn-lt"/>
          <a:ea typeface="MS PGothic" pitchFamily="34" charset="-128"/>
          <a:cs typeface="+mj-cs"/>
          <a:sym typeface="Times New Roman" pitchFamily="18" charset="0"/>
        </a:defRPr>
      </a:lvl3pPr>
      <a:lvl4pPr marL="6985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j-cs"/>
          <a:sym typeface="Times New Roman" pitchFamily="18" charset="0"/>
        </a:defRPr>
      </a:lvl4pPr>
      <a:lvl5pPr marL="698500" indent="-228600" algn="l" rtl="0" eaLnBrk="1" fontAlgn="base" hangingPunct="1"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 pitchFamily="34" charset="0"/>
        <a:buChar char="•"/>
        <a:defRPr>
          <a:solidFill>
            <a:srgbClr val="CC0000"/>
          </a:solidFill>
          <a:latin typeface="+mj-lt"/>
          <a:ea typeface="MS PGothic" pitchFamily="34" charset="-128"/>
          <a:cs typeface="+mn-cs"/>
          <a:sym typeface="Arial" pitchFamily="34" charset="0"/>
        </a:defRPr>
      </a:lvl5pPr>
      <a:lvl6pPr marL="1155700" indent="-228600" algn="l" rtl="0" eaLnBrk="1" fontAlgn="base" hangingPunct="1"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 charset="0"/>
        <a:buChar char="•"/>
        <a:defRPr i="1">
          <a:solidFill>
            <a:srgbClr val="CC0000"/>
          </a:solidFill>
          <a:latin typeface="+mn-lt"/>
          <a:ea typeface="+mn-ea"/>
          <a:cs typeface="+mn-cs"/>
          <a:sym typeface="Arial" charset="0"/>
        </a:defRPr>
      </a:lvl6pPr>
      <a:lvl7pPr marL="1612900" indent="-228600" algn="l" rtl="0" eaLnBrk="1" fontAlgn="base" hangingPunct="1"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 charset="0"/>
        <a:buChar char="•"/>
        <a:defRPr i="1">
          <a:solidFill>
            <a:srgbClr val="CC0000"/>
          </a:solidFill>
          <a:latin typeface="+mn-lt"/>
          <a:ea typeface="+mn-ea"/>
          <a:cs typeface="+mn-cs"/>
          <a:sym typeface="Arial" charset="0"/>
        </a:defRPr>
      </a:lvl7pPr>
      <a:lvl8pPr marL="2070100" indent="-228600" algn="l" rtl="0" eaLnBrk="1" fontAlgn="base" hangingPunct="1"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 charset="0"/>
        <a:buChar char="•"/>
        <a:defRPr i="1">
          <a:solidFill>
            <a:srgbClr val="CC0000"/>
          </a:solidFill>
          <a:latin typeface="+mn-lt"/>
          <a:ea typeface="+mn-ea"/>
          <a:cs typeface="+mn-cs"/>
          <a:sym typeface="Arial" charset="0"/>
        </a:defRPr>
      </a:lvl8pPr>
      <a:lvl9pPr marL="2527300" indent="-228600" algn="l" rtl="0" eaLnBrk="1" fontAlgn="base" hangingPunct="1"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 charset="0"/>
        <a:buChar char="•"/>
        <a:defRPr i="1">
          <a:solidFill>
            <a:srgbClr val="CC00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295400"/>
            <a:ext cx="12192000" cy="1588"/>
          </a:xfrm>
          <a:prstGeom prst="line">
            <a:avLst/>
          </a:prstGeom>
          <a:noFill/>
          <a:ln w="22225">
            <a:solidFill>
              <a:srgbClr val="FFCD00"/>
            </a:solidFill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075" name="Rectangle 4"/>
          <p:cNvSpPr>
            <a:spLocks/>
          </p:cNvSpPr>
          <p:nvPr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FFCD00">
              <a:alpha val="1098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pic>
        <p:nvPicPr>
          <p:cNvPr id="3076" name="Picture 2" descr="UMM_Swooshes-0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"/>
          <p:cNvSpPr>
            <a:spLocks/>
          </p:cNvSpPr>
          <p:nvPr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FFCD00">
              <a:alpha val="1098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pic>
        <p:nvPicPr>
          <p:cNvPr id="3078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58400" y="6332538"/>
            <a:ext cx="189653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05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/>
  <p:timing>
    <p:tnLst>
      <p:par>
        <p:cTn id="1" dur="indefinite" restart="never" nodeType="tmRoot"/>
      </p:par>
    </p:tnLst>
  </p:timing>
  <p:txStyles>
    <p:titleStyle>
      <a:lvl1pPr marL="39688" indent="-396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+mn-lt"/>
          <a:ea typeface="MS PGothic" pitchFamily="34" charset="-128"/>
          <a:cs typeface="ＭＳ Ｐゴシック" charset="0"/>
          <a:sym typeface="Times New Roman" pitchFamily="18" charset="0"/>
        </a:defRPr>
      </a:lvl1pPr>
      <a:lvl2pPr marL="39688" indent="-396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  <a:sym typeface="Times New Roman" pitchFamily="18" charset="0"/>
        </a:defRPr>
      </a:lvl2pPr>
      <a:lvl3pPr marL="39688" indent="-396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  <a:sym typeface="Times New Roman" pitchFamily="18" charset="0"/>
        </a:defRPr>
      </a:lvl3pPr>
      <a:lvl4pPr marL="39688" indent="-396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  <a:sym typeface="Times New Roman" pitchFamily="18" charset="0"/>
        </a:defRPr>
      </a:lvl4pPr>
      <a:lvl5pPr marL="39688" indent="-396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  <a:sym typeface="Times New Roman" pitchFamily="18" charset="0"/>
        </a:defRPr>
      </a:lvl5pPr>
      <a:lvl6pPr marL="4968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540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4112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684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42900" indent="-342900" algn="l" rtl="0" eaLnBrk="1" fontAlgn="base" hangingPunct="1">
        <a:spcBef>
          <a:spcPts val="700"/>
        </a:spcBef>
        <a:spcAft>
          <a:spcPct val="0"/>
        </a:spcAft>
        <a:defRPr sz="2200">
          <a:solidFill>
            <a:srgbClr val="CC0000"/>
          </a:solidFill>
          <a:latin typeface="+mj-lt"/>
          <a:ea typeface="MS PGothic" pitchFamily="34" charset="-128"/>
          <a:cs typeface="ＭＳ Ｐゴシック" charset="0"/>
          <a:sym typeface="Arial" pitchFamily="34" charset="0"/>
        </a:defRPr>
      </a:lvl1pPr>
      <a:lvl2pPr marL="742950" indent="-285750" algn="l" rtl="0" eaLnBrk="1" fontAlgn="base" hangingPunct="1">
        <a:spcBef>
          <a:spcPts val="1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+mj-cs"/>
          <a:sym typeface="Times New Roman" pitchFamily="18" charset="0"/>
        </a:defRPr>
      </a:lvl2pPr>
      <a:lvl3pPr marL="457200" indent="-279400" algn="l" rtl="0" eaLnBrk="1" fontAlgn="base" hangingPunct="1">
        <a:spcBef>
          <a:spcPts val="600"/>
        </a:spcBef>
        <a:spcAft>
          <a:spcPct val="0"/>
        </a:spcAft>
        <a:buClr>
          <a:srgbClr val="CC0000"/>
        </a:buClr>
        <a:buSzPct val="100000"/>
        <a:buFont typeface="Times New Roman" pitchFamily="18" charset="0"/>
        <a:buChar char="•"/>
        <a:defRPr sz="2000" i="1">
          <a:solidFill>
            <a:srgbClr val="CC0000"/>
          </a:solidFill>
          <a:latin typeface="+mn-lt"/>
          <a:ea typeface="MS PGothic" pitchFamily="34" charset="-128"/>
          <a:cs typeface="+mj-cs"/>
          <a:sym typeface="Times New Roman" pitchFamily="18" charset="0"/>
        </a:defRPr>
      </a:lvl3pPr>
      <a:lvl4pPr marL="6985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j-cs"/>
          <a:sym typeface="Times New Roman" pitchFamily="18" charset="0"/>
        </a:defRPr>
      </a:lvl4pPr>
      <a:lvl5pPr marL="698500" indent="-228600" algn="l" rtl="0" eaLnBrk="1" fontAlgn="base" hangingPunct="1"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 pitchFamily="34" charset="0"/>
        <a:buChar char="•"/>
        <a:defRPr>
          <a:solidFill>
            <a:srgbClr val="CC0000"/>
          </a:solidFill>
          <a:latin typeface="+mj-lt"/>
          <a:ea typeface="MS PGothic" pitchFamily="34" charset="-128"/>
          <a:cs typeface="+mn-cs"/>
          <a:sym typeface="Arial" pitchFamily="34" charset="0"/>
        </a:defRPr>
      </a:lvl5pPr>
      <a:lvl6pPr marL="1155700" indent="-228600" algn="l" rtl="0" eaLnBrk="1" fontAlgn="base" hangingPunct="1"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 charset="0"/>
        <a:buChar char="•"/>
        <a:defRPr i="1">
          <a:solidFill>
            <a:srgbClr val="CC0000"/>
          </a:solidFill>
          <a:latin typeface="+mn-lt"/>
          <a:ea typeface="+mn-ea"/>
          <a:cs typeface="+mn-cs"/>
          <a:sym typeface="Arial" charset="0"/>
        </a:defRPr>
      </a:lvl6pPr>
      <a:lvl7pPr marL="1612900" indent="-228600" algn="l" rtl="0" eaLnBrk="1" fontAlgn="base" hangingPunct="1"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 charset="0"/>
        <a:buChar char="•"/>
        <a:defRPr i="1">
          <a:solidFill>
            <a:srgbClr val="CC0000"/>
          </a:solidFill>
          <a:latin typeface="+mn-lt"/>
          <a:ea typeface="+mn-ea"/>
          <a:cs typeface="+mn-cs"/>
          <a:sym typeface="Arial" charset="0"/>
        </a:defRPr>
      </a:lvl7pPr>
      <a:lvl8pPr marL="2070100" indent="-228600" algn="l" rtl="0" eaLnBrk="1" fontAlgn="base" hangingPunct="1"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 charset="0"/>
        <a:buChar char="•"/>
        <a:defRPr i="1">
          <a:solidFill>
            <a:srgbClr val="CC0000"/>
          </a:solidFill>
          <a:latin typeface="+mn-lt"/>
          <a:ea typeface="+mn-ea"/>
          <a:cs typeface="+mn-cs"/>
          <a:sym typeface="Arial" charset="0"/>
        </a:defRPr>
      </a:lvl8pPr>
      <a:lvl9pPr marL="2527300" indent="-228600" algn="l" rtl="0" eaLnBrk="1" fontAlgn="base" hangingPunct="1"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 charset="0"/>
        <a:buChar char="•"/>
        <a:defRPr i="1">
          <a:solidFill>
            <a:srgbClr val="CC00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295400"/>
            <a:ext cx="12192000" cy="1588"/>
          </a:xfrm>
          <a:prstGeom prst="line">
            <a:avLst/>
          </a:prstGeom>
          <a:noFill/>
          <a:ln w="22225">
            <a:solidFill>
              <a:srgbClr val="FFCD00"/>
            </a:solidFill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075" name="Rectangle 4"/>
          <p:cNvSpPr>
            <a:spLocks/>
          </p:cNvSpPr>
          <p:nvPr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FFCD00">
              <a:alpha val="1098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pic>
        <p:nvPicPr>
          <p:cNvPr id="3076" name="Picture 2" descr="UMM_Swooshes-0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"/>
          <p:cNvSpPr>
            <a:spLocks/>
          </p:cNvSpPr>
          <p:nvPr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FFCD00">
              <a:alpha val="1098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pic>
        <p:nvPicPr>
          <p:cNvPr id="3078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58400" y="6332538"/>
            <a:ext cx="189653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872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ransition/>
  <p:timing>
    <p:tnLst>
      <p:par>
        <p:cTn id="1" dur="indefinite" restart="never" nodeType="tmRoot"/>
      </p:par>
    </p:tnLst>
  </p:timing>
  <p:txStyles>
    <p:titleStyle>
      <a:lvl1pPr marL="39688" indent="-396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+mn-lt"/>
          <a:ea typeface="MS PGothic" pitchFamily="34" charset="-128"/>
          <a:cs typeface="ＭＳ Ｐゴシック" charset="0"/>
          <a:sym typeface="Times New Roman" pitchFamily="18" charset="0"/>
        </a:defRPr>
      </a:lvl1pPr>
      <a:lvl2pPr marL="39688" indent="-396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  <a:sym typeface="Times New Roman" pitchFamily="18" charset="0"/>
        </a:defRPr>
      </a:lvl2pPr>
      <a:lvl3pPr marL="39688" indent="-396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  <a:sym typeface="Times New Roman" pitchFamily="18" charset="0"/>
        </a:defRPr>
      </a:lvl3pPr>
      <a:lvl4pPr marL="39688" indent="-396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  <a:sym typeface="Times New Roman" pitchFamily="18" charset="0"/>
        </a:defRPr>
      </a:lvl4pPr>
      <a:lvl5pPr marL="39688" indent="-396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MS PGothic" pitchFamily="34" charset="-128"/>
          <a:cs typeface="ＭＳ Ｐゴシック" charset="0"/>
          <a:sym typeface="Times New Roman" pitchFamily="18" charset="0"/>
        </a:defRPr>
      </a:lvl5pPr>
      <a:lvl6pPr marL="4968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540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4112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68488" algn="r" rtl="0" eaLnBrk="1" fontAlgn="base" hangingPunct="1">
        <a:spcBef>
          <a:spcPct val="0"/>
        </a:spcBef>
        <a:spcAft>
          <a:spcPct val="0"/>
        </a:spcAft>
        <a:defRPr sz="3000" i="1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42900" indent="-342900" algn="l" rtl="0" eaLnBrk="1" fontAlgn="base" hangingPunct="1">
        <a:spcBef>
          <a:spcPts val="700"/>
        </a:spcBef>
        <a:spcAft>
          <a:spcPct val="0"/>
        </a:spcAft>
        <a:defRPr sz="2200">
          <a:solidFill>
            <a:srgbClr val="CC0000"/>
          </a:solidFill>
          <a:latin typeface="+mj-lt"/>
          <a:ea typeface="MS PGothic" pitchFamily="34" charset="-128"/>
          <a:cs typeface="ＭＳ Ｐゴシック" charset="0"/>
          <a:sym typeface="Arial" pitchFamily="34" charset="0"/>
        </a:defRPr>
      </a:lvl1pPr>
      <a:lvl2pPr marL="742950" indent="-285750" algn="l" rtl="0" eaLnBrk="1" fontAlgn="base" hangingPunct="1">
        <a:spcBef>
          <a:spcPts val="1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+mj-cs"/>
          <a:sym typeface="Times New Roman" pitchFamily="18" charset="0"/>
        </a:defRPr>
      </a:lvl2pPr>
      <a:lvl3pPr marL="457200" indent="-279400" algn="l" rtl="0" eaLnBrk="1" fontAlgn="base" hangingPunct="1">
        <a:spcBef>
          <a:spcPts val="600"/>
        </a:spcBef>
        <a:spcAft>
          <a:spcPct val="0"/>
        </a:spcAft>
        <a:buClr>
          <a:srgbClr val="CC0000"/>
        </a:buClr>
        <a:buSzPct val="100000"/>
        <a:buFont typeface="Times New Roman" pitchFamily="18" charset="0"/>
        <a:buChar char="•"/>
        <a:defRPr sz="2000" i="1">
          <a:solidFill>
            <a:srgbClr val="CC0000"/>
          </a:solidFill>
          <a:latin typeface="+mn-lt"/>
          <a:ea typeface="MS PGothic" pitchFamily="34" charset="-128"/>
          <a:cs typeface="+mj-cs"/>
          <a:sym typeface="Times New Roman" pitchFamily="18" charset="0"/>
        </a:defRPr>
      </a:lvl3pPr>
      <a:lvl4pPr marL="698500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j-cs"/>
          <a:sym typeface="Times New Roman" pitchFamily="18" charset="0"/>
        </a:defRPr>
      </a:lvl4pPr>
      <a:lvl5pPr marL="698500" indent="-228600" algn="l" rtl="0" eaLnBrk="1" fontAlgn="base" hangingPunct="1"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 pitchFamily="34" charset="0"/>
        <a:buChar char="•"/>
        <a:defRPr>
          <a:solidFill>
            <a:srgbClr val="CC0000"/>
          </a:solidFill>
          <a:latin typeface="+mj-lt"/>
          <a:ea typeface="MS PGothic" pitchFamily="34" charset="-128"/>
          <a:cs typeface="+mn-cs"/>
          <a:sym typeface="Arial" pitchFamily="34" charset="0"/>
        </a:defRPr>
      </a:lvl5pPr>
      <a:lvl6pPr marL="1155700" indent="-228600" algn="l" rtl="0" eaLnBrk="1" fontAlgn="base" hangingPunct="1"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 charset="0"/>
        <a:buChar char="•"/>
        <a:defRPr i="1">
          <a:solidFill>
            <a:srgbClr val="CC0000"/>
          </a:solidFill>
          <a:latin typeface="+mn-lt"/>
          <a:ea typeface="+mn-ea"/>
          <a:cs typeface="+mn-cs"/>
          <a:sym typeface="Arial" charset="0"/>
        </a:defRPr>
      </a:lvl6pPr>
      <a:lvl7pPr marL="1612900" indent="-228600" algn="l" rtl="0" eaLnBrk="1" fontAlgn="base" hangingPunct="1"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 charset="0"/>
        <a:buChar char="•"/>
        <a:defRPr i="1">
          <a:solidFill>
            <a:srgbClr val="CC0000"/>
          </a:solidFill>
          <a:latin typeface="+mn-lt"/>
          <a:ea typeface="+mn-ea"/>
          <a:cs typeface="+mn-cs"/>
          <a:sym typeface="Arial" charset="0"/>
        </a:defRPr>
      </a:lvl7pPr>
      <a:lvl8pPr marL="2070100" indent="-228600" algn="l" rtl="0" eaLnBrk="1" fontAlgn="base" hangingPunct="1"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 charset="0"/>
        <a:buChar char="•"/>
        <a:defRPr i="1">
          <a:solidFill>
            <a:srgbClr val="CC0000"/>
          </a:solidFill>
          <a:latin typeface="+mn-lt"/>
          <a:ea typeface="+mn-ea"/>
          <a:cs typeface="+mn-cs"/>
          <a:sym typeface="Arial" charset="0"/>
        </a:defRPr>
      </a:lvl8pPr>
      <a:lvl9pPr marL="2527300" indent="-228600" algn="l" rtl="0" eaLnBrk="1" fontAlgn="base" hangingPunct="1">
        <a:spcBef>
          <a:spcPts val="500"/>
        </a:spcBef>
        <a:spcAft>
          <a:spcPct val="0"/>
        </a:spcAft>
        <a:buClr>
          <a:srgbClr val="CC0000"/>
        </a:buClr>
        <a:buSzPct val="100000"/>
        <a:buFont typeface="Arial" charset="0"/>
        <a:buChar char="•"/>
        <a:defRPr i="1">
          <a:solidFill>
            <a:srgbClr val="CC00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Chief Resident Academy</a:t>
            </a:r>
            <a:br>
              <a:rPr lang="en-US" smtClean="0"/>
            </a:br>
            <a:r>
              <a:rPr lang="en-US" smtClean="0"/>
              <a:t>Organization and Delegation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Jason W. Custer, MD</a:t>
            </a:r>
          </a:p>
          <a:p>
            <a:r>
              <a:rPr lang="en-US" smtClean="0"/>
              <a:t>Associate Professor of Pediatrics</a:t>
            </a:r>
          </a:p>
          <a:p>
            <a:r>
              <a:rPr lang="en-US" smtClean="0"/>
              <a:t>Pediatric Critical Care Medicine</a:t>
            </a:r>
          </a:p>
          <a:p>
            <a:r>
              <a:rPr lang="en-US" smtClean="0"/>
              <a:t>Medical Director – Pediatric ICU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Multiplier </a:t>
            </a:r>
            <a:r>
              <a:rPr lang="en-US" dirty="0" smtClean="0"/>
              <a:t>vs. </a:t>
            </a:r>
            <a:r>
              <a:rPr lang="en-US" dirty="0" err="1" smtClean="0"/>
              <a:t>Diminisher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466" y="1377820"/>
            <a:ext cx="10363200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Diminisher</a:t>
            </a:r>
            <a:endParaRPr lang="en-US" dirty="0" smtClean="0"/>
          </a:p>
          <a:p>
            <a:pPr lvl="1"/>
            <a:r>
              <a:rPr lang="en-US" dirty="0" smtClean="0"/>
              <a:t>“Know it all”</a:t>
            </a:r>
          </a:p>
          <a:p>
            <a:pPr lvl="1"/>
            <a:r>
              <a:rPr lang="en-US" dirty="0" smtClean="0"/>
              <a:t>Rescuer – not allowing people to learn </a:t>
            </a:r>
            <a:r>
              <a:rPr lang="en-US" smtClean="0"/>
              <a:t>from mistakes</a:t>
            </a:r>
          </a:p>
          <a:p>
            <a:pPr lvl="1"/>
            <a:r>
              <a:rPr lang="en-US" smtClean="0"/>
              <a:t>Having all of the answers</a:t>
            </a:r>
            <a:endParaRPr lang="en-US" dirty="0" smtClean="0"/>
          </a:p>
          <a:p>
            <a:r>
              <a:rPr lang="en-US" dirty="0" smtClean="0"/>
              <a:t>Multipliers - Bringing out the best in people </a:t>
            </a:r>
          </a:p>
          <a:p>
            <a:pPr lvl="1"/>
            <a:r>
              <a:rPr lang="en-US" smtClean="0"/>
              <a:t>Lead </a:t>
            </a:r>
            <a:r>
              <a:rPr lang="en-US" dirty="0" smtClean="0"/>
              <a:t>with questions</a:t>
            </a:r>
          </a:p>
          <a:p>
            <a:pPr lvl="1"/>
            <a:r>
              <a:rPr lang="en-US" dirty="0" smtClean="0"/>
              <a:t>Allow space for others to think</a:t>
            </a:r>
          </a:p>
          <a:p>
            <a:pPr lvl="1"/>
            <a:r>
              <a:rPr lang="en-US" dirty="0" smtClean="0"/>
              <a:t>Don’t have all the answers</a:t>
            </a:r>
          </a:p>
          <a:p>
            <a:pPr lvl="1"/>
            <a:r>
              <a:rPr lang="en-US" dirty="0" smtClean="0"/>
              <a:t>Ask insightful questions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27540"/>
            <a:ext cx="3778898" cy="10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496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</a:t>
            </a:r>
            <a:r>
              <a:rPr lang="en-US" smtClean="0"/>
              <a:t>hen to Delegate</a:t>
            </a:r>
            <a:endParaRPr lang="en-US"/>
          </a:p>
        </p:txBody>
      </p:sp>
      <p:pic>
        <p:nvPicPr>
          <p:cNvPr id="2050" name="Picture 2" descr="Image result for skill will matr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20" y="1876362"/>
            <a:ext cx="6179701" cy="4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502152" y="2331720"/>
            <a:ext cx="2048256" cy="1371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02808" y="2331720"/>
            <a:ext cx="2048256" cy="1371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23488" y="3930078"/>
            <a:ext cx="2048256" cy="1371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02808" y="3930078"/>
            <a:ext cx="2048256" cy="1371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82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Delegation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Delegation vs. Abdication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mtClean="0"/>
              <a:t>Make sure there is both skill and will to accomplish the task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mtClean="0"/>
              <a:t>Set expectations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mtClean="0"/>
              <a:t>Follow-up at regular intervals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mtClean="0"/>
              <a:t>Define what success is and publically praise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mtClean="0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dele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78" y="2039112"/>
            <a:ext cx="37819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92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Life Cycle of the Chief Year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First </a:t>
            </a:r>
            <a:r>
              <a:rPr lang="en-US" smtClean="0"/>
              <a:t>phase </a:t>
            </a:r>
            <a:r>
              <a:rPr lang="en-US"/>
              <a:t>– </a:t>
            </a:r>
            <a:r>
              <a:rPr lang="en-US" smtClean="0"/>
              <a:t>Etablishing Authority</a:t>
            </a:r>
            <a:endParaRPr lang="en-US" dirty="0" smtClean="0"/>
          </a:p>
          <a:p>
            <a:r>
              <a:rPr lang="en-US" smtClean="0"/>
              <a:t>Second phase </a:t>
            </a:r>
            <a:r>
              <a:rPr lang="en-US" dirty="0" smtClean="0"/>
              <a:t>– </a:t>
            </a:r>
            <a:r>
              <a:rPr lang="en-US" smtClean="0"/>
              <a:t>Problem Solving</a:t>
            </a:r>
          </a:p>
          <a:p>
            <a:r>
              <a:rPr lang="en-US" smtClean="0"/>
              <a:t>Third phase – Surviving</a:t>
            </a:r>
          </a:p>
          <a:p>
            <a:pPr lvl="1"/>
            <a:r>
              <a:rPr lang="en-US" smtClean="0"/>
              <a:t>Up to 60% of physicians report signs of Burnout</a:t>
            </a:r>
            <a:endParaRPr lang="en-US" dirty="0"/>
          </a:p>
          <a:p>
            <a:pPr lvl="1"/>
            <a:r>
              <a:rPr lang="en-US" smtClean="0"/>
              <a:t>Ensure </a:t>
            </a:r>
            <a:r>
              <a:rPr lang="en-US" dirty="0" smtClean="0"/>
              <a:t>connection to </a:t>
            </a:r>
            <a:r>
              <a:rPr lang="en-US" smtClean="0"/>
              <a:t>the Culture</a:t>
            </a:r>
            <a:endParaRPr lang="en-US" dirty="0" smtClean="0"/>
          </a:p>
          <a:p>
            <a:pPr lvl="1"/>
            <a:r>
              <a:rPr lang="en-US" smtClean="0"/>
              <a:t>Ensure </a:t>
            </a:r>
            <a:r>
              <a:rPr lang="en-US" dirty="0" smtClean="0"/>
              <a:t>connection to </a:t>
            </a:r>
            <a:r>
              <a:rPr lang="en-US" smtClean="0"/>
              <a:t>each other</a:t>
            </a:r>
          </a:p>
          <a:p>
            <a:pPr lvl="1"/>
            <a:r>
              <a:rPr lang="en-US" smtClean="0"/>
              <a:t>Fostering Resiliency</a:t>
            </a:r>
            <a:endParaRPr lang="en-US" dirty="0" smtClean="0"/>
          </a:p>
          <a:p>
            <a:pPr lvl="1"/>
            <a:r>
              <a:rPr lang="en-US" smtClean="0"/>
              <a:t>What did your programs do?</a:t>
            </a:r>
            <a:endParaRPr lang="en-US" dirty="0" smtClean="0"/>
          </a:p>
        </p:txBody>
      </p:sp>
      <p:pic>
        <p:nvPicPr>
          <p:cNvPr id="4" name="Picture 2" descr="art of resili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5857" y="2295330"/>
            <a:ext cx="3733081" cy="258770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6823"/>
            <a:ext cx="4057359" cy="8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26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Life Cycle of Chief Year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First </a:t>
            </a:r>
            <a:r>
              <a:rPr lang="en-US" dirty="0" smtClean="0"/>
              <a:t>phase – Establishing Authority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Second </a:t>
            </a:r>
            <a:r>
              <a:rPr lang="en-US" dirty="0" smtClean="0"/>
              <a:t>phase – </a:t>
            </a:r>
            <a:r>
              <a:rPr lang="en-US" dirty="0"/>
              <a:t>Problem </a:t>
            </a:r>
            <a:r>
              <a:rPr lang="en-US" dirty="0" smtClean="0"/>
              <a:t>Solving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Third </a:t>
            </a:r>
            <a:r>
              <a:rPr lang="en-US" dirty="0" smtClean="0"/>
              <a:t>phase – Surviving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Fourth </a:t>
            </a:r>
            <a:r>
              <a:rPr lang="en-US" smtClean="0"/>
              <a:t>phase </a:t>
            </a:r>
            <a:r>
              <a:rPr lang="en-US" dirty="0" smtClean="0"/>
              <a:t>– Transitioning – Leaving </a:t>
            </a:r>
            <a:r>
              <a:rPr lang="en-US" smtClean="0"/>
              <a:t>a legacy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Hardwire the changes that worked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Institutional memory – new interns don’t know it any other way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Set your successor up for success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Don’t check out too early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Image result for leaving a leg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55" y="2606727"/>
            <a:ext cx="3502025" cy="23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6823"/>
            <a:ext cx="4057359" cy="8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83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sliding up or down</a:t>
            </a:r>
          </a:p>
          <a:p>
            <a:pPr lvl="1"/>
            <a:r>
              <a:rPr lang="en-US" dirty="0" smtClean="0"/>
              <a:t>Sliding </a:t>
            </a:r>
            <a:r>
              <a:rPr lang="en-US" smtClean="0"/>
              <a:t>up –  </a:t>
            </a:r>
            <a:r>
              <a:rPr lang="en-US" dirty="0" smtClean="0"/>
              <a:t>see the residents as pampered, complainers</a:t>
            </a:r>
          </a:p>
          <a:p>
            <a:pPr lvl="1"/>
            <a:r>
              <a:rPr lang="en-US" dirty="0" smtClean="0"/>
              <a:t>Sliding down -  tend to side with the resident view rather than the administration</a:t>
            </a:r>
          </a:p>
          <a:p>
            <a:r>
              <a:rPr lang="en-US" dirty="0" smtClean="0"/>
              <a:t>Don’t lose contact – meet regularly with program leadership</a:t>
            </a:r>
          </a:p>
          <a:p>
            <a:r>
              <a:rPr lang="en-US" dirty="0" smtClean="0"/>
              <a:t>Avoid splitting – certain people will go to a certain member of the chief group that is more likely to give the answer they want</a:t>
            </a:r>
          </a:p>
          <a:p>
            <a:pPr lvl="1"/>
            <a:r>
              <a:rPr lang="en-US" dirty="0" smtClean="0"/>
              <a:t>“I’ll bring it up at our chief’s meeting and get back to you”</a:t>
            </a:r>
          </a:p>
          <a:p>
            <a:r>
              <a:rPr lang="en-US" dirty="0" smtClean="0"/>
              <a:t>Always look for systems level explanations rather </a:t>
            </a:r>
            <a:r>
              <a:rPr lang="en-US" smtClean="0"/>
              <a:t>than individual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6823"/>
            <a:ext cx="4057359" cy="8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6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09956" y="957532"/>
          <a:ext cx="8635042" cy="4770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504"/>
                <a:gridCol w="3053751"/>
                <a:gridCol w="3260787"/>
              </a:tblGrid>
              <a:tr h="791394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Urgent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Not Urgent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0944"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/>
                        <a:t>Important</a:t>
                      </a:r>
                      <a:endParaRPr lang="en-US" sz="3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II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14807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Not Important</a:t>
                      </a:r>
                      <a:endParaRPr lang="en-US" sz="3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III</a:t>
                      </a:r>
                    </a:p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IV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72" y="4890223"/>
            <a:ext cx="1192513" cy="1809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7382" y="237893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Fire Fighting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2893" y="237893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Quality Time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Relationship Building, Planning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2893" y="452089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Time Wasting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7382" y="4520891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Distractions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67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 </a:t>
            </a:r>
            <a:r>
              <a:rPr lang="en-US"/>
              <a:t>S</a:t>
            </a:r>
            <a:r>
              <a:rPr lang="en-US" smtClean="0"/>
              <a:t>ystem of Academic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Patients – increasing complex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Learners – many different levels, many different learning styles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Administration – Hospital, School of Medicine, Department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Regulation – Joint Commission, ACGME, Insurance Companies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People with </a:t>
            </a:r>
            <a:r>
              <a:rPr lang="en-US" dirty="0" smtClean="0"/>
              <a:t>lives outside </a:t>
            </a:r>
            <a:r>
              <a:rPr lang="en-US" smtClean="0"/>
              <a:t>of work</a:t>
            </a:r>
          </a:p>
          <a:p>
            <a:endParaRPr lang="en-US"/>
          </a:p>
          <a:p>
            <a:endParaRPr lang="en-US" smtClean="0"/>
          </a:p>
          <a:p>
            <a:r>
              <a:rPr lang="en-US" smtClean="0"/>
              <a:t>How do you want to spend your time?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juggling prioritie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55" y="2023802"/>
            <a:ext cx="2401011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90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09956" y="957532"/>
          <a:ext cx="8635042" cy="4770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504"/>
                <a:gridCol w="3053751"/>
                <a:gridCol w="3260787"/>
              </a:tblGrid>
              <a:tr h="791394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Urgent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Not Urgent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30944">
                <a:tc>
                  <a:txBody>
                    <a:bodyPr/>
                    <a:lstStyle/>
                    <a:p>
                      <a:pPr algn="ctr"/>
                      <a:endParaRPr lang="en-US" sz="3600" b="1" dirty="0" smtClean="0"/>
                    </a:p>
                    <a:p>
                      <a:pPr algn="ctr"/>
                      <a:r>
                        <a:rPr lang="en-US" sz="3600" b="1" dirty="0" smtClean="0"/>
                        <a:t>Important</a:t>
                      </a:r>
                      <a:endParaRPr lang="en-US" sz="3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II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14807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Not Important</a:t>
                      </a:r>
                      <a:endParaRPr lang="en-US" sz="3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III</a:t>
                      </a:r>
                    </a:p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IV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72" y="4890223"/>
            <a:ext cx="1192513" cy="1809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7382" y="237893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Fire Fighting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2893" y="237893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Quality Time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Relationship Building, Planning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2893" y="452089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Time Wasting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7382" y="4520891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Distractions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82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in Quadrant 2 – Quality Time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Organization and Planning</a:t>
            </a:r>
          </a:p>
          <a:p>
            <a:pPr lvl="1"/>
            <a:r>
              <a:rPr lang="en-US" smtClean="0"/>
              <a:t>What do you want to accomplish this year? </a:t>
            </a:r>
          </a:p>
          <a:p>
            <a:pPr lvl="1"/>
            <a:r>
              <a:rPr lang="en-US" smtClean="0"/>
              <a:t>How will you get to know your residents as people?</a:t>
            </a:r>
          </a:p>
          <a:p>
            <a:pPr lvl="1"/>
            <a:r>
              <a:rPr lang="en-US" smtClean="0"/>
              <a:t>What is your plan to get to know the rest of the multi-disciplinary team? </a:t>
            </a:r>
          </a:p>
          <a:p>
            <a:pPr lvl="1"/>
            <a:r>
              <a:rPr lang="en-US" smtClean="0"/>
              <a:t>How will you develop a different relationship with your program leadership that will enhance you as a professional? </a:t>
            </a:r>
          </a:p>
          <a:p>
            <a:pPr lvl="1"/>
            <a:r>
              <a:rPr lang="en-US" smtClean="0"/>
              <a:t>Important to have a sense of the day to day work but not to lose the big picture of your goals for the year</a:t>
            </a:r>
          </a:p>
          <a:p>
            <a:pPr lvl="5"/>
            <a:r>
              <a:rPr lang="en-US" smtClean="0"/>
              <a:t>Never assume that people know what to do</a:t>
            </a:r>
          </a:p>
          <a:p>
            <a:pPr lvl="5"/>
            <a:r>
              <a:rPr lang="en-US" smtClean="0"/>
              <a:t>Never assume that all residents are like you – there is a reason you are a chief resident</a:t>
            </a:r>
          </a:p>
          <a:p>
            <a:pPr lvl="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39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Life </a:t>
            </a:r>
            <a:r>
              <a:rPr lang="en-US" dirty="0"/>
              <a:t>C</a:t>
            </a:r>
            <a:r>
              <a:rPr lang="en-US" smtClean="0"/>
              <a:t>ycle </a:t>
            </a:r>
            <a:r>
              <a:rPr lang="en-US" dirty="0" smtClean="0"/>
              <a:t>of </a:t>
            </a:r>
            <a:r>
              <a:rPr lang="en-US" smtClean="0"/>
              <a:t>the Chief </a:t>
            </a:r>
            <a:r>
              <a:rPr lang="en-US" dirty="0"/>
              <a:t>Y</a:t>
            </a:r>
            <a:r>
              <a:rPr lang="en-US" smtClean="0"/>
              <a:t>ear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First phase – Establishing Authority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Being an authority </a:t>
            </a:r>
            <a:r>
              <a:rPr lang="en-US" smtClean="0"/>
              <a:t>figure</a:t>
            </a:r>
          </a:p>
          <a:p>
            <a:pPr lvl="5"/>
            <a:r>
              <a:rPr lang="en-US"/>
              <a:t>M</a:t>
            </a:r>
            <a:r>
              <a:rPr lang="en-US" smtClean="0"/>
              <a:t>edical knowledge</a:t>
            </a:r>
          </a:p>
          <a:p>
            <a:pPr lvl="5"/>
            <a:r>
              <a:rPr lang="en-US"/>
              <a:t>S</a:t>
            </a:r>
            <a:r>
              <a:rPr lang="en-US" smtClean="0"/>
              <a:t>cheduling decisions</a:t>
            </a:r>
          </a:p>
          <a:p>
            <a:pPr lvl="5"/>
            <a:r>
              <a:rPr lang="en-US"/>
              <a:t>M</a:t>
            </a:r>
            <a:r>
              <a:rPr lang="en-US" smtClean="0"/>
              <a:t>anaging people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mtClean="0"/>
              <a:t>Creating the culture, setting expectations and holding people accountable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Defining the work for the year, seeing what </a:t>
            </a:r>
            <a:r>
              <a:rPr lang="en-US" smtClean="0"/>
              <a:t>is important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mtClean="0"/>
              <a:t>Creating Trust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2" name="Picture 4" descr="Image result for autho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40" y="1589567"/>
            <a:ext cx="4762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6823"/>
            <a:ext cx="4057359" cy="8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26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Leading effective meetings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35608" y="2779776"/>
            <a:ext cx="90525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Meetings Create Culture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320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effective meetings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first question</a:t>
            </a:r>
            <a:endParaRPr lang="en-US"/>
          </a:p>
        </p:txBody>
      </p:sp>
      <p:pic>
        <p:nvPicPr>
          <p:cNvPr id="1026" name="Picture 2" descr="Image result for leading effective mee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28" y="2293429"/>
            <a:ext cx="719137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65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Leading effective meetings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Meetings create Culture – Create the Culture and Expectations Early in the Year</a:t>
            </a:r>
          </a:p>
          <a:p>
            <a:pPr lvl="1"/>
            <a:r>
              <a:rPr lang="en-US" smtClean="0"/>
              <a:t>Start on time – expect that people show up on time</a:t>
            </a:r>
          </a:p>
          <a:p>
            <a:pPr lvl="1"/>
            <a:r>
              <a:rPr lang="en-US" smtClean="0"/>
              <a:t>End on time or slightly early – respect other people’s time</a:t>
            </a:r>
          </a:p>
          <a:p>
            <a:pPr lvl="1"/>
            <a:r>
              <a:rPr lang="en-US" b="1" smtClean="0"/>
              <a:t>P</a:t>
            </a:r>
            <a:r>
              <a:rPr lang="en-US" smtClean="0"/>
              <a:t>urpose – why do we need this meeting</a:t>
            </a:r>
          </a:p>
          <a:p>
            <a:pPr lvl="5"/>
            <a:r>
              <a:rPr lang="en-US" smtClean="0"/>
              <a:t>Status – to update or inform</a:t>
            </a:r>
          </a:p>
          <a:p>
            <a:pPr lvl="5"/>
            <a:r>
              <a:rPr lang="en-US" smtClean="0"/>
              <a:t>Decision – reach consensus</a:t>
            </a:r>
          </a:p>
          <a:p>
            <a:pPr lvl="5"/>
            <a:r>
              <a:rPr lang="en-US" smtClean="0"/>
              <a:t>Discussion – identify alternatives</a:t>
            </a:r>
          </a:p>
          <a:p>
            <a:pPr lvl="1"/>
            <a:r>
              <a:rPr lang="en-US" b="1" smtClean="0"/>
              <a:t>A</a:t>
            </a:r>
            <a:r>
              <a:rPr lang="en-US" smtClean="0"/>
              <a:t>genda – create and share before the meeting</a:t>
            </a:r>
          </a:p>
          <a:p>
            <a:pPr lvl="1"/>
            <a:r>
              <a:rPr lang="en-US" b="1" smtClean="0"/>
              <a:t>L</a:t>
            </a:r>
            <a:r>
              <a:rPr lang="en-US" smtClean="0"/>
              <a:t>ogistics – when, where, who needs to be there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48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 Cycle of the Chief Year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0" y="1685731"/>
            <a:ext cx="10363200" cy="4572000"/>
          </a:xfrm>
        </p:spPr>
        <p:txBody>
          <a:bodyPr/>
          <a:lstStyle/>
          <a:p>
            <a:r>
              <a:rPr lang="en-US"/>
              <a:t>First </a:t>
            </a:r>
            <a:r>
              <a:rPr lang="en-US" smtClean="0"/>
              <a:t>phase </a:t>
            </a:r>
            <a:r>
              <a:rPr lang="en-US"/>
              <a:t>– </a:t>
            </a:r>
            <a:r>
              <a:rPr lang="en-US" smtClean="0"/>
              <a:t>Establishing Authority</a:t>
            </a:r>
            <a:endParaRPr lang="en-US" dirty="0" smtClean="0"/>
          </a:p>
          <a:p>
            <a:r>
              <a:rPr lang="en-US"/>
              <a:t>Second </a:t>
            </a:r>
            <a:r>
              <a:rPr lang="en-US" smtClean="0"/>
              <a:t>phase </a:t>
            </a:r>
            <a:r>
              <a:rPr lang="en-US" dirty="0"/>
              <a:t>– </a:t>
            </a:r>
            <a:r>
              <a:rPr lang="en-US"/>
              <a:t>Problem Solving</a:t>
            </a:r>
          </a:p>
          <a:p>
            <a:pPr lvl="1"/>
            <a:r>
              <a:rPr lang="en-US" smtClean="0"/>
              <a:t>High </a:t>
            </a:r>
            <a:r>
              <a:rPr lang="en-US" dirty="0" smtClean="0"/>
              <a:t>level </a:t>
            </a:r>
            <a:r>
              <a:rPr lang="en-US" smtClean="0"/>
              <a:t>of Multi-discipliary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Triage and delegation</a:t>
            </a:r>
          </a:p>
          <a:p>
            <a:pPr lvl="1"/>
            <a:r>
              <a:rPr lang="en-US" smtClean="0"/>
              <a:t>Leverage expertise</a:t>
            </a:r>
          </a:p>
          <a:p>
            <a:pPr lvl="1"/>
            <a:r>
              <a:rPr lang="en-US" smtClean="0"/>
              <a:t>Use your resources</a:t>
            </a:r>
            <a:endParaRPr lang="en-US" dirty="0" smtClean="0"/>
          </a:p>
        </p:txBody>
      </p:sp>
      <p:pic>
        <p:nvPicPr>
          <p:cNvPr id="4098" name="Picture 2" descr="Image result for dele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66" y="2360643"/>
            <a:ext cx="4786480" cy="303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7492"/>
            <a:ext cx="4057359" cy="8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75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yland">
  <a:themeElements>
    <a:clrScheme name="Copy Slide No Logo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Copy Slide No Logo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ryland" id="{C060BEF3-1CB3-47BF-AB5F-72A2B60713D6}" vid="{A9BC4BE1-3D1C-4156-BAA2-F911772E34A1}"/>
    </a:ext>
  </a:extLst>
</a:theme>
</file>

<file path=ppt/theme/theme2.xml><?xml version="1.0" encoding="utf-8"?>
<a:theme xmlns:a="http://schemas.openxmlformats.org/drawingml/2006/main" name="1_Maryland">
  <a:themeElements>
    <a:clrScheme name="Copy Slide No Logo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Copy Slide No Logo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ryland" id="{C060BEF3-1CB3-47BF-AB5F-72A2B60713D6}" vid="{A9BC4BE1-3D1C-4156-BAA2-F911772E34A1}"/>
    </a:ext>
  </a:extLst>
</a:theme>
</file>

<file path=ppt/theme/theme3.xml><?xml version="1.0" encoding="utf-8"?>
<a:theme xmlns:a="http://schemas.openxmlformats.org/drawingml/2006/main" name="2_Maryland">
  <a:themeElements>
    <a:clrScheme name="Copy Slide No Logo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Copy Slide No Logo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ryland" id="{C060BEF3-1CB3-47BF-AB5F-72A2B60713D6}" vid="{A9BC4BE1-3D1C-4156-BAA2-F911772E34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17479</TotalTime>
  <Words>670</Words>
  <Application>Microsoft Office PowerPoint</Application>
  <PresentationFormat>Widescreen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MS PGothic</vt:lpstr>
      <vt:lpstr>Arial</vt:lpstr>
      <vt:lpstr>Times New Roman</vt:lpstr>
      <vt:lpstr>ヒラギノ明朝 ProN W3</vt:lpstr>
      <vt:lpstr>ヒラギノ角ゴ ProN W3</vt:lpstr>
      <vt:lpstr>Maryland</vt:lpstr>
      <vt:lpstr>1_Maryland</vt:lpstr>
      <vt:lpstr>2_Maryland</vt:lpstr>
      <vt:lpstr>Chief Resident Academy Organization and Delegation</vt:lpstr>
      <vt:lpstr>Complex System of Academic Medicine</vt:lpstr>
      <vt:lpstr>PowerPoint Presentation</vt:lpstr>
      <vt:lpstr>Work in Quadrant 2 – Quality Time</vt:lpstr>
      <vt:lpstr>The Life Cycle of the Chief Year</vt:lpstr>
      <vt:lpstr>Leading effective meetings</vt:lpstr>
      <vt:lpstr>Leading effective meetings</vt:lpstr>
      <vt:lpstr>Leading effective meetings</vt:lpstr>
      <vt:lpstr>Life Cycle of the Chief Year</vt:lpstr>
      <vt:lpstr>Multiplier vs. Diminisher</vt:lpstr>
      <vt:lpstr>When to Delegate</vt:lpstr>
      <vt:lpstr>Delegation</vt:lpstr>
      <vt:lpstr>The Life Cycle of the Chief Year</vt:lpstr>
      <vt:lpstr>The Life Cycle of Chief Year</vt:lpstr>
      <vt:lpstr>Lessons Learned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Custer, Jason</dc:creator>
  <cp:lastModifiedBy>Pounds, Laura</cp:lastModifiedBy>
  <cp:revision>10</cp:revision>
  <dcterms:created xsi:type="dcterms:W3CDTF">2018-05-23T13:32:50Z</dcterms:created>
  <dcterms:modified xsi:type="dcterms:W3CDTF">2018-06-05T13:40:49Z</dcterms:modified>
</cp:coreProperties>
</file>