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5" r:id="rId1"/>
    <p:sldMasterId id="2147483690" r:id="rId2"/>
  </p:sldMasterIdLst>
  <p:notesMasterIdLst>
    <p:notesMasterId r:id="rId55"/>
  </p:notesMasterIdLst>
  <p:sldIdLst>
    <p:sldId id="291" r:id="rId3"/>
    <p:sldId id="292" r:id="rId4"/>
    <p:sldId id="329" r:id="rId5"/>
    <p:sldId id="1493" r:id="rId6"/>
    <p:sldId id="1508" r:id="rId7"/>
    <p:sldId id="265" r:id="rId8"/>
    <p:sldId id="264" r:id="rId9"/>
    <p:sldId id="1487" r:id="rId10"/>
    <p:sldId id="1514" r:id="rId11"/>
    <p:sldId id="1516" r:id="rId12"/>
    <p:sldId id="1518" r:id="rId13"/>
    <p:sldId id="258" r:id="rId14"/>
    <p:sldId id="257" r:id="rId15"/>
    <p:sldId id="262" r:id="rId16"/>
    <p:sldId id="1521" r:id="rId17"/>
    <p:sldId id="266" r:id="rId18"/>
    <p:sldId id="267" r:id="rId19"/>
    <p:sldId id="268" r:id="rId20"/>
    <p:sldId id="269" r:id="rId21"/>
    <p:sldId id="259" r:id="rId22"/>
    <p:sldId id="1523" r:id="rId23"/>
    <p:sldId id="1524" r:id="rId24"/>
    <p:sldId id="276" r:id="rId25"/>
    <p:sldId id="271" r:id="rId26"/>
    <p:sldId id="1525" r:id="rId27"/>
    <p:sldId id="1520" r:id="rId28"/>
    <p:sldId id="1526" r:id="rId29"/>
    <p:sldId id="297" r:id="rId30"/>
    <p:sldId id="290" r:id="rId31"/>
    <p:sldId id="1527" r:id="rId32"/>
    <p:sldId id="1528" r:id="rId33"/>
    <p:sldId id="309" r:id="rId34"/>
    <p:sldId id="1529" r:id="rId35"/>
    <p:sldId id="275" r:id="rId36"/>
    <p:sldId id="274" r:id="rId37"/>
    <p:sldId id="273" r:id="rId38"/>
    <p:sldId id="1531" r:id="rId39"/>
    <p:sldId id="1532" r:id="rId40"/>
    <p:sldId id="1534" r:id="rId41"/>
    <p:sldId id="320" r:id="rId42"/>
    <p:sldId id="304" r:id="rId43"/>
    <p:sldId id="319" r:id="rId44"/>
    <p:sldId id="263" r:id="rId45"/>
    <p:sldId id="300" r:id="rId46"/>
    <p:sldId id="315" r:id="rId47"/>
    <p:sldId id="1535" r:id="rId48"/>
    <p:sldId id="1533" r:id="rId49"/>
    <p:sldId id="332" r:id="rId50"/>
    <p:sldId id="295" r:id="rId51"/>
    <p:sldId id="1513" r:id="rId52"/>
    <p:sldId id="1512" r:id="rId53"/>
    <p:sldId id="298" r:id="rId5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hrank, Gregory" initials="SG" lastIdx="1" clrIdx="0">
    <p:extLst>
      <p:ext uri="{19B8F6BF-5375-455C-9EA6-DF929625EA0E}">
        <p15:presenceInfo xmlns:p15="http://schemas.microsoft.com/office/powerpoint/2012/main" userId="Schrank, Gregor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2213"/>
    <a:srgbClr val="EEC104"/>
    <a:srgbClr val="6A678B"/>
    <a:srgbClr val="34BE4B"/>
    <a:srgbClr val="6BA34F"/>
    <a:srgbClr val="0162F1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94680"/>
  </p:normalViewPr>
  <p:slideViewPr>
    <p:cSldViewPr snapToGrid="0" snapToObjects="1">
      <p:cViewPr varScale="1">
        <p:scale>
          <a:sx n="138" d="100"/>
          <a:sy n="138" d="100"/>
        </p:scale>
        <p:origin x="78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svg"/><Relationship Id="rId1" Type="http://schemas.openxmlformats.org/officeDocument/2006/relationships/image" Target="../media/image61.png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64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svg"/><Relationship Id="rId1" Type="http://schemas.openxmlformats.org/officeDocument/2006/relationships/image" Target="../media/image61.png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6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359F7E-0A50-44FA-B0E9-9B991A89D136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FD42FDC-A5F0-49FD-AD0E-C6CB60FDF27E}">
      <dgm:prSet phldrT="[Text]" phldr="0"/>
      <dgm:spPr>
        <a:solidFill>
          <a:srgbClr val="002D61"/>
        </a:solidFill>
      </dgm:spPr>
      <dgm:t>
        <a:bodyPr/>
        <a:lstStyle/>
        <a:p>
          <a:pPr rtl="0"/>
          <a:r>
            <a:rPr lang="en-US" dirty="0">
              <a:latin typeface="Gill Sans MT" panose="020B0502020104020203" pitchFamily="34" charset="0"/>
            </a:rPr>
            <a:t>Healthy adults</a:t>
          </a:r>
        </a:p>
      </dgm:t>
    </dgm:pt>
    <dgm:pt modelId="{84983AD8-CC00-4A0A-AD38-62986853C516}" type="parTrans" cxnId="{CAF8D64F-8658-4471-BD75-A1DAD6A682B8}">
      <dgm:prSet/>
      <dgm:spPr/>
      <dgm:t>
        <a:bodyPr/>
        <a:lstStyle/>
        <a:p>
          <a:endParaRPr lang="en-US"/>
        </a:p>
      </dgm:t>
    </dgm:pt>
    <dgm:pt modelId="{540E1465-A9B2-4E03-BEA2-D6505D1B438F}" type="sibTrans" cxnId="{CAF8D64F-8658-4471-BD75-A1DAD6A682B8}">
      <dgm:prSet/>
      <dgm:spPr/>
      <dgm:t>
        <a:bodyPr/>
        <a:lstStyle/>
        <a:p>
          <a:endParaRPr lang="en-US"/>
        </a:p>
      </dgm:t>
    </dgm:pt>
    <dgm:pt modelId="{5F236082-7115-42C4-BED3-460BFCFA3F1B}">
      <dgm:prSet phldrT="[Text]" phldr="0"/>
      <dgm:spPr>
        <a:ln>
          <a:solidFill>
            <a:srgbClr val="002D61"/>
          </a:solidFill>
        </a:ln>
      </dgm:spPr>
      <dgm:t>
        <a:bodyPr/>
        <a:lstStyle/>
        <a:p>
          <a:pPr rtl="0"/>
          <a:r>
            <a:rPr lang="en-US" dirty="0">
              <a:latin typeface="Gill Sans MT" panose="020B0502020104020203" pitchFamily="34" charset="0"/>
            </a:rPr>
            <a:t>1,351,479 (32%)</a:t>
          </a:r>
        </a:p>
      </dgm:t>
    </dgm:pt>
    <dgm:pt modelId="{FE5CBE22-88CF-4590-80F0-C6713C56127A}" type="parTrans" cxnId="{7C4CF199-023C-4E85-B7ED-4AF8D1C82BEF}">
      <dgm:prSet/>
      <dgm:spPr/>
      <dgm:t>
        <a:bodyPr/>
        <a:lstStyle/>
        <a:p>
          <a:endParaRPr lang="en-US"/>
        </a:p>
      </dgm:t>
    </dgm:pt>
    <dgm:pt modelId="{CA3A094D-94F9-47C7-8580-7240812DC4F2}" type="sibTrans" cxnId="{7C4CF199-023C-4E85-B7ED-4AF8D1C82BEF}">
      <dgm:prSet/>
      <dgm:spPr/>
      <dgm:t>
        <a:bodyPr/>
        <a:lstStyle/>
        <a:p>
          <a:endParaRPr lang="en-US"/>
        </a:p>
      </dgm:t>
    </dgm:pt>
    <dgm:pt modelId="{7F3F867A-67DB-411E-864C-B42848662194}">
      <dgm:prSet phldrT="[Text]" phldr="0"/>
      <dgm:spPr>
        <a:solidFill>
          <a:srgbClr val="002D61"/>
        </a:solidFill>
      </dgm:spPr>
      <dgm:t>
        <a:bodyPr/>
        <a:lstStyle/>
        <a:p>
          <a:pPr rtl="0"/>
          <a:r>
            <a:rPr lang="en-US" dirty="0">
              <a:latin typeface="Gill Sans MT" panose="020B0502020104020203" pitchFamily="34" charset="0"/>
            </a:rPr>
            <a:t>Overweight/obesity</a:t>
          </a:r>
        </a:p>
      </dgm:t>
    </dgm:pt>
    <dgm:pt modelId="{B6F8B27D-847D-4210-ABAA-8C0081EC825D}" type="parTrans" cxnId="{21E0CBA3-03B4-4C5F-B3FC-42A0838F1CE9}">
      <dgm:prSet/>
      <dgm:spPr/>
      <dgm:t>
        <a:bodyPr/>
        <a:lstStyle/>
        <a:p>
          <a:endParaRPr lang="en-US"/>
        </a:p>
      </dgm:t>
    </dgm:pt>
    <dgm:pt modelId="{41EE3726-D8C7-444E-A3E3-3991F0F41861}" type="sibTrans" cxnId="{21E0CBA3-03B4-4C5F-B3FC-42A0838F1CE9}">
      <dgm:prSet/>
      <dgm:spPr/>
      <dgm:t>
        <a:bodyPr/>
        <a:lstStyle/>
        <a:p>
          <a:endParaRPr lang="en-US"/>
        </a:p>
      </dgm:t>
    </dgm:pt>
    <dgm:pt modelId="{8131562C-427D-4385-933C-472DCBB9C4AD}">
      <dgm:prSet phldr="0"/>
      <dgm:spPr>
        <a:ln>
          <a:solidFill>
            <a:srgbClr val="002D61"/>
          </a:solidFill>
        </a:ln>
      </dgm:spPr>
      <dgm:t>
        <a:bodyPr/>
        <a:lstStyle/>
        <a:p>
          <a:pPr rtl="0"/>
          <a:r>
            <a:rPr lang="en-US" dirty="0">
              <a:latin typeface="Gill Sans MT" panose="020B0502020104020203" pitchFamily="34" charset="0"/>
            </a:rPr>
            <a:t>1,575,829 (34%)</a:t>
          </a:r>
        </a:p>
      </dgm:t>
    </dgm:pt>
    <dgm:pt modelId="{2E2E778D-5C1D-426F-8CB4-7535B9EB3024}" type="parTrans" cxnId="{7A9E58A1-C0BA-4331-8C25-5E7F2856F8CC}">
      <dgm:prSet/>
      <dgm:spPr/>
      <dgm:t>
        <a:bodyPr/>
        <a:lstStyle/>
        <a:p>
          <a:endParaRPr lang="en-US"/>
        </a:p>
      </dgm:t>
    </dgm:pt>
    <dgm:pt modelId="{C72E8BBB-4CEE-4D43-9448-0B4E20B50D36}" type="sibTrans" cxnId="{7A9E58A1-C0BA-4331-8C25-5E7F2856F8CC}">
      <dgm:prSet/>
      <dgm:spPr/>
      <dgm:t>
        <a:bodyPr/>
        <a:lstStyle/>
        <a:p>
          <a:endParaRPr lang="en-US"/>
        </a:p>
      </dgm:t>
    </dgm:pt>
    <dgm:pt modelId="{DA1153A5-1942-46E9-9267-E5E420A2DBEF}">
      <dgm:prSet phldr="0"/>
      <dgm:spPr>
        <a:solidFill>
          <a:srgbClr val="002D61"/>
        </a:solidFill>
      </dgm:spPr>
      <dgm:t>
        <a:bodyPr/>
        <a:lstStyle/>
        <a:p>
          <a:r>
            <a:rPr lang="en-US" dirty="0">
              <a:latin typeface="Gill Sans MT" panose="020B0502020104020203" pitchFamily="34" charset="0"/>
            </a:rPr>
            <a:t>Diabetes</a:t>
          </a:r>
        </a:p>
      </dgm:t>
    </dgm:pt>
    <dgm:pt modelId="{E2530C42-E9D2-426E-9EB6-8A52B6E2B5D8}" type="parTrans" cxnId="{9C197D39-8A5D-4E43-AF32-A9FAE79F1EBC}">
      <dgm:prSet/>
      <dgm:spPr/>
      <dgm:t>
        <a:bodyPr/>
        <a:lstStyle/>
        <a:p>
          <a:endParaRPr lang="en-US"/>
        </a:p>
      </dgm:t>
    </dgm:pt>
    <dgm:pt modelId="{3249BFC0-9008-4BAB-958B-8E8503AA9196}" type="sibTrans" cxnId="{9C197D39-8A5D-4E43-AF32-A9FAE79F1EBC}">
      <dgm:prSet/>
      <dgm:spPr/>
      <dgm:t>
        <a:bodyPr/>
        <a:lstStyle/>
        <a:p>
          <a:endParaRPr lang="en-US"/>
        </a:p>
      </dgm:t>
    </dgm:pt>
    <dgm:pt modelId="{D8E93139-1748-498C-9E8C-E0B62C02119E}">
      <dgm:prSet phldr="0"/>
      <dgm:spPr>
        <a:ln>
          <a:solidFill>
            <a:srgbClr val="002D61"/>
          </a:solidFill>
        </a:ln>
      </dgm:spPr>
      <dgm:t>
        <a:bodyPr/>
        <a:lstStyle/>
        <a:p>
          <a:pPr rtl="0"/>
          <a:r>
            <a:rPr lang="en-US" dirty="0">
              <a:latin typeface="Gill Sans MT" panose="020B0502020104020203" pitchFamily="34" charset="0"/>
            </a:rPr>
            <a:t>2,799,259 (66%)</a:t>
          </a:r>
        </a:p>
      </dgm:t>
    </dgm:pt>
    <dgm:pt modelId="{6606B666-1F65-4F8A-A837-501086B6FAD3}" type="parTrans" cxnId="{50C47828-2B23-4C61-BF32-A72EF0B480B5}">
      <dgm:prSet/>
      <dgm:spPr/>
      <dgm:t>
        <a:bodyPr/>
        <a:lstStyle/>
        <a:p>
          <a:endParaRPr lang="en-US"/>
        </a:p>
      </dgm:t>
    </dgm:pt>
    <dgm:pt modelId="{290A635D-7AE5-45F0-ACB6-CCEC8D3ADB54}" type="sibTrans" cxnId="{50C47828-2B23-4C61-BF32-A72EF0B480B5}">
      <dgm:prSet/>
      <dgm:spPr/>
      <dgm:t>
        <a:bodyPr/>
        <a:lstStyle/>
        <a:p>
          <a:endParaRPr lang="en-US"/>
        </a:p>
      </dgm:t>
    </dgm:pt>
    <dgm:pt modelId="{5E8042D7-7691-4A41-B83B-72457B432F3C}">
      <dgm:prSet phldr="0"/>
      <dgm:spPr>
        <a:solidFill>
          <a:srgbClr val="002D61"/>
        </a:solidFill>
      </dgm:spPr>
      <dgm:t>
        <a:bodyPr/>
        <a:lstStyle/>
        <a:p>
          <a:pPr rtl="0"/>
          <a:r>
            <a:rPr lang="en-US" dirty="0">
              <a:latin typeface="Gill Sans MT" panose="020B0502020104020203" pitchFamily="34" charset="0"/>
            </a:rPr>
            <a:t>Prediabetes</a:t>
          </a:r>
        </a:p>
      </dgm:t>
    </dgm:pt>
    <dgm:pt modelId="{D5597263-9342-4DDD-A60D-F18ACAFB2BC3}" type="parTrans" cxnId="{9C516F4D-233B-4E9D-AC51-D015A6B21AF2}">
      <dgm:prSet/>
      <dgm:spPr/>
      <dgm:t>
        <a:bodyPr/>
        <a:lstStyle/>
        <a:p>
          <a:endParaRPr lang="en-US"/>
        </a:p>
      </dgm:t>
    </dgm:pt>
    <dgm:pt modelId="{7AD0F027-E119-4E0D-988B-C97720194FE3}" type="sibTrans" cxnId="{9C516F4D-233B-4E9D-AC51-D015A6B21AF2}">
      <dgm:prSet/>
      <dgm:spPr/>
      <dgm:t>
        <a:bodyPr/>
        <a:lstStyle/>
        <a:p>
          <a:endParaRPr lang="en-US"/>
        </a:p>
      </dgm:t>
    </dgm:pt>
    <dgm:pt modelId="{F60085F9-38AE-4E66-84CE-4B63FE11C935}">
      <dgm:prSet phldr="0"/>
      <dgm:spPr>
        <a:ln>
          <a:solidFill>
            <a:srgbClr val="002D61"/>
          </a:solidFill>
        </a:ln>
      </dgm:spPr>
      <dgm:t>
        <a:bodyPr/>
        <a:lstStyle/>
        <a:p>
          <a:pPr rtl="0"/>
          <a:r>
            <a:rPr lang="en-US" dirty="0">
              <a:latin typeface="Gill Sans MT" panose="020B0502020104020203" pitchFamily="34" charset="0"/>
            </a:rPr>
            <a:t>488,942 (10.5%)</a:t>
          </a:r>
        </a:p>
      </dgm:t>
    </dgm:pt>
    <dgm:pt modelId="{0A456935-9B92-4D64-96E9-E9560CBFBB68}" type="parTrans" cxnId="{3033E52E-867C-4E46-AB35-06FAC3EB60C9}">
      <dgm:prSet/>
      <dgm:spPr/>
      <dgm:t>
        <a:bodyPr/>
        <a:lstStyle/>
        <a:p>
          <a:endParaRPr lang="en-US"/>
        </a:p>
      </dgm:t>
    </dgm:pt>
    <dgm:pt modelId="{1FD7A067-F74E-4626-A115-B1AA7B56A20C}" type="sibTrans" cxnId="{3033E52E-867C-4E46-AB35-06FAC3EB60C9}">
      <dgm:prSet/>
      <dgm:spPr/>
      <dgm:t>
        <a:bodyPr/>
        <a:lstStyle/>
        <a:p>
          <a:endParaRPr lang="en-US"/>
        </a:p>
      </dgm:t>
    </dgm:pt>
    <dgm:pt modelId="{A6BC276C-06DA-4EA3-868B-0FE1C0E54A13}" type="pres">
      <dgm:prSet presAssocID="{A2359F7E-0A50-44FA-B0E9-9B991A89D136}" presName="linear" presStyleCnt="0">
        <dgm:presLayoutVars>
          <dgm:dir/>
          <dgm:animLvl val="lvl"/>
          <dgm:resizeHandles val="exact"/>
        </dgm:presLayoutVars>
      </dgm:prSet>
      <dgm:spPr/>
    </dgm:pt>
    <dgm:pt modelId="{D5CB581B-CF17-411B-A5EE-1529B2BC7667}" type="pres">
      <dgm:prSet presAssocID="{AFD42FDC-A5F0-49FD-AD0E-C6CB60FDF27E}" presName="parentLin" presStyleCnt="0"/>
      <dgm:spPr/>
    </dgm:pt>
    <dgm:pt modelId="{47C58565-BD6E-4DAF-BA2B-D9782EFF7A2F}" type="pres">
      <dgm:prSet presAssocID="{AFD42FDC-A5F0-49FD-AD0E-C6CB60FDF27E}" presName="parentLeftMargin" presStyleLbl="node1" presStyleIdx="0" presStyleCnt="4"/>
      <dgm:spPr/>
    </dgm:pt>
    <dgm:pt modelId="{AD508942-B396-4944-ADE1-B6555BE5A54D}" type="pres">
      <dgm:prSet presAssocID="{AFD42FDC-A5F0-49FD-AD0E-C6CB60FDF27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03C27E4-0FDC-490F-8FE2-3C5B0257650F}" type="pres">
      <dgm:prSet presAssocID="{AFD42FDC-A5F0-49FD-AD0E-C6CB60FDF27E}" presName="negativeSpace" presStyleCnt="0"/>
      <dgm:spPr/>
    </dgm:pt>
    <dgm:pt modelId="{D5C0EFDE-9E1A-4C43-8F00-DAF0635D40E2}" type="pres">
      <dgm:prSet presAssocID="{AFD42FDC-A5F0-49FD-AD0E-C6CB60FDF27E}" presName="childText" presStyleLbl="conFgAcc1" presStyleIdx="0" presStyleCnt="4">
        <dgm:presLayoutVars>
          <dgm:bulletEnabled val="1"/>
        </dgm:presLayoutVars>
      </dgm:prSet>
      <dgm:spPr/>
    </dgm:pt>
    <dgm:pt modelId="{93B61AA6-5ECC-49A4-8567-146BF1EF8F14}" type="pres">
      <dgm:prSet presAssocID="{540E1465-A9B2-4E03-BEA2-D6505D1B438F}" presName="spaceBetweenRectangles" presStyleCnt="0"/>
      <dgm:spPr/>
    </dgm:pt>
    <dgm:pt modelId="{16426B6A-1ED9-400A-B583-77AB582E9A12}" type="pres">
      <dgm:prSet presAssocID="{7F3F867A-67DB-411E-864C-B42848662194}" presName="parentLin" presStyleCnt="0"/>
      <dgm:spPr/>
    </dgm:pt>
    <dgm:pt modelId="{0D85385A-2ED0-41FF-8FFC-92B087A344CD}" type="pres">
      <dgm:prSet presAssocID="{7F3F867A-67DB-411E-864C-B42848662194}" presName="parentLeftMargin" presStyleLbl="node1" presStyleIdx="0" presStyleCnt="4"/>
      <dgm:spPr/>
    </dgm:pt>
    <dgm:pt modelId="{46253ABA-7E61-487E-BD91-B64DC7549880}" type="pres">
      <dgm:prSet presAssocID="{7F3F867A-67DB-411E-864C-B4284866219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7FDBC1C-9141-47F8-A7DB-0A86355E644F}" type="pres">
      <dgm:prSet presAssocID="{7F3F867A-67DB-411E-864C-B42848662194}" presName="negativeSpace" presStyleCnt="0"/>
      <dgm:spPr/>
    </dgm:pt>
    <dgm:pt modelId="{C353984E-B81E-4D08-B27C-F6D299F6AED9}" type="pres">
      <dgm:prSet presAssocID="{7F3F867A-67DB-411E-864C-B42848662194}" presName="childText" presStyleLbl="conFgAcc1" presStyleIdx="1" presStyleCnt="4">
        <dgm:presLayoutVars>
          <dgm:bulletEnabled val="1"/>
        </dgm:presLayoutVars>
      </dgm:prSet>
      <dgm:spPr/>
    </dgm:pt>
    <dgm:pt modelId="{CC89B5D5-D5C0-47EC-9986-F0A467C21748}" type="pres">
      <dgm:prSet presAssocID="{41EE3726-D8C7-444E-A3E3-3991F0F41861}" presName="spaceBetweenRectangles" presStyleCnt="0"/>
      <dgm:spPr/>
    </dgm:pt>
    <dgm:pt modelId="{EEFC75B1-A327-4BD9-93DA-D2DCEB4026C5}" type="pres">
      <dgm:prSet presAssocID="{5E8042D7-7691-4A41-B83B-72457B432F3C}" presName="parentLin" presStyleCnt="0"/>
      <dgm:spPr/>
    </dgm:pt>
    <dgm:pt modelId="{4867044F-C1A3-4321-8255-652D87BF5CDB}" type="pres">
      <dgm:prSet presAssocID="{5E8042D7-7691-4A41-B83B-72457B432F3C}" presName="parentLeftMargin" presStyleLbl="node1" presStyleIdx="1" presStyleCnt="4"/>
      <dgm:spPr/>
    </dgm:pt>
    <dgm:pt modelId="{F81F482A-4B95-457E-B0D6-7555E266AFF9}" type="pres">
      <dgm:prSet presAssocID="{5E8042D7-7691-4A41-B83B-72457B432F3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99A7E6E-854F-4291-85A6-9BEC78D40A16}" type="pres">
      <dgm:prSet presAssocID="{5E8042D7-7691-4A41-B83B-72457B432F3C}" presName="negativeSpace" presStyleCnt="0"/>
      <dgm:spPr/>
    </dgm:pt>
    <dgm:pt modelId="{CE3B6289-E739-4269-BD9B-280D57B5B22A}" type="pres">
      <dgm:prSet presAssocID="{5E8042D7-7691-4A41-B83B-72457B432F3C}" presName="childText" presStyleLbl="conFgAcc1" presStyleIdx="2" presStyleCnt="4">
        <dgm:presLayoutVars>
          <dgm:bulletEnabled val="1"/>
        </dgm:presLayoutVars>
      </dgm:prSet>
      <dgm:spPr/>
    </dgm:pt>
    <dgm:pt modelId="{931B39F0-D33D-460E-AE49-BA3C964C9271}" type="pres">
      <dgm:prSet presAssocID="{7AD0F027-E119-4E0D-988B-C97720194FE3}" presName="spaceBetweenRectangles" presStyleCnt="0"/>
      <dgm:spPr/>
    </dgm:pt>
    <dgm:pt modelId="{947DFEB4-50E7-45FA-B465-C76771A2E984}" type="pres">
      <dgm:prSet presAssocID="{DA1153A5-1942-46E9-9267-E5E420A2DBEF}" presName="parentLin" presStyleCnt="0"/>
      <dgm:spPr/>
    </dgm:pt>
    <dgm:pt modelId="{E88D0E2E-DC1F-44E9-9017-FC686913E923}" type="pres">
      <dgm:prSet presAssocID="{DA1153A5-1942-46E9-9267-E5E420A2DBEF}" presName="parentLeftMargin" presStyleLbl="node1" presStyleIdx="2" presStyleCnt="4"/>
      <dgm:spPr/>
    </dgm:pt>
    <dgm:pt modelId="{D4519D29-A74B-4176-B958-D4ECF0DD3848}" type="pres">
      <dgm:prSet presAssocID="{DA1153A5-1942-46E9-9267-E5E420A2DBEF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AC3E3A24-82DE-465A-B958-609FB7F7CFB4}" type="pres">
      <dgm:prSet presAssocID="{DA1153A5-1942-46E9-9267-E5E420A2DBEF}" presName="negativeSpace" presStyleCnt="0"/>
      <dgm:spPr/>
    </dgm:pt>
    <dgm:pt modelId="{46F5880A-754E-425C-BE43-DEB7CEAE453E}" type="pres">
      <dgm:prSet presAssocID="{DA1153A5-1942-46E9-9267-E5E420A2DBEF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50C47828-2B23-4C61-BF32-A72EF0B480B5}" srcId="{7F3F867A-67DB-411E-864C-B42848662194}" destId="{D8E93139-1748-498C-9E8C-E0B62C02119E}" srcOrd="0" destOrd="0" parTransId="{6606B666-1F65-4F8A-A837-501086B6FAD3}" sibTransId="{290A635D-7AE5-45F0-ACB6-CCEC8D3ADB54}"/>
    <dgm:cxn modelId="{91DA0C29-5E94-402C-BB25-19864BAD17AF}" type="presOf" srcId="{AFD42FDC-A5F0-49FD-AD0E-C6CB60FDF27E}" destId="{AD508942-B396-4944-ADE1-B6555BE5A54D}" srcOrd="1" destOrd="0" presId="urn:microsoft.com/office/officeart/2005/8/layout/list1"/>
    <dgm:cxn modelId="{3033E52E-867C-4E46-AB35-06FAC3EB60C9}" srcId="{DA1153A5-1942-46E9-9267-E5E420A2DBEF}" destId="{F60085F9-38AE-4E66-84CE-4B63FE11C935}" srcOrd="0" destOrd="0" parTransId="{0A456935-9B92-4D64-96E9-E9560CBFBB68}" sibTransId="{1FD7A067-F74E-4626-A115-B1AA7B56A20C}"/>
    <dgm:cxn modelId="{9C197D39-8A5D-4E43-AF32-A9FAE79F1EBC}" srcId="{A2359F7E-0A50-44FA-B0E9-9B991A89D136}" destId="{DA1153A5-1942-46E9-9267-E5E420A2DBEF}" srcOrd="3" destOrd="0" parTransId="{E2530C42-E9D2-426E-9EB6-8A52B6E2B5D8}" sibTransId="{3249BFC0-9008-4BAB-958B-8E8503AA9196}"/>
    <dgm:cxn modelId="{CF24D339-548B-43C2-81CE-071EC4A41AFE}" type="presOf" srcId="{D8E93139-1748-498C-9E8C-E0B62C02119E}" destId="{C353984E-B81E-4D08-B27C-F6D299F6AED9}" srcOrd="0" destOrd="0" presId="urn:microsoft.com/office/officeart/2005/8/layout/list1"/>
    <dgm:cxn modelId="{D64EF95D-9675-441D-81E0-5AC3891C7418}" type="presOf" srcId="{DA1153A5-1942-46E9-9267-E5E420A2DBEF}" destId="{D4519D29-A74B-4176-B958-D4ECF0DD3848}" srcOrd="1" destOrd="0" presId="urn:microsoft.com/office/officeart/2005/8/layout/list1"/>
    <dgm:cxn modelId="{BE675E61-760B-4922-866D-2169D4175C35}" type="presOf" srcId="{5E8042D7-7691-4A41-B83B-72457B432F3C}" destId="{4867044F-C1A3-4321-8255-652D87BF5CDB}" srcOrd="0" destOrd="0" presId="urn:microsoft.com/office/officeart/2005/8/layout/list1"/>
    <dgm:cxn modelId="{BF929C46-071C-41A3-9475-3CEBB563AC52}" type="presOf" srcId="{A2359F7E-0A50-44FA-B0E9-9B991A89D136}" destId="{A6BC276C-06DA-4EA3-868B-0FE1C0E54A13}" srcOrd="0" destOrd="0" presId="urn:microsoft.com/office/officeart/2005/8/layout/list1"/>
    <dgm:cxn modelId="{F97E376A-85D0-402B-B5C7-BE5E6DDCC80D}" type="presOf" srcId="{7F3F867A-67DB-411E-864C-B42848662194}" destId="{46253ABA-7E61-487E-BD91-B64DC7549880}" srcOrd="1" destOrd="0" presId="urn:microsoft.com/office/officeart/2005/8/layout/list1"/>
    <dgm:cxn modelId="{9C516F4D-233B-4E9D-AC51-D015A6B21AF2}" srcId="{A2359F7E-0A50-44FA-B0E9-9B991A89D136}" destId="{5E8042D7-7691-4A41-B83B-72457B432F3C}" srcOrd="2" destOrd="0" parTransId="{D5597263-9342-4DDD-A60D-F18ACAFB2BC3}" sibTransId="{7AD0F027-E119-4E0D-988B-C97720194FE3}"/>
    <dgm:cxn modelId="{CAF8D64F-8658-4471-BD75-A1DAD6A682B8}" srcId="{A2359F7E-0A50-44FA-B0E9-9B991A89D136}" destId="{AFD42FDC-A5F0-49FD-AD0E-C6CB60FDF27E}" srcOrd="0" destOrd="0" parTransId="{84983AD8-CC00-4A0A-AD38-62986853C516}" sibTransId="{540E1465-A9B2-4E03-BEA2-D6505D1B438F}"/>
    <dgm:cxn modelId="{7F17B391-49A0-496C-A934-6FD8B1E4B1B8}" type="presOf" srcId="{F60085F9-38AE-4E66-84CE-4B63FE11C935}" destId="{46F5880A-754E-425C-BE43-DEB7CEAE453E}" srcOrd="0" destOrd="0" presId="urn:microsoft.com/office/officeart/2005/8/layout/list1"/>
    <dgm:cxn modelId="{7C4CF199-023C-4E85-B7ED-4AF8D1C82BEF}" srcId="{AFD42FDC-A5F0-49FD-AD0E-C6CB60FDF27E}" destId="{5F236082-7115-42C4-BED3-460BFCFA3F1B}" srcOrd="0" destOrd="0" parTransId="{FE5CBE22-88CF-4590-80F0-C6713C56127A}" sibTransId="{CA3A094D-94F9-47C7-8580-7240812DC4F2}"/>
    <dgm:cxn modelId="{7A9E58A1-C0BA-4331-8C25-5E7F2856F8CC}" srcId="{5E8042D7-7691-4A41-B83B-72457B432F3C}" destId="{8131562C-427D-4385-933C-472DCBB9C4AD}" srcOrd="0" destOrd="0" parTransId="{2E2E778D-5C1D-426F-8CB4-7535B9EB3024}" sibTransId="{C72E8BBB-4CEE-4D43-9448-0B4E20B50D36}"/>
    <dgm:cxn modelId="{21E0CBA3-03B4-4C5F-B3FC-42A0838F1CE9}" srcId="{A2359F7E-0A50-44FA-B0E9-9B991A89D136}" destId="{7F3F867A-67DB-411E-864C-B42848662194}" srcOrd="1" destOrd="0" parTransId="{B6F8B27D-847D-4210-ABAA-8C0081EC825D}" sibTransId="{41EE3726-D8C7-444E-A3E3-3991F0F41861}"/>
    <dgm:cxn modelId="{FCE74AAE-817F-4383-9B94-0E403ED5E1BC}" type="presOf" srcId="{AFD42FDC-A5F0-49FD-AD0E-C6CB60FDF27E}" destId="{47C58565-BD6E-4DAF-BA2B-D9782EFF7A2F}" srcOrd="0" destOrd="0" presId="urn:microsoft.com/office/officeart/2005/8/layout/list1"/>
    <dgm:cxn modelId="{438799B1-459A-4A44-B65A-CD3FBA4FBC65}" type="presOf" srcId="{5F236082-7115-42C4-BED3-460BFCFA3F1B}" destId="{D5C0EFDE-9E1A-4C43-8F00-DAF0635D40E2}" srcOrd="0" destOrd="0" presId="urn:microsoft.com/office/officeart/2005/8/layout/list1"/>
    <dgm:cxn modelId="{E1C6E7C0-C049-4906-B8B0-4C4674E7B2B3}" type="presOf" srcId="{5E8042D7-7691-4A41-B83B-72457B432F3C}" destId="{F81F482A-4B95-457E-B0D6-7555E266AFF9}" srcOrd="1" destOrd="0" presId="urn:microsoft.com/office/officeart/2005/8/layout/list1"/>
    <dgm:cxn modelId="{92CFA8C4-0E4D-4C5E-BD7D-F30E3AFADFA5}" type="presOf" srcId="{8131562C-427D-4385-933C-472DCBB9C4AD}" destId="{CE3B6289-E739-4269-BD9B-280D57B5B22A}" srcOrd="0" destOrd="0" presId="urn:microsoft.com/office/officeart/2005/8/layout/list1"/>
    <dgm:cxn modelId="{6459C1D1-63C7-4D38-A7FB-F0DCAAE6E54A}" type="presOf" srcId="{7F3F867A-67DB-411E-864C-B42848662194}" destId="{0D85385A-2ED0-41FF-8FFC-92B087A344CD}" srcOrd="0" destOrd="0" presId="urn:microsoft.com/office/officeart/2005/8/layout/list1"/>
    <dgm:cxn modelId="{4C2284F1-9555-4705-97F8-C97A0279FEE1}" type="presOf" srcId="{DA1153A5-1942-46E9-9267-E5E420A2DBEF}" destId="{E88D0E2E-DC1F-44E9-9017-FC686913E923}" srcOrd="0" destOrd="0" presId="urn:microsoft.com/office/officeart/2005/8/layout/list1"/>
    <dgm:cxn modelId="{1E9E0F6E-2E02-4F77-861D-7768F62C71AE}" type="presParOf" srcId="{A6BC276C-06DA-4EA3-868B-0FE1C0E54A13}" destId="{D5CB581B-CF17-411B-A5EE-1529B2BC7667}" srcOrd="0" destOrd="0" presId="urn:microsoft.com/office/officeart/2005/8/layout/list1"/>
    <dgm:cxn modelId="{507393D4-0D23-4677-9CFF-A87BA9859E23}" type="presParOf" srcId="{D5CB581B-CF17-411B-A5EE-1529B2BC7667}" destId="{47C58565-BD6E-4DAF-BA2B-D9782EFF7A2F}" srcOrd="0" destOrd="0" presId="urn:microsoft.com/office/officeart/2005/8/layout/list1"/>
    <dgm:cxn modelId="{43B618E4-080D-484C-8249-97BCCE74C7F6}" type="presParOf" srcId="{D5CB581B-CF17-411B-A5EE-1529B2BC7667}" destId="{AD508942-B396-4944-ADE1-B6555BE5A54D}" srcOrd="1" destOrd="0" presId="urn:microsoft.com/office/officeart/2005/8/layout/list1"/>
    <dgm:cxn modelId="{E5E1153F-E1D5-4F35-8CB8-8FEF375EDAEA}" type="presParOf" srcId="{A6BC276C-06DA-4EA3-868B-0FE1C0E54A13}" destId="{A03C27E4-0FDC-490F-8FE2-3C5B0257650F}" srcOrd="1" destOrd="0" presId="urn:microsoft.com/office/officeart/2005/8/layout/list1"/>
    <dgm:cxn modelId="{AC814257-141C-412E-880E-35617848B7C2}" type="presParOf" srcId="{A6BC276C-06DA-4EA3-868B-0FE1C0E54A13}" destId="{D5C0EFDE-9E1A-4C43-8F00-DAF0635D40E2}" srcOrd="2" destOrd="0" presId="urn:microsoft.com/office/officeart/2005/8/layout/list1"/>
    <dgm:cxn modelId="{260ADAF4-991B-41BA-AE12-AB9D1E2BBB4A}" type="presParOf" srcId="{A6BC276C-06DA-4EA3-868B-0FE1C0E54A13}" destId="{93B61AA6-5ECC-49A4-8567-146BF1EF8F14}" srcOrd="3" destOrd="0" presId="urn:microsoft.com/office/officeart/2005/8/layout/list1"/>
    <dgm:cxn modelId="{50BA0542-1F5E-4748-A315-F3B366B0E013}" type="presParOf" srcId="{A6BC276C-06DA-4EA3-868B-0FE1C0E54A13}" destId="{16426B6A-1ED9-400A-B583-77AB582E9A12}" srcOrd="4" destOrd="0" presId="urn:microsoft.com/office/officeart/2005/8/layout/list1"/>
    <dgm:cxn modelId="{1632E40D-AC5F-4CDB-BAD7-A30FE053FDBA}" type="presParOf" srcId="{16426B6A-1ED9-400A-B583-77AB582E9A12}" destId="{0D85385A-2ED0-41FF-8FFC-92B087A344CD}" srcOrd="0" destOrd="0" presId="urn:microsoft.com/office/officeart/2005/8/layout/list1"/>
    <dgm:cxn modelId="{E0DCD45F-ACAB-443D-B69F-CFB07A3151EF}" type="presParOf" srcId="{16426B6A-1ED9-400A-B583-77AB582E9A12}" destId="{46253ABA-7E61-487E-BD91-B64DC7549880}" srcOrd="1" destOrd="0" presId="urn:microsoft.com/office/officeart/2005/8/layout/list1"/>
    <dgm:cxn modelId="{064B4EE7-8F79-4AF6-B693-72CCA312FB2D}" type="presParOf" srcId="{A6BC276C-06DA-4EA3-868B-0FE1C0E54A13}" destId="{77FDBC1C-9141-47F8-A7DB-0A86355E644F}" srcOrd="5" destOrd="0" presId="urn:microsoft.com/office/officeart/2005/8/layout/list1"/>
    <dgm:cxn modelId="{EE0B2932-59D1-4A90-A016-97EC8823FFB6}" type="presParOf" srcId="{A6BC276C-06DA-4EA3-868B-0FE1C0E54A13}" destId="{C353984E-B81E-4D08-B27C-F6D299F6AED9}" srcOrd="6" destOrd="0" presId="urn:microsoft.com/office/officeart/2005/8/layout/list1"/>
    <dgm:cxn modelId="{0C2B38EE-2EF7-4F3F-962C-36156CB3322F}" type="presParOf" srcId="{A6BC276C-06DA-4EA3-868B-0FE1C0E54A13}" destId="{CC89B5D5-D5C0-47EC-9986-F0A467C21748}" srcOrd="7" destOrd="0" presId="urn:microsoft.com/office/officeart/2005/8/layout/list1"/>
    <dgm:cxn modelId="{67D18FB9-6942-4B99-8E70-F33026876D0D}" type="presParOf" srcId="{A6BC276C-06DA-4EA3-868B-0FE1C0E54A13}" destId="{EEFC75B1-A327-4BD9-93DA-D2DCEB4026C5}" srcOrd="8" destOrd="0" presId="urn:microsoft.com/office/officeart/2005/8/layout/list1"/>
    <dgm:cxn modelId="{566F0A2E-3BA4-4C68-A55E-878B992C8665}" type="presParOf" srcId="{EEFC75B1-A327-4BD9-93DA-D2DCEB4026C5}" destId="{4867044F-C1A3-4321-8255-652D87BF5CDB}" srcOrd="0" destOrd="0" presId="urn:microsoft.com/office/officeart/2005/8/layout/list1"/>
    <dgm:cxn modelId="{914F091F-08C6-485B-BF35-436019AAC09A}" type="presParOf" srcId="{EEFC75B1-A327-4BD9-93DA-D2DCEB4026C5}" destId="{F81F482A-4B95-457E-B0D6-7555E266AFF9}" srcOrd="1" destOrd="0" presId="urn:microsoft.com/office/officeart/2005/8/layout/list1"/>
    <dgm:cxn modelId="{CFDEC66E-36F0-45ED-A313-12FEFD93099F}" type="presParOf" srcId="{A6BC276C-06DA-4EA3-868B-0FE1C0E54A13}" destId="{899A7E6E-854F-4291-85A6-9BEC78D40A16}" srcOrd="9" destOrd="0" presId="urn:microsoft.com/office/officeart/2005/8/layout/list1"/>
    <dgm:cxn modelId="{AD73285B-7B35-4814-9608-52296D431547}" type="presParOf" srcId="{A6BC276C-06DA-4EA3-868B-0FE1C0E54A13}" destId="{CE3B6289-E739-4269-BD9B-280D57B5B22A}" srcOrd="10" destOrd="0" presId="urn:microsoft.com/office/officeart/2005/8/layout/list1"/>
    <dgm:cxn modelId="{E7EB877F-B22E-45E7-930E-B3CE65ECE821}" type="presParOf" srcId="{A6BC276C-06DA-4EA3-868B-0FE1C0E54A13}" destId="{931B39F0-D33D-460E-AE49-BA3C964C9271}" srcOrd="11" destOrd="0" presId="urn:microsoft.com/office/officeart/2005/8/layout/list1"/>
    <dgm:cxn modelId="{C0C71149-A2E0-4967-AB35-83C7085CAD71}" type="presParOf" srcId="{A6BC276C-06DA-4EA3-868B-0FE1C0E54A13}" destId="{947DFEB4-50E7-45FA-B465-C76771A2E984}" srcOrd="12" destOrd="0" presId="urn:microsoft.com/office/officeart/2005/8/layout/list1"/>
    <dgm:cxn modelId="{48DD044C-27FF-4990-B81A-7B4F9F511E1A}" type="presParOf" srcId="{947DFEB4-50E7-45FA-B465-C76771A2E984}" destId="{E88D0E2E-DC1F-44E9-9017-FC686913E923}" srcOrd="0" destOrd="0" presId="urn:microsoft.com/office/officeart/2005/8/layout/list1"/>
    <dgm:cxn modelId="{8D528B85-388C-400D-858E-86AE0A2E650B}" type="presParOf" srcId="{947DFEB4-50E7-45FA-B465-C76771A2E984}" destId="{D4519D29-A74B-4176-B958-D4ECF0DD3848}" srcOrd="1" destOrd="0" presId="urn:microsoft.com/office/officeart/2005/8/layout/list1"/>
    <dgm:cxn modelId="{B93FC0E3-5CEA-4CC7-846D-87B22A43D082}" type="presParOf" srcId="{A6BC276C-06DA-4EA3-868B-0FE1C0E54A13}" destId="{AC3E3A24-82DE-465A-B958-609FB7F7CFB4}" srcOrd="13" destOrd="0" presId="urn:microsoft.com/office/officeart/2005/8/layout/list1"/>
    <dgm:cxn modelId="{583A6DF8-A62D-4308-8FB8-0B62B1EBABCE}" type="presParOf" srcId="{A6BC276C-06DA-4EA3-868B-0FE1C0E54A13}" destId="{46F5880A-754E-425C-BE43-DEB7CEAE453E}" srcOrd="14" destOrd="0" presId="urn:microsoft.com/office/officeart/2005/8/layout/lis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917D5D3-1DBD-4B87-BB09-6DC85F1E49BD}" type="doc">
      <dgm:prSet loTypeId="urn:microsoft.com/office/officeart/2005/8/layout/hProcess9" loCatId="process" qsTypeId="urn:microsoft.com/office/officeart/2005/8/quickstyle/simple1" qsCatId="simple" csTypeId="urn:microsoft.com/office/officeart/2005/8/colors/colorful3" csCatId="colorful" phldr="1"/>
      <dgm:spPr/>
    </dgm:pt>
    <dgm:pt modelId="{A4C63E85-9655-42F2-BCA3-9967BE297FDF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dirty="0"/>
            <a:t>Monounsaturated Fats</a:t>
          </a:r>
        </a:p>
      </dgm:t>
    </dgm:pt>
    <dgm:pt modelId="{AA85BCE4-FDCF-49A2-8FBD-E24B14481594}" type="parTrans" cxnId="{91651A8E-2233-437C-8326-33593272FF90}">
      <dgm:prSet/>
      <dgm:spPr/>
      <dgm:t>
        <a:bodyPr/>
        <a:lstStyle/>
        <a:p>
          <a:endParaRPr lang="en-US"/>
        </a:p>
      </dgm:t>
    </dgm:pt>
    <dgm:pt modelId="{765AB5C9-A58D-4227-AAEA-738113D695DA}" type="sibTrans" cxnId="{91651A8E-2233-437C-8326-33593272FF90}">
      <dgm:prSet/>
      <dgm:spPr/>
      <dgm:t>
        <a:bodyPr/>
        <a:lstStyle/>
        <a:p>
          <a:endParaRPr lang="en-US"/>
        </a:p>
      </dgm:t>
    </dgm:pt>
    <dgm:pt modelId="{ED92352E-C91A-4859-8BB5-E0B2184CA74E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dirty="0"/>
            <a:t>Polyunsaturated Fats</a:t>
          </a:r>
        </a:p>
      </dgm:t>
    </dgm:pt>
    <dgm:pt modelId="{1A70FC00-6BE4-40AF-B15E-5772D4406032}" type="parTrans" cxnId="{CB618E67-DB2B-40A0-BE67-546A8EAE60B9}">
      <dgm:prSet/>
      <dgm:spPr/>
      <dgm:t>
        <a:bodyPr/>
        <a:lstStyle/>
        <a:p>
          <a:endParaRPr lang="en-US"/>
        </a:p>
      </dgm:t>
    </dgm:pt>
    <dgm:pt modelId="{141109E5-BE02-4DAA-B41A-3D3D1550C977}" type="sibTrans" cxnId="{CB618E67-DB2B-40A0-BE67-546A8EAE60B9}">
      <dgm:prSet/>
      <dgm:spPr/>
      <dgm:t>
        <a:bodyPr/>
        <a:lstStyle/>
        <a:p>
          <a:endParaRPr lang="en-US"/>
        </a:p>
      </dgm:t>
    </dgm:pt>
    <dgm:pt modelId="{2F45A54C-8484-47E2-B765-F86B0DA19302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Saturated Fats</a:t>
          </a:r>
        </a:p>
      </dgm:t>
    </dgm:pt>
    <dgm:pt modelId="{760D5881-3479-4A4D-A1F1-BED8E3A4071D}" type="parTrans" cxnId="{4F8CDA4D-3375-4066-A9F4-5CFA6688F086}">
      <dgm:prSet/>
      <dgm:spPr/>
      <dgm:t>
        <a:bodyPr/>
        <a:lstStyle/>
        <a:p>
          <a:endParaRPr lang="en-US"/>
        </a:p>
      </dgm:t>
    </dgm:pt>
    <dgm:pt modelId="{6E5A2708-326B-4DB1-B628-9DA4D7F2435E}" type="sibTrans" cxnId="{4F8CDA4D-3375-4066-A9F4-5CFA6688F086}">
      <dgm:prSet/>
      <dgm:spPr/>
      <dgm:t>
        <a:bodyPr/>
        <a:lstStyle/>
        <a:p>
          <a:endParaRPr lang="en-US"/>
        </a:p>
      </dgm:t>
    </dgm:pt>
    <dgm:pt modelId="{679DCCCB-2929-4F18-B7E7-584803D2E8BD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Trans Fats</a:t>
          </a:r>
        </a:p>
      </dgm:t>
    </dgm:pt>
    <dgm:pt modelId="{DA7B1ABC-A82A-46F3-BD32-144B357C1F73}" type="parTrans" cxnId="{CC277E93-CE52-4BF0-B829-64C8EFDE2377}">
      <dgm:prSet/>
      <dgm:spPr/>
      <dgm:t>
        <a:bodyPr/>
        <a:lstStyle/>
        <a:p>
          <a:endParaRPr lang="en-US"/>
        </a:p>
      </dgm:t>
    </dgm:pt>
    <dgm:pt modelId="{8D40C9E1-EA35-4C2E-ABDC-B7C53BCB47D7}" type="sibTrans" cxnId="{CC277E93-CE52-4BF0-B829-64C8EFDE2377}">
      <dgm:prSet/>
      <dgm:spPr/>
      <dgm:t>
        <a:bodyPr/>
        <a:lstStyle/>
        <a:p>
          <a:endParaRPr lang="en-US"/>
        </a:p>
      </dgm:t>
    </dgm:pt>
    <dgm:pt modelId="{04E9D88C-BD07-4D9C-B7A9-B15AD23900B3}" type="pres">
      <dgm:prSet presAssocID="{6917D5D3-1DBD-4B87-BB09-6DC85F1E49BD}" presName="CompostProcess" presStyleCnt="0">
        <dgm:presLayoutVars>
          <dgm:dir/>
          <dgm:resizeHandles val="exact"/>
        </dgm:presLayoutVars>
      </dgm:prSet>
      <dgm:spPr/>
    </dgm:pt>
    <dgm:pt modelId="{53A49285-CBF8-44F0-8AFA-7FA18E2251A4}" type="pres">
      <dgm:prSet presAssocID="{6917D5D3-1DBD-4B87-BB09-6DC85F1E49BD}" presName="arrow" presStyleLbl="bgShp" presStyleIdx="0" presStyleCnt="1" custLinFactY="-20277" custLinFactNeighborX="-1500" custLinFactNeighborY="-100000"/>
      <dgm:spPr/>
    </dgm:pt>
    <dgm:pt modelId="{21FB4117-0248-4173-BA75-827DC0D9F5C0}" type="pres">
      <dgm:prSet presAssocID="{6917D5D3-1DBD-4B87-BB09-6DC85F1E49BD}" presName="linearProcess" presStyleCnt="0"/>
      <dgm:spPr/>
    </dgm:pt>
    <dgm:pt modelId="{0EC98DEC-1F60-4783-8FEC-1026EC636BD3}" type="pres">
      <dgm:prSet presAssocID="{A4C63E85-9655-42F2-BCA3-9967BE297FDF}" presName="textNode" presStyleLbl="node1" presStyleIdx="0" presStyleCnt="4">
        <dgm:presLayoutVars>
          <dgm:bulletEnabled val="1"/>
        </dgm:presLayoutVars>
      </dgm:prSet>
      <dgm:spPr/>
    </dgm:pt>
    <dgm:pt modelId="{3E360C01-EB9E-4F84-9E8D-ACCCFEEBB7D7}" type="pres">
      <dgm:prSet presAssocID="{765AB5C9-A58D-4227-AAEA-738113D695DA}" presName="sibTrans" presStyleCnt="0"/>
      <dgm:spPr/>
    </dgm:pt>
    <dgm:pt modelId="{F1B551FF-D0B1-4E7B-90D3-33966A4CE742}" type="pres">
      <dgm:prSet presAssocID="{ED92352E-C91A-4859-8BB5-E0B2184CA74E}" presName="textNode" presStyleLbl="node1" presStyleIdx="1" presStyleCnt="4">
        <dgm:presLayoutVars>
          <dgm:bulletEnabled val="1"/>
        </dgm:presLayoutVars>
      </dgm:prSet>
      <dgm:spPr/>
    </dgm:pt>
    <dgm:pt modelId="{0FDEA458-B9D1-4ED5-B275-22B08995CD16}" type="pres">
      <dgm:prSet presAssocID="{141109E5-BE02-4DAA-B41A-3D3D1550C977}" presName="sibTrans" presStyleCnt="0"/>
      <dgm:spPr/>
    </dgm:pt>
    <dgm:pt modelId="{7344D6A7-E3EF-403C-A233-798F91CE472A}" type="pres">
      <dgm:prSet presAssocID="{2F45A54C-8484-47E2-B765-F86B0DA19302}" presName="textNode" presStyleLbl="node1" presStyleIdx="2" presStyleCnt="4">
        <dgm:presLayoutVars>
          <dgm:bulletEnabled val="1"/>
        </dgm:presLayoutVars>
      </dgm:prSet>
      <dgm:spPr/>
    </dgm:pt>
    <dgm:pt modelId="{15DD0E56-E672-4FD1-A1AE-0F8B295E20B7}" type="pres">
      <dgm:prSet presAssocID="{6E5A2708-326B-4DB1-B628-9DA4D7F2435E}" presName="sibTrans" presStyleCnt="0"/>
      <dgm:spPr/>
    </dgm:pt>
    <dgm:pt modelId="{849E64B5-0107-484A-8793-CC84E5721E68}" type="pres">
      <dgm:prSet presAssocID="{679DCCCB-2929-4F18-B7E7-584803D2E8BD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C7445D30-8EC8-4149-B459-85C7A22478BE}" type="presOf" srcId="{2F45A54C-8484-47E2-B765-F86B0DA19302}" destId="{7344D6A7-E3EF-403C-A233-798F91CE472A}" srcOrd="0" destOrd="0" presId="urn:microsoft.com/office/officeart/2005/8/layout/hProcess9"/>
    <dgm:cxn modelId="{CB618E67-DB2B-40A0-BE67-546A8EAE60B9}" srcId="{6917D5D3-1DBD-4B87-BB09-6DC85F1E49BD}" destId="{ED92352E-C91A-4859-8BB5-E0B2184CA74E}" srcOrd="1" destOrd="0" parTransId="{1A70FC00-6BE4-40AF-B15E-5772D4406032}" sibTransId="{141109E5-BE02-4DAA-B41A-3D3D1550C977}"/>
    <dgm:cxn modelId="{4F8CDA4D-3375-4066-A9F4-5CFA6688F086}" srcId="{6917D5D3-1DBD-4B87-BB09-6DC85F1E49BD}" destId="{2F45A54C-8484-47E2-B765-F86B0DA19302}" srcOrd="2" destOrd="0" parTransId="{760D5881-3479-4A4D-A1F1-BED8E3A4071D}" sibTransId="{6E5A2708-326B-4DB1-B628-9DA4D7F2435E}"/>
    <dgm:cxn modelId="{E0EAFB56-9B73-4481-B714-8A2C0383E895}" type="presOf" srcId="{679DCCCB-2929-4F18-B7E7-584803D2E8BD}" destId="{849E64B5-0107-484A-8793-CC84E5721E68}" srcOrd="0" destOrd="0" presId="urn:microsoft.com/office/officeart/2005/8/layout/hProcess9"/>
    <dgm:cxn modelId="{76044782-4C05-4A84-86E8-18D93697787B}" type="presOf" srcId="{ED92352E-C91A-4859-8BB5-E0B2184CA74E}" destId="{F1B551FF-D0B1-4E7B-90D3-33966A4CE742}" srcOrd="0" destOrd="0" presId="urn:microsoft.com/office/officeart/2005/8/layout/hProcess9"/>
    <dgm:cxn modelId="{F947D387-6FD5-44F4-8AD4-9779AB87A8F8}" type="presOf" srcId="{A4C63E85-9655-42F2-BCA3-9967BE297FDF}" destId="{0EC98DEC-1F60-4783-8FEC-1026EC636BD3}" srcOrd="0" destOrd="0" presId="urn:microsoft.com/office/officeart/2005/8/layout/hProcess9"/>
    <dgm:cxn modelId="{91651A8E-2233-437C-8326-33593272FF90}" srcId="{6917D5D3-1DBD-4B87-BB09-6DC85F1E49BD}" destId="{A4C63E85-9655-42F2-BCA3-9967BE297FDF}" srcOrd="0" destOrd="0" parTransId="{AA85BCE4-FDCF-49A2-8FBD-E24B14481594}" sibTransId="{765AB5C9-A58D-4227-AAEA-738113D695DA}"/>
    <dgm:cxn modelId="{CC277E93-CE52-4BF0-B829-64C8EFDE2377}" srcId="{6917D5D3-1DBD-4B87-BB09-6DC85F1E49BD}" destId="{679DCCCB-2929-4F18-B7E7-584803D2E8BD}" srcOrd="3" destOrd="0" parTransId="{DA7B1ABC-A82A-46F3-BD32-144B357C1F73}" sibTransId="{8D40C9E1-EA35-4C2E-ABDC-B7C53BCB47D7}"/>
    <dgm:cxn modelId="{65D90CE6-DA6C-482B-B4C2-BE59ACAC56CD}" type="presOf" srcId="{6917D5D3-1DBD-4B87-BB09-6DC85F1E49BD}" destId="{04E9D88C-BD07-4D9C-B7A9-B15AD23900B3}" srcOrd="0" destOrd="0" presId="urn:microsoft.com/office/officeart/2005/8/layout/hProcess9"/>
    <dgm:cxn modelId="{B7B62C60-1407-42C3-B6D1-BCBF66AD5214}" type="presParOf" srcId="{04E9D88C-BD07-4D9C-B7A9-B15AD23900B3}" destId="{53A49285-CBF8-44F0-8AFA-7FA18E2251A4}" srcOrd="0" destOrd="0" presId="urn:microsoft.com/office/officeart/2005/8/layout/hProcess9"/>
    <dgm:cxn modelId="{5E6C7E74-E60F-4629-A5C3-4C1B5F5E970F}" type="presParOf" srcId="{04E9D88C-BD07-4D9C-B7A9-B15AD23900B3}" destId="{21FB4117-0248-4173-BA75-827DC0D9F5C0}" srcOrd="1" destOrd="0" presId="urn:microsoft.com/office/officeart/2005/8/layout/hProcess9"/>
    <dgm:cxn modelId="{99766251-A186-4823-8BD3-361073D0510D}" type="presParOf" srcId="{21FB4117-0248-4173-BA75-827DC0D9F5C0}" destId="{0EC98DEC-1F60-4783-8FEC-1026EC636BD3}" srcOrd="0" destOrd="0" presId="urn:microsoft.com/office/officeart/2005/8/layout/hProcess9"/>
    <dgm:cxn modelId="{49C57B2A-962C-4B62-A623-447844D68F3D}" type="presParOf" srcId="{21FB4117-0248-4173-BA75-827DC0D9F5C0}" destId="{3E360C01-EB9E-4F84-9E8D-ACCCFEEBB7D7}" srcOrd="1" destOrd="0" presId="urn:microsoft.com/office/officeart/2005/8/layout/hProcess9"/>
    <dgm:cxn modelId="{E0E6DDD8-4221-4739-A779-A0232DA87C80}" type="presParOf" srcId="{21FB4117-0248-4173-BA75-827DC0D9F5C0}" destId="{F1B551FF-D0B1-4E7B-90D3-33966A4CE742}" srcOrd="2" destOrd="0" presId="urn:microsoft.com/office/officeart/2005/8/layout/hProcess9"/>
    <dgm:cxn modelId="{19B85888-C517-4F23-AE65-074FE6DD793B}" type="presParOf" srcId="{21FB4117-0248-4173-BA75-827DC0D9F5C0}" destId="{0FDEA458-B9D1-4ED5-B275-22B08995CD16}" srcOrd="3" destOrd="0" presId="urn:microsoft.com/office/officeart/2005/8/layout/hProcess9"/>
    <dgm:cxn modelId="{D62EF2C4-C946-4D6E-A0F2-69D637E15D2D}" type="presParOf" srcId="{21FB4117-0248-4173-BA75-827DC0D9F5C0}" destId="{7344D6A7-E3EF-403C-A233-798F91CE472A}" srcOrd="4" destOrd="0" presId="urn:microsoft.com/office/officeart/2005/8/layout/hProcess9"/>
    <dgm:cxn modelId="{B17C3114-177B-43DD-AB5C-E715F7885218}" type="presParOf" srcId="{21FB4117-0248-4173-BA75-827DC0D9F5C0}" destId="{15DD0E56-E672-4FD1-A1AE-0F8B295E20B7}" srcOrd="5" destOrd="0" presId="urn:microsoft.com/office/officeart/2005/8/layout/hProcess9"/>
    <dgm:cxn modelId="{7A4CA8BB-07DF-40D9-8395-BDAA54D30702}" type="presParOf" srcId="{21FB4117-0248-4173-BA75-827DC0D9F5C0}" destId="{849E64B5-0107-484A-8793-CC84E5721E68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58CE0E-5969-4054-8070-9458FEC6E375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9E516D8-5AAD-4175-B8C8-E8EE754E12A6}">
      <dgm:prSet phldrT="[Text]" custT="1"/>
      <dgm:spPr/>
      <dgm:t>
        <a:bodyPr/>
        <a:lstStyle/>
        <a:p>
          <a:r>
            <a:rPr lang="en-US" sz="900" dirty="0"/>
            <a:t>Non-starchy Vegetables</a:t>
          </a:r>
        </a:p>
      </dgm:t>
    </dgm:pt>
    <dgm:pt modelId="{D1348870-D05D-4FA9-BD5F-686ED7949740}" type="parTrans" cxnId="{CBDF12FE-9C95-496C-ACDD-91D32C5E72C7}">
      <dgm:prSet/>
      <dgm:spPr/>
      <dgm:t>
        <a:bodyPr/>
        <a:lstStyle/>
        <a:p>
          <a:endParaRPr lang="en-US"/>
        </a:p>
      </dgm:t>
    </dgm:pt>
    <dgm:pt modelId="{FE2A2E1E-F186-44D6-B0BC-F5CFC4DC9F2B}" type="sibTrans" cxnId="{CBDF12FE-9C95-496C-ACDD-91D32C5E72C7}">
      <dgm:prSet/>
      <dgm:spPr/>
      <dgm:t>
        <a:bodyPr/>
        <a:lstStyle/>
        <a:p>
          <a:endParaRPr lang="en-US"/>
        </a:p>
      </dgm:t>
    </dgm:pt>
    <dgm:pt modelId="{CA1EE754-0CA6-4AEF-B687-99B4C64A07B2}">
      <dgm:prSet phldrT="[Text]" custT="1"/>
      <dgm:spPr/>
      <dgm:t>
        <a:bodyPr/>
        <a:lstStyle/>
        <a:p>
          <a:r>
            <a:rPr lang="en-US" sz="900" dirty="0"/>
            <a:t>Starchy Vegetables</a:t>
          </a:r>
        </a:p>
      </dgm:t>
    </dgm:pt>
    <dgm:pt modelId="{30259C71-C249-4170-9F87-E90A1E7E6917}" type="parTrans" cxnId="{EE85273A-8938-4603-AE98-6705564CF970}">
      <dgm:prSet/>
      <dgm:spPr/>
      <dgm:t>
        <a:bodyPr/>
        <a:lstStyle/>
        <a:p>
          <a:endParaRPr lang="en-US"/>
        </a:p>
      </dgm:t>
    </dgm:pt>
    <dgm:pt modelId="{94343D63-3AE6-44CA-AB21-C0A36F972D86}" type="sibTrans" cxnId="{EE85273A-8938-4603-AE98-6705564CF970}">
      <dgm:prSet/>
      <dgm:spPr/>
      <dgm:t>
        <a:bodyPr/>
        <a:lstStyle/>
        <a:p>
          <a:endParaRPr lang="en-US"/>
        </a:p>
      </dgm:t>
    </dgm:pt>
    <dgm:pt modelId="{F9C56F7B-DCED-40DD-B9B4-5BF91A33F1C8}">
      <dgm:prSet phldrT="[Text]" custT="1"/>
      <dgm:spPr>
        <a:solidFill>
          <a:srgbClr val="7030A0"/>
        </a:solidFill>
      </dgm:spPr>
      <dgm:t>
        <a:bodyPr/>
        <a:lstStyle/>
        <a:p>
          <a:r>
            <a:rPr lang="en-US" sz="1100" dirty="0"/>
            <a:t>Fruit</a:t>
          </a:r>
        </a:p>
      </dgm:t>
    </dgm:pt>
    <dgm:pt modelId="{B96175F9-467D-4ED8-834D-010136DE0953}" type="parTrans" cxnId="{9A6010D1-4B28-4D12-B814-D777E727B8D0}">
      <dgm:prSet/>
      <dgm:spPr/>
      <dgm:t>
        <a:bodyPr/>
        <a:lstStyle/>
        <a:p>
          <a:endParaRPr lang="en-US"/>
        </a:p>
      </dgm:t>
    </dgm:pt>
    <dgm:pt modelId="{2551D6D5-0AA4-4838-8082-C143C9402C81}" type="sibTrans" cxnId="{9A6010D1-4B28-4D12-B814-D777E727B8D0}">
      <dgm:prSet/>
      <dgm:spPr/>
      <dgm:t>
        <a:bodyPr/>
        <a:lstStyle/>
        <a:p>
          <a:endParaRPr lang="en-US"/>
        </a:p>
      </dgm:t>
    </dgm:pt>
    <dgm:pt modelId="{D15E59CB-FA21-42C0-AD4B-696A4C9CC69D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000" dirty="0"/>
            <a:t>Poultry &amp; Meat</a:t>
          </a:r>
        </a:p>
      </dgm:t>
    </dgm:pt>
    <dgm:pt modelId="{8D453CBF-F61F-424C-AEB1-0773F3BA422B}" type="parTrans" cxnId="{A76BAA5D-5888-4E05-96C7-7A808924B8AE}">
      <dgm:prSet/>
      <dgm:spPr/>
      <dgm:t>
        <a:bodyPr/>
        <a:lstStyle/>
        <a:p>
          <a:endParaRPr lang="en-US"/>
        </a:p>
      </dgm:t>
    </dgm:pt>
    <dgm:pt modelId="{A2986B63-C953-48D9-9828-E7E9B5F5ED68}" type="sibTrans" cxnId="{A76BAA5D-5888-4E05-96C7-7A808924B8AE}">
      <dgm:prSet/>
      <dgm:spPr/>
      <dgm:t>
        <a:bodyPr/>
        <a:lstStyle/>
        <a:p>
          <a:endParaRPr lang="en-US"/>
        </a:p>
      </dgm:t>
    </dgm:pt>
    <dgm:pt modelId="{498AC949-C75B-4649-8D5F-CD01C0936908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/>
            <a:t>Fish &amp; Seafood</a:t>
          </a:r>
        </a:p>
      </dgm:t>
    </dgm:pt>
    <dgm:pt modelId="{741B4934-2A14-46A1-88A1-748A287F3FB1}" type="parTrans" cxnId="{70C9D9FE-86E8-4AF8-BD3C-4AD9787EDE22}">
      <dgm:prSet/>
      <dgm:spPr/>
      <dgm:t>
        <a:bodyPr/>
        <a:lstStyle/>
        <a:p>
          <a:endParaRPr lang="en-US"/>
        </a:p>
      </dgm:t>
    </dgm:pt>
    <dgm:pt modelId="{0893EDB5-84BF-47FA-9D0D-C0B7BCECE442}" type="sibTrans" cxnId="{70C9D9FE-86E8-4AF8-BD3C-4AD9787EDE22}">
      <dgm:prSet/>
      <dgm:spPr/>
      <dgm:t>
        <a:bodyPr/>
        <a:lstStyle/>
        <a:p>
          <a:endParaRPr lang="en-US"/>
        </a:p>
      </dgm:t>
    </dgm:pt>
    <dgm:pt modelId="{4A97C31F-98E8-466C-8F7E-6D3E9CA09CC3}">
      <dgm:prSet phldrT="[Text]"/>
      <dgm:spPr/>
      <dgm:t>
        <a:bodyPr/>
        <a:lstStyle/>
        <a:p>
          <a:r>
            <a:rPr lang="en-US" dirty="0"/>
            <a:t>Eggs</a:t>
          </a:r>
        </a:p>
      </dgm:t>
    </dgm:pt>
    <dgm:pt modelId="{999851D8-AE53-44D5-9E0F-1447E5DC4188}" type="parTrans" cxnId="{FEE8A0DB-FBB2-413C-846B-CD452184F47D}">
      <dgm:prSet/>
      <dgm:spPr/>
      <dgm:t>
        <a:bodyPr/>
        <a:lstStyle/>
        <a:p>
          <a:endParaRPr lang="en-US"/>
        </a:p>
      </dgm:t>
    </dgm:pt>
    <dgm:pt modelId="{7BA9CBEF-4B34-4AED-AF98-768D92DB8594}" type="sibTrans" cxnId="{FEE8A0DB-FBB2-413C-846B-CD452184F47D}">
      <dgm:prSet/>
      <dgm:spPr/>
      <dgm:t>
        <a:bodyPr/>
        <a:lstStyle/>
        <a:p>
          <a:endParaRPr lang="en-US"/>
        </a:p>
      </dgm:t>
    </dgm:pt>
    <dgm:pt modelId="{B8A186C3-6839-497C-ABD8-34DC299265B7}">
      <dgm:prSet phldrT="[Text]"/>
      <dgm:spPr/>
      <dgm:t>
        <a:bodyPr/>
        <a:lstStyle/>
        <a:p>
          <a:r>
            <a:rPr lang="en-US" dirty="0"/>
            <a:t>Milk</a:t>
          </a:r>
        </a:p>
      </dgm:t>
    </dgm:pt>
    <dgm:pt modelId="{FCBFE5F8-C799-4376-9C14-EA1792156DC0}" type="parTrans" cxnId="{750DE581-3B1F-47EA-9FF3-BF2FE3EFD6CB}">
      <dgm:prSet/>
      <dgm:spPr/>
      <dgm:t>
        <a:bodyPr/>
        <a:lstStyle/>
        <a:p>
          <a:endParaRPr lang="en-US"/>
        </a:p>
      </dgm:t>
    </dgm:pt>
    <dgm:pt modelId="{CED8AE8D-A679-448C-8DBC-8B1B2F926E1C}" type="sibTrans" cxnId="{750DE581-3B1F-47EA-9FF3-BF2FE3EFD6CB}">
      <dgm:prSet/>
      <dgm:spPr/>
      <dgm:t>
        <a:bodyPr/>
        <a:lstStyle/>
        <a:p>
          <a:endParaRPr lang="en-US"/>
        </a:p>
      </dgm:t>
    </dgm:pt>
    <dgm:pt modelId="{D5A0AAD3-5E72-44BE-93C1-092762E83F45}">
      <dgm:prSet phldrT="[Text]"/>
      <dgm:spPr>
        <a:solidFill>
          <a:srgbClr val="7030A0"/>
        </a:solidFill>
      </dgm:spPr>
      <dgm:t>
        <a:bodyPr/>
        <a:lstStyle/>
        <a:p>
          <a:r>
            <a:rPr lang="en-US" dirty="0"/>
            <a:t>Dairy</a:t>
          </a:r>
        </a:p>
      </dgm:t>
    </dgm:pt>
    <dgm:pt modelId="{CAE37367-1223-483C-B0EB-0D9FC415149D}" type="parTrans" cxnId="{82CE9304-3FD7-4E26-B936-E14360C6A64E}">
      <dgm:prSet/>
      <dgm:spPr/>
      <dgm:t>
        <a:bodyPr/>
        <a:lstStyle/>
        <a:p>
          <a:endParaRPr lang="en-US"/>
        </a:p>
      </dgm:t>
    </dgm:pt>
    <dgm:pt modelId="{195C8BD6-14D7-4E93-8FB9-599679DAAA62}" type="sibTrans" cxnId="{82CE9304-3FD7-4E26-B936-E14360C6A64E}">
      <dgm:prSet/>
      <dgm:spPr/>
      <dgm:t>
        <a:bodyPr/>
        <a:lstStyle/>
        <a:p>
          <a:endParaRPr lang="en-US"/>
        </a:p>
      </dgm:t>
    </dgm:pt>
    <dgm:pt modelId="{513ADF71-0C1B-43D2-990A-C5E812C6A956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/>
            <a:t>Beans &amp; Legumes</a:t>
          </a:r>
        </a:p>
      </dgm:t>
    </dgm:pt>
    <dgm:pt modelId="{47BB5E23-B9AA-484E-9919-8B7A2FE7BF02}" type="parTrans" cxnId="{31533436-0B5C-4A50-86CE-D0541E1F35D8}">
      <dgm:prSet/>
      <dgm:spPr/>
      <dgm:t>
        <a:bodyPr/>
        <a:lstStyle/>
        <a:p>
          <a:endParaRPr lang="en-US"/>
        </a:p>
      </dgm:t>
    </dgm:pt>
    <dgm:pt modelId="{4E9F36DF-5FE7-4904-B8EA-514225AE0535}" type="sibTrans" cxnId="{31533436-0B5C-4A50-86CE-D0541E1F35D8}">
      <dgm:prSet/>
      <dgm:spPr/>
      <dgm:t>
        <a:bodyPr/>
        <a:lstStyle/>
        <a:p>
          <a:endParaRPr lang="en-US"/>
        </a:p>
      </dgm:t>
    </dgm:pt>
    <dgm:pt modelId="{2E6617D6-9F39-4F81-A0B4-177DE4875A17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/>
            <a:t>Whole-Grains</a:t>
          </a:r>
        </a:p>
      </dgm:t>
    </dgm:pt>
    <dgm:pt modelId="{D9F14FB3-6D39-4358-B59A-A6BA2339D9F7}" type="parTrans" cxnId="{E271B0AB-0066-40A1-8805-663CD097807B}">
      <dgm:prSet/>
      <dgm:spPr/>
      <dgm:t>
        <a:bodyPr/>
        <a:lstStyle/>
        <a:p>
          <a:endParaRPr lang="en-US"/>
        </a:p>
      </dgm:t>
    </dgm:pt>
    <dgm:pt modelId="{CF4EE56F-52B7-4E2F-A303-01288F692DCC}" type="sibTrans" cxnId="{E271B0AB-0066-40A1-8805-663CD097807B}">
      <dgm:prSet/>
      <dgm:spPr/>
      <dgm:t>
        <a:bodyPr/>
        <a:lstStyle/>
        <a:p>
          <a:endParaRPr lang="en-US"/>
        </a:p>
      </dgm:t>
    </dgm:pt>
    <dgm:pt modelId="{1BDB55F8-C5A5-47CA-AACD-085DBCE972BE}">
      <dgm:prSet phldrT="[Text]"/>
      <dgm:spPr/>
      <dgm:t>
        <a:bodyPr/>
        <a:lstStyle/>
        <a:p>
          <a:r>
            <a:rPr lang="en-US" dirty="0"/>
            <a:t>Spreads &amp; Oils</a:t>
          </a:r>
        </a:p>
      </dgm:t>
    </dgm:pt>
    <dgm:pt modelId="{A27568E8-8C43-4679-BA26-D00577F6FB70}" type="parTrans" cxnId="{66113C42-48DC-4C65-A462-47559277F314}">
      <dgm:prSet/>
      <dgm:spPr/>
      <dgm:t>
        <a:bodyPr/>
        <a:lstStyle/>
        <a:p>
          <a:endParaRPr lang="en-US"/>
        </a:p>
      </dgm:t>
    </dgm:pt>
    <dgm:pt modelId="{794D0A1F-8182-4962-9F23-259BAA5E413A}" type="sibTrans" cxnId="{66113C42-48DC-4C65-A462-47559277F314}">
      <dgm:prSet/>
      <dgm:spPr/>
      <dgm:t>
        <a:bodyPr/>
        <a:lstStyle/>
        <a:p>
          <a:endParaRPr lang="en-US"/>
        </a:p>
      </dgm:t>
    </dgm:pt>
    <dgm:pt modelId="{EE64CD89-EEA7-4937-89ED-C83A0A34EB86}" type="pres">
      <dgm:prSet presAssocID="{A558CE0E-5969-4054-8070-9458FEC6E375}" presName="Name0" presStyleCnt="0">
        <dgm:presLayoutVars>
          <dgm:dir/>
          <dgm:animLvl val="lvl"/>
          <dgm:resizeHandles val="exact"/>
        </dgm:presLayoutVars>
      </dgm:prSet>
      <dgm:spPr/>
    </dgm:pt>
    <dgm:pt modelId="{42C29A6B-3713-4129-90F1-4365E8478F6D}" type="pres">
      <dgm:prSet presAssocID="{59E516D8-5AAD-4175-B8C8-E8EE754E12A6}" presName="parTxOnly" presStyleLbl="node1" presStyleIdx="0" presStyleCnt="11" custScaleX="109614">
        <dgm:presLayoutVars>
          <dgm:chMax val="0"/>
          <dgm:chPref val="0"/>
          <dgm:bulletEnabled val="1"/>
        </dgm:presLayoutVars>
      </dgm:prSet>
      <dgm:spPr/>
    </dgm:pt>
    <dgm:pt modelId="{96B06613-9733-4924-83FC-85C633C4661D}" type="pres">
      <dgm:prSet presAssocID="{FE2A2E1E-F186-44D6-B0BC-F5CFC4DC9F2B}" presName="parTxOnlySpace" presStyleCnt="0"/>
      <dgm:spPr/>
    </dgm:pt>
    <dgm:pt modelId="{6F474A13-1550-4FDB-B1C8-D7B983CFA02E}" type="pres">
      <dgm:prSet presAssocID="{CA1EE754-0CA6-4AEF-B687-99B4C64A07B2}" presName="parTxOnly" presStyleLbl="node1" presStyleIdx="1" presStyleCnt="11" custScaleX="122837">
        <dgm:presLayoutVars>
          <dgm:chMax val="0"/>
          <dgm:chPref val="0"/>
          <dgm:bulletEnabled val="1"/>
        </dgm:presLayoutVars>
      </dgm:prSet>
      <dgm:spPr/>
    </dgm:pt>
    <dgm:pt modelId="{65E0C29D-3D3C-4708-B5D5-F53498CC84A9}" type="pres">
      <dgm:prSet presAssocID="{94343D63-3AE6-44CA-AB21-C0A36F972D86}" presName="parTxOnlySpace" presStyleCnt="0"/>
      <dgm:spPr/>
    </dgm:pt>
    <dgm:pt modelId="{573DF470-13DB-45A3-96B1-1793A25B27B1}" type="pres">
      <dgm:prSet presAssocID="{F9C56F7B-DCED-40DD-B9B4-5BF91A33F1C8}" presName="parTxOnly" presStyleLbl="node1" presStyleIdx="2" presStyleCnt="11">
        <dgm:presLayoutVars>
          <dgm:chMax val="0"/>
          <dgm:chPref val="0"/>
          <dgm:bulletEnabled val="1"/>
        </dgm:presLayoutVars>
      </dgm:prSet>
      <dgm:spPr/>
    </dgm:pt>
    <dgm:pt modelId="{26E47A62-C0C8-47C2-BE3B-39988436D379}" type="pres">
      <dgm:prSet presAssocID="{2551D6D5-0AA4-4838-8082-C143C9402C81}" presName="parTxOnlySpace" presStyleCnt="0"/>
      <dgm:spPr/>
    </dgm:pt>
    <dgm:pt modelId="{BD1A87CE-7619-4791-8625-ED361C059008}" type="pres">
      <dgm:prSet presAssocID="{D15E59CB-FA21-42C0-AD4B-696A4C9CC69D}" presName="parTxOnly" presStyleLbl="node1" presStyleIdx="3" presStyleCnt="11">
        <dgm:presLayoutVars>
          <dgm:chMax val="0"/>
          <dgm:chPref val="0"/>
          <dgm:bulletEnabled val="1"/>
        </dgm:presLayoutVars>
      </dgm:prSet>
      <dgm:spPr/>
    </dgm:pt>
    <dgm:pt modelId="{BCC1B55C-E68E-43CE-BFC9-7111FB552EA6}" type="pres">
      <dgm:prSet presAssocID="{A2986B63-C953-48D9-9828-E7E9B5F5ED68}" presName="parTxOnlySpace" presStyleCnt="0"/>
      <dgm:spPr/>
    </dgm:pt>
    <dgm:pt modelId="{B2385053-9710-4DB4-8FCF-F96FA25CD287}" type="pres">
      <dgm:prSet presAssocID="{498AC949-C75B-4649-8D5F-CD01C0936908}" presName="parTxOnly" presStyleLbl="node1" presStyleIdx="4" presStyleCnt="11">
        <dgm:presLayoutVars>
          <dgm:chMax val="0"/>
          <dgm:chPref val="0"/>
          <dgm:bulletEnabled val="1"/>
        </dgm:presLayoutVars>
      </dgm:prSet>
      <dgm:spPr/>
    </dgm:pt>
    <dgm:pt modelId="{FBE69B3A-EB38-4FFF-887B-42055BB8F3F5}" type="pres">
      <dgm:prSet presAssocID="{0893EDB5-84BF-47FA-9D0D-C0B7BCECE442}" presName="parTxOnlySpace" presStyleCnt="0"/>
      <dgm:spPr/>
    </dgm:pt>
    <dgm:pt modelId="{D516D4F2-53A7-4AC2-86FA-9F1B781C0469}" type="pres">
      <dgm:prSet presAssocID="{4A97C31F-98E8-466C-8F7E-6D3E9CA09CC3}" presName="parTxOnly" presStyleLbl="node1" presStyleIdx="5" presStyleCnt="11">
        <dgm:presLayoutVars>
          <dgm:chMax val="0"/>
          <dgm:chPref val="0"/>
          <dgm:bulletEnabled val="1"/>
        </dgm:presLayoutVars>
      </dgm:prSet>
      <dgm:spPr/>
    </dgm:pt>
    <dgm:pt modelId="{5E52CCD4-318C-4936-9130-25A2E869894A}" type="pres">
      <dgm:prSet presAssocID="{7BA9CBEF-4B34-4AED-AF98-768D92DB8594}" presName="parTxOnlySpace" presStyleCnt="0"/>
      <dgm:spPr/>
    </dgm:pt>
    <dgm:pt modelId="{849302A5-5635-4200-8B1A-A884B7E3614F}" type="pres">
      <dgm:prSet presAssocID="{B8A186C3-6839-497C-ABD8-34DC299265B7}" presName="parTxOnly" presStyleLbl="node1" presStyleIdx="6" presStyleCnt="11">
        <dgm:presLayoutVars>
          <dgm:chMax val="0"/>
          <dgm:chPref val="0"/>
          <dgm:bulletEnabled val="1"/>
        </dgm:presLayoutVars>
      </dgm:prSet>
      <dgm:spPr/>
    </dgm:pt>
    <dgm:pt modelId="{62FC1FAB-D5E0-47CF-AC1B-CED9020D8462}" type="pres">
      <dgm:prSet presAssocID="{CED8AE8D-A679-448C-8DBC-8B1B2F926E1C}" presName="parTxOnlySpace" presStyleCnt="0"/>
      <dgm:spPr/>
    </dgm:pt>
    <dgm:pt modelId="{BD0BFBD7-D079-401A-A03C-2F0DA5E4F1FB}" type="pres">
      <dgm:prSet presAssocID="{D5A0AAD3-5E72-44BE-93C1-092762E83F45}" presName="parTxOnly" presStyleLbl="node1" presStyleIdx="7" presStyleCnt="11">
        <dgm:presLayoutVars>
          <dgm:chMax val="0"/>
          <dgm:chPref val="0"/>
          <dgm:bulletEnabled val="1"/>
        </dgm:presLayoutVars>
      </dgm:prSet>
      <dgm:spPr/>
    </dgm:pt>
    <dgm:pt modelId="{E6AB45AF-6F2F-4B8C-9CD8-10969D53EC57}" type="pres">
      <dgm:prSet presAssocID="{195C8BD6-14D7-4E93-8FB9-599679DAAA62}" presName="parTxOnlySpace" presStyleCnt="0"/>
      <dgm:spPr/>
    </dgm:pt>
    <dgm:pt modelId="{5901AB25-AE42-4334-94CA-1954927C06D8}" type="pres">
      <dgm:prSet presAssocID="{513ADF71-0C1B-43D2-990A-C5E812C6A956}" presName="parTxOnly" presStyleLbl="node1" presStyleIdx="8" presStyleCnt="11">
        <dgm:presLayoutVars>
          <dgm:chMax val="0"/>
          <dgm:chPref val="0"/>
          <dgm:bulletEnabled val="1"/>
        </dgm:presLayoutVars>
      </dgm:prSet>
      <dgm:spPr/>
    </dgm:pt>
    <dgm:pt modelId="{2776E988-D6C8-4AA6-983C-83D978B04CF9}" type="pres">
      <dgm:prSet presAssocID="{4E9F36DF-5FE7-4904-B8EA-514225AE0535}" presName="parTxOnlySpace" presStyleCnt="0"/>
      <dgm:spPr/>
    </dgm:pt>
    <dgm:pt modelId="{3030EA81-C7E3-4A32-8C9F-02E2CE085270}" type="pres">
      <dgm:prSet presAssocID="{2E6617D6-9F39-4F81-A0B4-177DE4875A17}" presName="parTxOnly" presStyleLbl="node1" presStyleIdx="9" presStyleCnt="11">
        <dgm:presLayoutVars>
          <dgm:chMax val="0"/>
          <dgm:chPref val="0"/>
          <dgm:bulletEnabled val="1"/>
        </dgm:presLayoutVars>
      </dgm:prSet>
      <dgm:spPr/>
    </dgm:pt>
    <dgm:pt modelId="{EB8A0B00-D2C9-4DBB-AB37-0D9081F760B7}" type="pres">
      <dgm:prSet presAssocID="{CF4EE56F-52B7-4E2F-A303-01288F692DCC}" presName="parTxOnlySpace" presStyleCnt="0"/>
      <dgm:spPr/>
    </dgm:pt>
    <dgm:pt modelId="{C57D1CE8-180A-4064-AE86-6068011D0EF4}" type="pres">
      <dgm:prSet presAssocID="{1BDB55F8-C5A5-47CA-AACD-085DBCE972BE}" presName="parTxOnly" presStyleLbl="node1" presStyleIdx="10" presStyleCnt="11">
        <dgm:presLayoutVars>
          <dgm:chMax val="0"/>
          <dgm:chPref val="0"/>
          <dgm:bulletEnabled val="1"/>
        </dgm:presLayoutVars>
      </dgm:prSet>
      <dgm:spPr/>
    </dgm:pt>
  </dgm:ptLst>
  <dgm:cxnLst>
    <dgm:cxn modelId="{82CE9304-3FD7-4E26-B936-E14360C6A64E}" srcId="{A558CE0E-5969-4054-8070-9458FEC6E375}" destId="{D5A0AAD3-5E72-44BE-93C1-092762E83F45}" srcOrd="7" destOrd="0" parTransId="{CAE37367-1223-483C-B0EB-0D9FC415149D}" sibTransId="{195C8BD6-14D7-4E93-8FB9-599679DAAA62}"/>
    <dgm:cxn modelId="{13E9101A-2633-4204-9ACC-B99608BFFEF3}" type="presOf" srcId="{513ADF71-0C1B-43D2-990A-C5E812C6A956}" destId="{5901AB25-AE42-4334-94CA-1954927C06D8}" srcOrd="0" destOrd="0" presId="urn:microsoft.com/office/officeart/2005/8/layout/chevron1"/>
    <dgm:cxn modelId="{199F9322-B1F4-41FF-9F50-D749730D9C4D}" type="presOf" srcId="{1BDB55F8-C5A5-47CA-AACD-085DBCE972BE}" destId="{C57D1CE8-180A-4064-AE86-6068011D0EF4}" srcOrd="0" destOrd="0" presId="urn:microsoft.com/office/officeart/2005/8/layout/chevron1"/>
    <dgm:cxn modelId="{31533436-0B5C-4A50-86CE-D0541E1F35D8}" srcId="{A558CE0E-5969-4054-8070-9458FEC6E375}" destId="{513ADF71-0C1B-43D2-990A-C5E812C6A956}" srcOrd="8" destOrd="0" parTransId="{47BB5E23-B9AA-484E-9919-8B7A2FE7BF02}" sibTransId="{4E9F36DF-5FE7-4904-B8EA-514225AE0535}"/>
    <dgm:cxn modelId="{0A26BF36-1C4F-43C3-9F38-F21C46017FF8}" type="presOf" srcId="{B8A186C3-6839-497C-ABD8-34DC299265B7}" destId="{849302A5-5635-4200-8B1A-A884B7E3614F}" srcOrd="0" destOrd="0" presId="urn:microsoft.com/office/officeart/2005/8/layout/chevron1"/>
    <dgm:cxn modelId="{EE85273A-8938-4603-AE98-6705564CF970}" srcId="{A558CE0E-5969-4054-8070-9458FEC6E375}" destId="{CA1EE754-0CA6-4AEF-B687-99B4C64A07B2}" srcOrd="1" destOrd="0" parTransId="{30259C71-C249-4170-9F87-E90A1E7E6917}" sibTransId="{94343D63-3AE6-44CA-AB21-C0A36F972D86}"/>
    <dgm:cxn modelId="{A76BAA5D-5888-4E05-96C7-7A808924B8AE}" srcId="{A558CE0E-5969-4054-8070-9458FEC6E375}" destId="{D15E59CB-FA21-42C0-AD4B-696A4C9CC69D}" srcOrd="3" destOrd="0" parTransId="{8D453CBF-F61F-424C-AEB1-0773F3BA422B}" sibTransId="{A2986B63-C953-48D9-9828-E7E9B5F5ED68}"/>
    <dgm:cxn modelId="{69A39E61-CB50-4414-BA25-E6EF7C59AD79}" type="presOf" srcId="{59E516D8-5AAD-4175-B8C8-E8EE754E12A6}" destId="{42C29A6B-3713-4129-90F1-4365E8478F6D}" srcOrd="0" destOrd="0" presId="urn:microsoft.com/office/officeart/2005/8/layout/chevron1"/>
    <dgm:cxn modelId="{66113C42-48DC-4C65-A462-47559277F314}" srcId="{A558CE0E-5969-4054-8070-9458FEC6E375}" destId="{1BDB55F8-C5A5-47CA-AACD-085DBCE972BE}" srcOrd="10" destOrd="0" parTransId="{A27568E8-8C43-4679-BA26-D00577F6FB70}" sibTransId="{794D0A1F-8182-4962-9F23-259BAA5E413A}"/>
    <dgm:cxn modelId="{9A06EF6A-40D9-4D81-856B-499681FEF793}" type="presOf" srcId="{F9C56F7B-DCED-40DD-B9B4-5BF91A33F1C8}" destId="{573DF470-13DB-45A3-96B1-1793A25B27B1}" srcOrd="0" destOrd="0" presId="urn:microsoft.com/office/officeart/2005/8/layout/chevron1"/>
    <dgm:cxn modelId="{750DE581-3B1F-47EA-9FF3-BF2FE3EFD6CB}" srcId="{A558CE0E-5969-4054-8070-9458FEC6E375}" destId="{B8A186C3-6839-497C-ABD8-34DC299265B7}" srcOrd="6" destOrd="0" parTransId="{FCBFE5F8-C799-4376-9C14-EA1792156DC0}" sibTransId="{CED8AE8D-A679-448C-8DBC-8B1B2F926E1C}"/>
    <dgm:cxn modelId="{65BED29F-591C-4018-8464-9FC1A02E135F}" type="presOf" srcId="{4A97C31F-98E8-466C-8F7E-6D3E9CA09CC3}" destId="{D516D4F2-53A7-4AC2-86FA-9F1B781C0469}" srcOrd="0" destOrd="0" presId="urn:microsoft.com/office/officeart/2005/8/layout/chevron1"/>
    <dgm:cxn modelId="{E271B0AB-0066-40A1-8805-663CD097807B}" srcId="{A558CE0E-5969-4054-8070-9458FEC6E375}" destId="{2E6617D6-9F39-4F81-A0B4-177DE4875A17}" srcOrd="9" destOrd="0" parTransId="{D9F14FB3-6D39-4358-B59A-A6BA2339D9F7}" sibTransId="{CF4EE56F-52B7-4E2F-A303-01288F692DCC}"/>
    <dgm:cxn modelId="{138EC5CC-27F6-43B3-91D8-E0F76728ABF8}" type="presOf" srcId="{D15E59CB-FA21-42C0-AD4B-696A4C9CC69D}" destId="{BD1A87CE-7619-4791-8625-ED361C059008}" srcOrd="0" destOrd="0" presId="urn:microsoft.com/office/officeart/2005/8/layout/chevron1"/>
    <dgm:cxn modelId="{9A6010D1-4B28-4D12-B814-D777E727B8D0}" srcId="{A558CE0E-5969-4054-8070-9458FEC6E375}" destId="{F9C56F7B-DCED-40DD-B9B4-5BF91A33F1C8}" srcOrd="2" destOrd="0" parTransId="{B96175F9-467D-4ED8-834D-010136DE0953}" sibTransId="{2551D6D5-0AA4-4838-8082-C143C9402C81}"/>
    <dgm:cxn modelId="{DFA680D1-4BC4-4D92-96F9-B4D0E7025D7A}" type="presOf" srcId="{CA1EE754-0CA6-4AEF-B687-99B4C64A07B2}" destId="{6F474A13-1550-4FDB-B1C8-D7B983CFA02E}" srcOrd="0" destOrd="0" presId="urn:microsoft.com/office/officeart/2005/8/layout/chevron1"/>
    <dgm:cxn modelId="{FEE8A0DB-FBB2-413C-846B-CD452184F47D}" srcId="{A558CE0E-5969-4054-8070-9458FEC6E375}" destId="{4A97C31F-98E8-466C-8F7E-6D3E9CA09CC3}" srcOrd="5" destOrd="0" parTransId="{999851D8-AE53-44D5-9E0F-1447E5DC4188}" sibTransId="{7BA9CBEF-4B34-4AED-AF98-768D92DB8594}"/>
    <dgm:cxn modelId="{F5791BE8-3A0C-4973-BD27-7928BB681B45}" type="presOf" srcId="{498AC949-C75B-4649-8D5F-CD01C0936908}" destId="{B2385053-9710-4DB4-8FCF-F96FA25CD287}" srcOrd="0" destOrd="0" presId="urn:microsoft.com/office/officeart/2005/8/layout/chevron1"/>
    <dgm:cxn modelId="{B5DF6FF0-2A0B-4725-8A7B-597131A05CA8}" type="presOf" srcId="{2E6617D6-9F39-4F81-A0B4-177DE4875A17}" destId="{3030EA81-C7E3-4A32-8C9F-02E2CE085270}" srcOrd="0" destOrd="0" presId="urn:microsoft.com/office/officeart/2005/8/layout/chevron1"/>
    <dgm:cxn modelId="{2C19DBF6-BD8E-4346-9270-CA3A2B986715}" type="presOf" srcId="{A558CE0E-5969-4054-8070-9458FEC6E375}" destId="{EE64CD89-EEA7-4937-89ED-C83A0A34EB86}" srcOrd="0" destOrd="0" presId="urn:microsoft.com/office/officeart/2005/8/layout/chevron1"/>
    <dgm:cxn modelId="{F16A16FC-D9A7-48E8-B3DA-838AEF71CDF5}" type="presOf" srcId="{D5A0AAD3-5E72-44BE-93C1-092762E83F45}" destId="{BD0BFBD7-D079-401A-A03C-2F0DA5E4F1FB}" srcOrd="0" destOrd="0" presId="urn:microsoft.com/office/officeart/2005/8/layout/chevron1"/>
    <dgm:cxn modelId="{CBDF12FE-9C95-496C-ACDD-91D32C5E72C7}" srcId="{A558CE0E-5969-4054-8070-9458FEC6E375}" destId="{59E516D8-5AAD-4175-B8C8-E8EE754E12A6}" srcOrd="0" destOrd="0" parTransId="{D1348870-D05D-4FA9-BD5F-686ED7949740}" sibTransId="{FE2A2E1E-F186-44D6-B0BC-F5CFC4DC9F2B}"/>
    <dgm:cxn modelId="{70C9D9FE-86E8-4AF8-BD3C-4AD9787EDE22}" srcId="{A558CE0E-5969-4054-8070-9458FEC6E375}" destId="{498AC949-C75B-4649-8D5F-CD01C0936908}" srcOrd="4" destOrd="0" parTransId="{741B4934-2A14-46A1-88A1-748A287F3FB1}" sibTransId="{0893EDB5-84BF-47FA-9D0D-C0B7BCECE442}"/>
    <dgm:cxn modelId="{182C118D-CE07-46C9-91F2-FA548A601024}" type="presParOf" srcId="{EE64CD89-EEA7-4937-89ED-C83A0A34EB86}" destId="{42C29A6B-3713-4129-90F1-4365E8478F6D}" srcOrd="0" destOrd="0" presId="urn:microsoft.com/office/officeart/2005/8/layout/chevron1"/>
    <dgm:cxn modelId="{061D3394-38C5-40EF-AE93-A03B120EB9B4}" type="presParOf" srcId="{EE64CD89-EEA7-4937-89ED-C83A0A34EB86}" destId="{96B06613-9733-4924-83FC-85C633C4661D}" srcOrd="1" destOrd="0" presId="urn:microsoft.com/office/officeart/2005/8/layout/chevron1"/>
    <dgm:cxn modelId="{027C02CF-5964-4F9C-8DAC-C8A1BE9FFBC5}" type="presParOf" srcId="{EE64CD89-EEA7-4937-89ED-C83A0A34EB86}" destId="{6F474A13-1550-4FDB-B1C8-D7B983CFA02E}" srcOrd="2" destOrd="0" presId="urn:microsoft.com/office/officeart/2005/8/layout/chevron1"/>
    <dgm:cxn modelId="{65162442-20EA-4BCA-B6B1-0F3E4CD2DA51}" type="presParOf" srcId="{EE64CD89-EEA7-4937-89ED-C83A0A34EB86}" destId="{65E0C29D-3D3C-4708-B5D5-F53498CC84A9}" srcOrd="3" destOrd="0" presId="urn:microsoft.com/office/officeart/2005/8/layout/chevron1"/>
    <dgm:cxn modelId="{1C59F612-B11F-45F6-8DCF-6AB80DE4DBBC}" type="presParOf" srcId="{EE64CD89-EEA7-4937-89ED-C83A0A34EB86}" destId="{573DF470-13DB-45A3-96B1-1793A25B27B1}" srcOrd="4" destOrd="0" presId="urn:microsoft.com/office/officeart/2005/8/layout/chevron1"/>
    <dgm:cxn modelId="{91595FC6-EC23-43D5-9840-D8CEB78CEB74}" type="presParOf" srcId="{EE64CD89-EEA7-4937-89ED-C83A0A34EB86}" destId="{26E47A62-C0C8-47C2-BE3B-39988436D379}" srcOrd="5" destOrd="0" presId="urn:microsoft.com/office/officeart/2005/8/layout/chevron1"/>
    <dgm:cxn modelId="{268F8750-7A57-4145-86ED-88B706C9070C}" type="presParOf" srcId="{EE64CD89-EEA7-4937-89ED-C83A0A34EB86}" destId="{BD1A87CE-7619-4791-8625-ED361C059008}" srcOrd="6" destOrd="0" presId="urn:microsoft.com/office/officeart/2005/8/layout/chevron1"/>
    <dgm:cxn modelId="{CDBC00F2-98C9-44EB-AD66-89F89F2CBC72}" type="presParOf" srcId="{EE64CD89-EEA7-4937-89ED-C83A0A34EB86}" destId="{BCC1B55C-E68E-43CE-BFC9-7111FB552EA6}" srcOrd="7" destOrd="0" presId="urn:microsoft.com/office/officeart/2005/8/layout/chevron1"/>
    <dgm:cxn modelId="{66BEC8B2-1E47-4F87-8D46-686847542D7F}" type="presParOf" srcId="{EE64CD89-EEA7-4937-89ED-C83A0A34EB86}" destId="{B2385053-9710-4DB4-8FCF-F96FA25CD287}" srcOrd="8" destOrd="0" presId="urn:microsoft.com/office/officeart/2005/8/layout/chevron1"/>
    <dgm:cxn modelId="{D0C9E013-DA7F-4E74-9AAA-57EEAFFB857B}" type="presParOf" srcId="{EE64CD89-EEA7-4937-89ED-C83A0A34EB86}" destId="{FBE69B3A-EB38-4FFF-887B-42055BB8F3F5}" srcOrd="9" destOrd="0" presId="urn:microsoft.com/office/officeart/2005/8/layout/chevron1"/>
    <dgm:cxn modelId="{0A72653F-94C2-4962-A39C-81F68ED6E5FA}" type="presParOf" srcId="{EE64CD89-EEA7-4937-89ED-C83A0A34EB86}" destId="{D516D4F2-53A7-4AC2-86FA-9F1B781C0469}" srcOrd="10" destOrd="0" presId="urn:microsoft.com/office/officeart/2005/8/layout/chevron1"/>
    <dgm:cxn modelId="{8CC564A3-461F-476A-9A68-EAB7DC90F0E5}" type="presParOf" srcId="{EE64CD89-EEA7-4937-89ED-C83A0A34EB86}" destId="{5E52CCD4-318C-4936-9130-25A2E869894A}" srcOrd="11" destOrd="0" presId="urn:microsoft.com/office/officeart/2005/8/layout/chevron1"/>
    <dgm:cxn modelId="{D47F2D62-4AAF-4B2B-A6BB-6BCE81DAB102}" type="presParOf" srcId="{EE64CD89-EEA7-4937-89ED-C83A0A34EB86}" destId="{849302A5-5635-4200-8B1A-A884B7E3614F}" srcOrd="12" destOrd="0" presId="urn:microsoft.com/office/officeart/2005/8/layout/chevron1"/>
    <dgm:cxn modelId="{461EE3B9-D3D1-4DCA-8C8B-D901B32C490B}" type="presParOf" srcId="{EE64CD89-EEA7-4937-89ED-C83A0A34EB86}" destId="{62FC1FAB-D5E0-47CF-AC1B-CED9020D8462}" srcOrd="13" destOrd="0" presId="urn:microsoft.com/office/officeart/2005/8/layout/chevron1"/>
    <dgm:cxn modelId="{D995C584-B074-4626-AC60-0B10CCE2E17C}" type="presParOf" srcId="{EE64CD89-EEA7-4937-89ED-C83A0A34EB86}" destId="{BD0BFBD7-D079-401A-A03C-2F0DA5E4F1FB}" srcOrd="14" destOrd="0" presId="urn:microsoft.com/office/officeart/2005/8/layout/chevron1"/>
    <dgm:cxn modelId="{10BFDAEC-555F-404D-AC6A-9FEEBECC602E}" type="presParOf" srcId="{EE64CD89-EEA7-4937-89ED-C83A0A34EB86}" destId="{E6AB45AF-6F2F-4B8C-9CD8-10969D53EC57}" srcOrd="15" destOrd="0" presId="urn:microsoft.com/office/officeart/2005/8/layout/chevron1"/>
    <dgm:cxn modelId="{FE9B0735-C876-471A-AEDA-EAFC618C1330}" type="presParOf" srcId="{EE64CD89-EEA7-4937-89ED-C83A0A34EB86}" destId="{5901AB25-AE42-4334-94CA-1954927C06D8}" srcOrd="16" destOrd="0" presId="urn:microsoft.com/office/officeart/2005/8/layout/chevron1"/>
    <dgm:cxn modelId="{E44AD749-C603-4992-97E5-EB6A05768835}" type="presParOf" srcId="{EE64CD89-EEA7-4937-89ED-C83A0A34EB86}" destId="{2776E988-D6C8-4AA6-983C-83D978B04CF9}" srcOrd="17" destOrd="0" presId="urn:microsoft.com/office/officeart/2005/8/layout/chevron1"/>
    <dgm:cxn modelId="{0EE3E795-FCCC-421C-9E80-5C016B94A018}" type="presParOf" srcId="{EE64CD89-EEA7-4937-89ED-C83A0A34EB86}" destId="{3030EA81-C7E3-4A32-8C9F-02E2CE085270}" srcOrd="18" destOrd="0" presId="urn:microsoft.com/office/officeart/2005/8/layout/chevron1"/>
    <dgm:cxn modelId="{EE301E9C-EFC9-47A9-BDAE-769D5D3C0A62}" type="presParOf" srcId="{EE64CD89-EEA7-4937-89ED-C83A0A34EB86}" destId="{EB8A0B00-D2C9-4DBB-AB37-0D9081F760B7}" srcOrd="19" destOrd="0" presId="urn:microsoft.com/office/officeart/2005/8/layout/chevron1"/>
    <dgm:cxn modelId="{85829F58-17F2-424E-846A-D76312B9750C}" type="presParOf" srcId="{EE64CD89-EEA7-4937-89ED-C83A0A34EB86}" destId="{C57D1CE8-180A-4064-AE86-6068011D0EF4}" srcOrd="2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F091548-4364-3643-8564-8E0E49F4D5F1}" type="doc">
      <dgm:prSet loTypeId="urn:microsoft.com/office/officeart/2005/8/layout/b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750DEBA-608B-484F-BCF6-002FD0D7D69D}">
      <dgm:prSet phldrT="[Text]"/>
      <dgm:spPr/>
      <dgm:t>
        <a:bodyPr/>
        <a:lstStyle/>
        <a:p>
          <a:r>
            <a:rPr lang="en-US" dirty="0">
              <a:latin typeface="Gill Sans MT" panose="020B0502020104020203" pitchFamily="34" charset="0"/>
            </a:rPr>
            <a:t>Eligibility</a:t>
          </a:r>
        </a:p>
      </dgm:t>
    </dgm:pt>
    <dgm:pt modelId="{C2CEAAD4-7FE8-8A4E-A6C9-3CB62F3E403B}" type="parTrans" cxnId="{516E130B-7BFE-B641-BB72-1065EE565A90}">
      <dgm:prSet/>
      <dgm:spPr/>
      <dgm:t>
        <a:bodyPr/>
        <a:lstStyle/>
        <a:p>
          <a:endParaRPr lang="en-US"/>
        </a:p>
      </dgm:t>
    </dgm:pt>
    <dgm:pt modelId="{2D1B6E05-218B-D740-80B1-888307B7880D}" type="sibTrans" cxnId="{516E130B-7BFE-B641-BB72-1065EE565A90}">
      <dgm:prSet/>
      <dgm:spPr/>
      <dgm:t>
        <a:bodyPr/>
        <a:lstStyle/>
        <a:p>
          <a:endParaRPr lang="en-US"/>
        </a:p>
      </dgm:t>
    </dgm:pt>
    <dgm:pt modelId="{D5DA3D78-F4E5-B140-8861-C3C999CFC78A}">
      <dgm:prSet phldrT="[Text]"/>
      <dgm:spPr/>
      <dgm:t>
        <a:bodyPr/>
        <a:lstStyle/>
        <a:p>
          <a:pPr rtl="0"/>
          <a:r>
            <a:rPr lang="en-US" dirty="0">
              <a:latin typeface="Gill Sans MT" panose="020B0502020104020203" pitchFamily="34" charset="0"/>
            </a:rPr>
            <a:t>Prediabetes </a:t>
          </a:r>
          <a:r>
            <a:rPr lang="en-US" u="sng" dirty="0">
              <a:latin typeface="Gill Sans MT" panose="020B0502020104020203" pitchFamily="34" charset="0"/>
            </a:rPr>
            <a:t>AND </a:t>
          </a:r>
          <a:r>
            <a:rPr lang="en-US" dirty="0">
              <a:latin typeface="Gill Sans MT" panose="020B0502020104020203" pitchFamily="34" charset="0"/>
            </a:rPr>
            <a:t>BMI ≥25 kg/m</a:t>
          </a:r>
          <a:r>
            <a:rPr lang="en-US" baseline="30000" dirty="0">
              <a:latin typeface="Gill Sans MT" panose="020B0502020104020203" pitchFamily="34" charset="0"/>
            </a:rPr>
            <a:t>2</a:t>
          </a:r>
        </a:p>
      </dgm:t>
    </dgm:pt>
    <dgm:pt modelId="{CAFD353F-C77C-1B49-90F8-F998FC3B42CC}" type="parTrans" cxnId="{6055CE41-4099-354F-8C8D-9BF5CECC012E}">
      <dgm:prSet/>
      <dgm:spPr/>
      <dgm:t>
        <a:bodyPr/>
        <a:lstStyle/>
        <a:p>
          <a:endParaRPr lang="en-US"/>
        </a:p>
      </dgm:t>
    </dgm:pt>
    <dgm:pt modelId="{B835CC3D-EB6A-DF4B-968F-F3B1EB4B4CAA}" type="sibTrans" cxnId="{6055CE41-4099-354F-8C8D-9BF5CECC012E}">
      <dgm:prSet/>
      <dgm:spPr/>
      <dgm:t>
        <a:bodyPr/>
        <a:lstStyle/>
        <a:p>
          <a:endParaRPr lang="en-US"/>
        </a:p>
      </dgm:t>
    </dgm:pt>
    <dgm:pt modelId="{06F0F9F5-241A-3E47-882D-6A2C28BBBB04}">
      <dgm:prSet phldrT="[Text]"/>
      <dgm:spPr/>
      <dgm:t>
        <a:bodyPr/>
        <a:lstStyle/>
        <a:p>
          <a:r>
            <a:rPr lang="en-US" dirty="0">
              <a:latin typeface="Gill Sans MT" panose="020B0502020104020203" pitchFamily="34" charset="0"/>
            </a:rPr>
            <a:t>Instructors</a:t>
          </a:r>
        </a:p>
      </dgm:t>
    </dgm:pt>
    <dgm:pt modelId="{F723C25B-9F89-CF44-9A84-863375DEB478}" type="parTrans" cxnId="{2A092463-3400-1840-B3E0-41CB53956B44}">
      <dgm:prSet/>
      <dgm:spPr/>
      <dgm:t>
        <a:bodyPr/>
        <a:lstStyle/>
        <a:p>
          <a:endParaRPr lang="en-US"/>
        </a:p>
      </dgm:t>
    </dgm:pt>
    <dgm:pt modelId="{3CBF7C18-5773-5444-B2AE-215F6024148F}" type="sibTrans" cxnId="{2A092463-3400-1840-B3E0-41CB53956B44}">
      <dgm:prSet/>
      <dgm:spPr/>
      <dgm:t>
        <a:bodyPr/>
        <a:lstStyle/>
        <a:p>
          <a:endParaRPr lang="en-US"/>
        </a:p>
      </dgm:t>
    </dgm:pt>
    <dgm:pt modelId="{17BDF4C4-F92B-664A-BA16-E4C4DEF97F0D}">
      <dgm:prSet phldrT="[Text]"/>
      <dgm:spPr/>
      <dgm:t>
        <a:bodyPr/>
        <a:lstStyle/>
        <a:p>
          <a:pPr rtl="0"/>
          <a:r>
            <a:rPr lang="en-US" dirty="0">
              <a:latin typeface="Gill Sans MT" panose="020B0502020104020203" pitchFamily="34" charset="0"/>
            </a:rPr>
            <a:t>CDC-certified DPP coaches</a:t>
          </a:r>
        </a:p>
      </dgm:t>
    </dgm:pt>
    <dgm:pt modelId="{71EBBB28-7194-AC4E-B306-DDDF6B4F389E}" type="parTrans" cxnId="{996DF72C-A049-E24A-B85B-11DFE4F9F9FF}">
      <dgm:prSet/>
      <dgm:spPr/>
      <dgm:t>
        <a:bodyPr/>
        <a:lstStyle/>
        <a:p>
          <a:endParaRPr lang="en-US"/>
        </a:p>
      </dgm:t>
    </dgm:pt>
    <dgm:pt modelId="{07A33093-27C2-2C4B-A6C5-8FD5ABC6D3A0}" type="sibTrans" cxnId="{996DF72C-A049-E24A-B85B-11DFE4F9F9FF}">
      <dgm:prSet/>
      <dgm:spPr/>
      <dgm:t>
        <a:bodyPr/>
        <a:lstStyle/>
        <a:p>
          <a:endParaRPr lang="en-US"/>
        </a:p>
      </dgm:t>
    </dgm:pt>
    <dgm:pt modelId="{685418E4-1CE3-C24F-A07F-0AE9E4A4819B}">
      <dgm:prSet phldrT="[Text]"/>
      <dgm:spPr/>
      <dgm:t>
        <a:bodyPr/>
        <a:lstStyle/>
        <a:p>
          <a:r>
            <a:rPr lang="en-US" dirty="0">
              <a:latin typeface="Gill Sans MT" panose="020B0502020104020203" pitchFamily="34" charset="0"/>
            </a:rPr>
            <a:t>Format</a:t>
          </a:r>
        </a:p>
      </dgm:t>
    </dgm:pt>
    <dgm:pt modelId="{7C7F6037-B82F-7C48-9EC3-AE5F9083FFBB}" type="parTrans" cxnId="{45FC5338-8CA9-9440-BC61-0C1F0A7F1CD2}">
      <dgm:prSet/>
      <dgm:spPr/>
      <dgm:t>
        <a:bodyPr/>
        <a:lstStyle/>
        <a:p>
          <a:endParaRPr lang="en-US"/>
        </a:p>
      </dgm:t>
    </dgm:pt>
    <dgm:pt modelId="{0918CFC1-275D-8B41-8C76-BAEDEBCAE276}" type="sibTrans" cxnId="{45FC5338-8CA9-9440-BC61-0C1F0A7F1CD2}">
      <dgm:prSet/>
      <dgm:spPr/>
      <dgm:t>
        <a:bodyPr/>
        <a:lstStyle/>
        <a:p>
          <a:endParaRPr lang="en-US"/>
        </a:p>
      </dgm:t>
    </dgm:pt>
    <dgm:pt modelId="{BE26A599-DDD1-8246-BD1E-45486B235E12}">
      <dgm:prSet phldrT="[Text]"/>
      <dgm:spPr/>
      <dgm:t>
        <a:bodyPr/>
        <a:lstStyle/>
        <a:p>
          <a:r>
            <a:rPr lang="en-US" b="0" dirty="0">
              <a:latin typeface="Gill Sans MT" panose="020B0502020104020203" pitchFamily="34" charset="0"/>
            </a:rPr>
            <a:t>Group</a:t>
          </a:r>
        </a:p>
      </dgm:t>
    </dgm:pt>
    <dgm:pt modelId="{1D3B231A-8131-CD41-9C5B-898D7BCF4DCE}" type="parTrans" cxnId="{4B535D01-C808-A74A-9818-D13F1A0DE310}">
      <dgm:prSet/>
      <dgm:spPr/>
      <dgm:t>
        <a:bodyPr/>
        <a:lstStyle/>
        <a:p>
          <a:endParaRPr lang="en-US"/>
        </a:p>
      </dgm:t>
    </dgm:pt>
    <dgm:pt modelId="{632DE43C-D171-D94B-A2E4-403FF7501EA3}" type="sibTrans" cxnId="{4B535D01-C808-A74A-9818-D13F1A0DE310}">
      <dgm:prSet/>
      <dgm:spPr/>
      <dgm:t>
        <a:bodyPr/>
        <a:lstStyle/>
        <a:p>
          <a:endParaRPr lang="en-US"/>
        </a:p>
      </dgm:t>
    </dgm:pt>
    <dgm:pt modelId="{03849174-B8F7-7844-B902-54C25A7402C1}">
      <dgm:prSet phldrT="[Text]"/>
      <dgm:spPr/>
      <dgm:t>
        <a:bodyPr/>
        <a:lstStyle/>
        <a:p>
          <a:pPr rtl="0"/>
          <a:r>
            <a:rPr lang="en-US" b="0" dirty="0">
              <a:latin typeface="Gill Sans MT" panose="020B0502020104020203" pitchFamily="34" charset="0"/>
            </a:rPr>
            <a:t>In-person or telemedicine</a:t>
          </a:r>
        </a:p>
      </dgm:t>
    </dgm:pt>
    <dgm:pt modelId="{0F286725-E0CF-2F4A-9162-2772BF7FA54D}" type="parTrans" cxnId="{4A56492F-37E6-AD4D-A833-6FB86764B16C}">
      <dgm:prSet/>
      <dgm:spPr/>
      <dgm:t>
        <a:bodyPr/>
        <a:lstStyle/>
        <a:p>
          <a:endParaRPr lang="en-US"/>
        </a:p>
      </dgm:t>
    </dgm:pt>
    <dgm:pt modelId="{1A37EBB9-CB3E-3147-9399-9D8150C1FF1E}" type="sibTrans" cxnId="{4A56492F-37E6-AD4D-A833-6FB86764B16C}">
      <dgm:prSet/>
      <dgm:spPr/>
      <dgm:t>
        <a:bodyPr/>
        <a:lstStyle/>
        <a:p>
          <a:endParaRPr lang="en-US"/>
        </a:p>
      </dgm:t>
    </dgm:pt>
    <dgm:pt modelId="{4D544D89-A4A3-D84F-BA52-3EC106BB9EC9}">
      <dgm:prSet phldrT="[Text]"/>
      <dgm:spPr/>
      <dgm:t>
        <a:bodyPr/>
        <a:lstStyle/>
        <a:p>
          <a:r>
            <a:rPr lang="en-US" dirty="0">
              <a:latin typeface="Gill Sans MT" panose="020B0502020104020203" pitchFamily="34" charset="0"/>
            </a:rPr>
            <a:t>Topics</a:t>
          </a:r>
        </a:p>
      </dgm:t>
    </dgm:pt>
    <dgm:pt modelId="{297E6AA3-B1F2-F04E-85FF-7BEADFD09ECD}" type="parTrans" cxnId="{199119DD-AE90-C042-B175-BE517FD0C5D7}">
      <dgm:prSet/>
      <dgm:spPr/>
      <dgm:t>
        <a:bodyPr/>
        <a:lstStyle/>
        <a:p>
          <a:endParaRPr lang="en-US"/>
        </a:p>
      </dgm:t>
    </dgm:pt>
    <dgm:pt modelId="{E01949CF-2F9F-7844-A3FE-CFFAE2CF0C94}" type="sibTrans" cxnId="{199119DD-AE90-C042-B175-BE517FD0C5D7}">
      <dgm:prSet/>
      <dgm:spPr/>
      <dgm:t>
        <a:bodyPr/>
        <a:lstStyle/>
        <a:p>
          <a:endParaRPr lang="en-US"/>
        </a:p>
      </dgm:t>
    </dgm:pt>
    <dgm:pt modelId="{4E251DA1-DC55-DD42-B0D9-6C5094934B10}">
      <dgm:prSet phldrT="[Text]"/>
      <dgm:spPr/>
      <dgm:t>
        <a:bodyPr/>
        <a:lstStyle/>
        <a:p>
          <a:r>
            <a:rPr lang="en-US" dirty="0">
              <a:latin typeface="Gill Sans MT" panose="020B0502020104020203" pitchFamily="34" charset="0"/>
            </a:rPr>
            <a:t>Nutrition</a:t>
          </a:r>
        </a:p>
      </dgm:t>
    </dgm:pt>
    <dgm:pt modelId="{4D745AEE-FAD2-1C45-880E-F79CFF37111C}" type="parTrans" cxnId="{13831423-5AFC-7748-8FAC-D6DA525F0B88}">
      <dgm:prSet/>
      <dgm:spPr/>
      <dgm:t>
        <a:bodyPr/>
        <a:lstStyle/>
        <a:p>
          <a:endParaRPr lang="en-US"/>
        </a:p>
      </dgm:t>
    </dgm:pt>
    <dgm:pt modelId="{6E82B1E3-8111-3645-B986-A35D186D026D}" type="sibTrans" cxnId="{13831423-5AFC-7748-8FAC-D6DA525F0B88}">
      <dgm:prSet/>
      <dgm:spPr/>
      <dgm:t>
        <a:bodyPr/>
        <a:lstStyle/>
        <a:p>
          <a:endParaRPr lang="en-US"/>
        </a:p>
      </dgm:t>
    </dgm:pt>
    <dgm:pt modelId="{C2F36C2E-5C20-2541-B1BB-3F5F6C332125}">
      <dgm:prSet phldrT="[Text]"/>
      <dgm:spPr/>
      <dgm:t>
        <a:bodyPr/>
        <a:lstStyle/>
        <a:p>
          <a:r>
            <a:rPr lang="en-US" dirty="0">
              <a:latin typeface="Gill Sans MT" panose="020B0502020104020203" pitchFamily="34" charset="0"/>
            </a:rPr>
            <a:t>Physical activity</a:t>
          </a:r>
        </a:p>
      </dgm:t>
    </dgm:pt>
    <dgm:pt modelId="{B6F6AE73-68D7-114B-8CB0-5626A299FFE1}" type="parTrans" cxnId="{78598D91-1E20-5E47-A951-55ED722CAA7E}">
      <dgm:prSet/>
      <dgm:spPr/>
      <dgm:t>
        <a:bodyPr/>
        <a:lstStyle/>
        <a:p>
          <a:endParaRPr lang="en-US"/>
        </a:p>
      </dgm:t>
    </dgm:pt>
    <dgm:pt modelId="{9D68DE87-AEA6-E742-9B6C-95C6621FEC75}" type="sibTrans" cxnId="{78598D91-1E20-5E47-A951-55ED722CAA7E}">
      <dgm:prSet/>
      <dgm:spPr/>
      <dgm:t>
        <a:bodyPr/>
        <a:lstStyle/>
        <a:p>
          <a:endParaRPr lang="en-US"/>
        </a:p>
      </dgm:t>
    </dgm:pt>
    <dgm:pt modelId="{6836DB50-E97C-624D-B2C3-480E0E66CA42}">
      <dgm:prSet phldrT="[Text]"/>
      <dgm:spPr/>
      <dgm:t>
        <a:bodyPr/>
        <a:lstStyle/>
        <a:p>
          <a:r>
            <a:rPr lang="en-US" dirty="0">
              <a:latin typeface="Gill Sans MT" panose="020B0502020104020203" pitchFamily="34" charset="0"/>
            </a:rPr>
            <a:t>Stress/triggers</a:t>
          </a:r>
        </a:p>
      </dgm:t>
    </dgm:pt>
    <dgm:pt modelId="{9A550FEF-740D-6042-A55F-0EAB35DBFBBA}" type="parTrans" cxnId="{3EFADD5D-1B62-9245-ABB5-96B102E33AFE}">
      <dgm:prSet/>
      <dgm:spPr/>
      <dgm:t>
        <a:bodyPr/>
        <a:lstStyle/>
        <a:p>
          <a:endParaRPr lang="en-US"/>
        </a:p>
      </dgm:t>
    </dgm:pt>
    <dgm:pt modelId="{497AE85A-8A8A-9546-95EA-94FD9642B479}" type="sibTrans" cxnId="{3EFADD5D-1B62-9245-ABB5-96B102E33AFE}">
      <dgm:prSet/>
      <dgm:spPr/>
      <dgm:t>
        <a:bodyPr/>
        <a:lstStyle/>
        <a:p>
          <a:endParaRPr lang="en-US"/>
        </a:p>
      </dgm:t>
    </dgm:pt>
    <dgm:pt modelId="{41653C4A-2A94-6B41-A52B-59FE1C8A229F}">
      <dgm:prSet phldrT="[Text]" phldr="0"/>
      <dgm:spPr/>
      <dgm:t>
        <a:bodyPr/>
        <a:lstStyle/>
        <a:p>
          <a:pPr rtl="0"/>
          <a:r>
            <a:rPr lang="en-US" dirty="0">
              <a:latin typeface="Gill Sans MT" panose="020B0502020104020203" pitchFamily="34" charset="0"/>
            </a:rPr>
            <a:t>Healthy habits</a:t>
          </a:r>
        </a:p>
      </dgm:t>
    </dgm:pt>
    <dgm:pt modelId="{24E2494F-5405-0045-9A99-C1D207F82332}" type="parTrans" cxnId="{1B396A1E-4DF0-EC43-A4FA-06936CFC55DC}">
      <dgm:prSet/>
      <dgm:spPr/>
      <dgm:t>
        <a:bodyPr/>
        <a:lstStyle/>
        <a:p>
          <a:endParaRPr lang="en-US"/>
        </a:p>
      </dgm:t>
    </dgm:pt>
    <dgm:pt modelId="{FE7C6A89-9FCD-E84D-9DF9-A8449AC631D4}" type="sibTrans" cxnId="{1B396A1E-4DF0-EC43-A4FA-06936CFC55DC}">
      <dgm:prSet/>
      <dgm:spPr/>
      <dgm:t>
        <a:bodyPr/>
        <a:lstStyle/>
        <a:p>
          <a:endParaRPr lang="en-US"/>
        </a:p>
      </dgm:t>
    </dgm:pt>
    <dgm:pt modelId="{0F697A26-568B-4B82-9E7F-7A8FDED75CE9}">
      <dgm:prSet phldr="0"/>
      <dgm:spPr/>
      <dgm:t>
        <a:bodyPr/>
        <a:lstStyle/>
        <a:p>
          <a:r>
            <a:rPr lang="en-US" dirty="0">
              <a:latin typeface="Gill Sans MT" panose="020B0502020104020203" pitchFamily="34" charset="0"/>
            </a:rPr>
            <a:t>Calorie balance</a:t>
          </a:r>
        </a:p>
      </dgm:t>
    </dgm:pt>
    <dgm:pt modelId="{12DA688F-1CC7-4AC7-ACFE-EB110B0E1B49}" type="parTrans" cxnId="{D6982C0F-5A04-414B-AB6D-835DD2ACC0CC}">
      <dgm:prSet/>
      <dgm:spPr/>
      <dgm:t>
        <a:bodyPr/>
        <a:lstStyle/>
        <a:p>
          <a:endParaRPr lang="en-US"/>
        </a:p>
      </dgm:t>
    </dgm:pt>
    <dgm:pt modelId="{62A10854-3AB1-4F6E-8954-C5D49C2BDC08}" type="sibTrans" cxnId="{D6982C0F-5A04-414B-AB6D-835DD2ACC0CC}">
      <dgm:prSet/>
      <dgm:spPr/>
      <dgm:t>
        <a:bodyPr/>
        <a:lstStyle/>
        <a:p>
          <a:endParaRPr lang="en-US"/>
        </a:p>
      </dgm:t>
    </dgm:pt>
    <dgm:pt modelId="{70D0D947-53F8-46E3-B066-8A1009FC1A5C}">
      <dgm:prSet phldr="0"/>
      <dgm:spPr/>
      <dgm:t>
        <a:bodyPr/>
        <a:lstStyle/>
        <a:p>
          <a:pPr rtl="0"/>
          <a:r>
            <a:rPr lang="en-US" dirty="0">
              <a:latin typeface="Gill Sans MT" panose="020B0502020104020203" pitchFamily="34" charset="0"/>
            </a:rPr>
            <a:t>Self-monitoring</a:t>
          </a:r>
        </a:p>
      </dgm:t>
    </dgm:pt>
    <dgm:pt modelId="{0F09C129-E24A-4375-B23D-0823FDD3201C}" type="parTrans" cxnId="{9D985CF9-8396-4CEB-9F39-0D1F32EA2DF2}">
      <dgm:prSet/>
      <dgm:spPr/>
      <dgm:t>
        <a:bodyPr/>
        <a:lstStyle/>
        <a:p>
          <a:endParaRPr lang="en-US"/>
        </a:p>
      </dgm:t>
    </dgm:pt>
    <dgm:pt modelId="{25055F0A-5E95-41FE-9EF2-FB5222F1CE73}" type="sibTrans" cxnId="{9D985CF9-8396-4CEB-9F39-0D1F32EA2DF2}">
      <dgm:prSet/>
      <dgm:spPr/>
      <dgm:t>
        <a:bodyPr/>
        <a:lstStyle/>
        <a:p>
          <a:endParaRPr lang="en-US"/>
        </a:p>
      </dgm:t>
    </dgm:pt>
    <dgm:pt modelId="{5E2F7CA8-08F4-44C3-AB19-2E58B3463927}">
      <dgm:prSet phldr="0"/>
      <dgm:spPr/>
      <dgm:t>
        <a:bodyPr/>
        <a:lstStyle/>
        <a:p>
          <a:pPr rtl="0"/>
          <a:r>
            <a:rPr lang="en-US" dirty="0">
              <a:latin typeface="Gill Sans MT" panose="020B0502020104020203" pitchFamily="34" charset="0"/>
            </a:rPr>
            <a:t>Diabetes &amp; CVD</a:t>
          </a:r>
        </a:p>
      </dgm:t>
    </dgm:pt>
    <dgm:pt modelId="{CB38E812-DC0E-4A4A-9CB8-E528111A9CE7}" type="parTrans" cxnId="{72B8D36D-2C98-4257-A5F7-59915C5D381D}">
      <dgm:prSet/>
      <dgm:spPr/>
      <dgm:t>
        <a:bodyPr/>
        <a:lstStyle/>
        <a:p>
          <a:endParaRPr lang="en-US"/>
        </a:p>
      </dgm:t>
    </dgm:pt>
    <dgm:pt modelId="{62A99CB7-C2CA-47FE-A696-D1C3BBB9E0BB}" type="sibTrans" cxnId="{72B8D36D-2C98-4257-A5F7-59915C5D381D}">
      <dgm:prSet/>
      <dgm:spPr/>
      <dgm:t>
        <a:bodyPr/>
        <a:lstStyle/>
        <a:p>
          <a:endParaRPr lang="en-US"/>
        </a:p>
      </dgm:t>
    </dgm:pt>
    <dgm:pt modelId="{0809E1A3-F092-4FB3-82EC-E358620C61A3}">
      <dgm:prSet phldrT="[Text]"/>
      <dgm:spPr/>
      <dgm:t>
        <a:bodyPr/>
        <a:lstStyle/>
        <a:p>
          <a:pPr rtl="0"/>
          <a:r>
            <a:rPr lang="en-US" dirty="0">
              <a:latin typeface="Gill Sans MT" panose="020B0502020104020203" pitchFamily="34" charset="0"/>
            </a:rPr>
            <a:t>CDC curriculum</a:t>
          </a:r>
        </a:p>
      </dgm:t>
    </dgm:pt>
    <dgm:pt modelId="{28EBA875-91B2-4095-AC68-799D077DE056}" type="parTrans" cxnId="{26C08114-2381-48B3-A166-097619B06747}">
      <dgm:prSet/>
      <dgm:spPr/>
      <dgm:t>
        <a:bodyPr/>
        <a:lstStyle/>
        <a:p>
          <a:endParaRPr lang="en-US"/>
        </a:p>
      </dgm:t>
    </dgm:pt>
    <dgm:pt modelId="{945EE43B-6E81-4D71-839C-5A39B89FB677}" type="sibTrans" cxnId="{26C08114-2381-48B3-A166-097619B06747}">
      <dgm:prSet/>
      <dgm:spPr/>
      <dgm:t>
        <a:bodyPr/>
        <a:lstStyle/>
        <a:p>
          <a:endParaRPr lang="en-US"/>
        </a:p>
      </dgm:t>
    </dgm:pt>
    <dgm:pt modelId="{6502CBF6-20FB-EC42-95BD-CFF44123252B}" type="pres">
      <dgm:prSet presAssocID="{5F091548-4364-3643-8564-8E0E49F4D5F1}" presName="diagram" presStyleCnt="0">
        <dgm:presLayoutVars>
          <dgm:dir/>
          <dgm:animLvl val="lvl"/>
          <dgm:resizeHandles val="exact"/>
        </dgm:presLayoutVars>
      </dgm:prSet>
      <dgm:spPr/>
    </dgm:pt>
    <dgm:pt modelId="{25CBAB79-7888-DC4A-80C7-7419E4DC2A91}" type="pres">
      <dgm:prSet presAssocID="{E750DEBA-608B-484F-BCF6-002FD0D7D69D}" presName="compNode" presStyleCnt="0"/>
      <dgm:spPr/>
    </dgm:pt>
    <dgm:pt modelId="{736065AE-4B22-F545-9A72-2DB0F39F764B}" type="pres">
      <dgm:prSet presAssocID="{E750DEBA-608B-484F-BCF6-002FD0D7D69D}" presName="childRect" presStyleLbl="bgAcc1" presStyleIdx="0" presStyleCnt="4" custLinFactNeighborX="15994" custLinFactNeighborY="-2087">
        <dgm:presLayoutVars>
          <dgm:bulletEnabled val="1"/>
        </dgm:presLayoutVars>
      </dgm:prSet>
      <dgm:spPr/>
    </dgm:pt>
    <dgm:pt modelId="{1A3B7C74-81CD-A844-9928-2113C996B4E2}" type="pres">
      <dgm:prSet presAssocID="{E750DEBA-608B-484F-BCF6-002FD0D7D69D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28493C34-4AF1-FF42-9110-9EDEDA6C1759}" type="pres">
      <dgm:prSet presAssocID="{E750DEBA-608B-484F-BCF6-002FD0D7D69D}" presName="parentRect" presStyleLbl="alignNode1" presStyleIdx="0" presStyleCnt="4" custLinFactNeighborX="16384" custLinFactNeighborY="-6883"/>
      <dgm:spPr/>
    </dgm:pt>
    <dgm:pt modelId="{EF979498-0596-C443-BEA5-9C8C02B0C99C}" type="pres">
      <dgm:prSet presAssocID="{E750DEBA-608B-484F-BCF6-002FD0D7D69D}" presName="adorn" presStyleLbl="fgAccFollow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ater"/>
        </a:ext>
      </dgm:extLst>
    </dgm:pt>
    <dgm:pt modelId="{1AC3EE96-99B8-1D4D-890B-E7FF24DA060E}" type="pres">
      <dgm:prSet presAssocID="{2D1B6E05-218B-D740-80B1-888307B7880D}" presName="sibTrans" presStyleLbl="sibTrans2D1" presStyleIdx="0" presStyleCnt="0"/>
      <dgm:spPr/>
    </dgm:pt>
    <dgm:pt modelId="{9AF73306-94E7-E74F-B1C3-1380AFE99414}" type="pres">
      <dgm:prSet presAssocID="{06F0F9F5-241A-3E47-882D-6A2C28BBBB04}" presName="compNode" presStyleCnt="0"/>
      <dgm:spPr/>
    </dgm:pt>
    <dgm:pt modelId="{740C35DC-8C55-C54F-816B-5D936B6DD23A}" type="pres">
      <dgm:prSet presAssocID="{06F0F9F5-241A-3E47-882D-6A2C28BBBB04}" presName="childRect" presStyleLbl="bgAcc1" presStyleIdx="1" presStyleCnt="4" custLinFactNeighborX="10999" custLinFactNeighborY="-2087">
        <dgm:presLayoutVars>
          <dgm:bulletEnabled val="1"/>
        </dgm:presLayoutVars>
      </dgm:prSet>
      <dgm:spPr/>
    </dgm:pt>
    <dgm:pt modelId="{CB1842C6-4DCE-F74E-B20B-C1DBCAAB17C2}" type="pres">
      <dgm:prSet presAssocID="{06F0F9F5-241A-3E47-882D-6A2C28BBBB04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4B3E6841-5918-A548-B895-9BB2C9AE55F8}" type="pres">
      <dgm:prSet presAssocID="{06F0F9F5-241A-3E47-882D-6A2C28BBBB04}" presName="parentRect" presStyleLbl="alignNode1" presStyleIdx="1" presStyleCnt="4" custLinFactNeighborX="11976" custLinFactNeighborY="978"/>
      <dgm:spPr/>
    </dgm:pt>
    <dgm:pt modelId="{21A63767-1360-F149-9A41-26BDAFBD0820}" type="pres">
      <dgm:prSet presAssocID="{06F0F9F5-241A-3E47-882D-6A2C28BBBB04}" presName="adorn" presStyleLbl="fgAccFollow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 on shelf"/>
        </a:ext>
      </dgm:extLst>
    </dgm:pt>
    <dgm:pt modelId="{333F930A-3189-C944-B851-8946702B0D54}" type="pres">
      <dgm:prSet presAssocID="{3CBF7C18-5773-5444-B2AE-215F6024148F}" presName="sibTrans" presStyleLbl="sibTrans2D1" presStyleIdx="0" presStyleCnt="0"/>
      <dgm:spPr/>
    </dgm:pt>
    <dgm:pt modelId="{05EEE1CB-0C69-E14F-8243-607A9A90D8A7}" type="pres">
      <dgm:prSet presAssocID="{685418E4-1CE3-C24F-A07F-0AE9E4A4819B}" presName="compNode" presStyleCnt="0"/>
      <dgm:spPr/>
    </dgm:pt>
    <dgm:pt modelId="{39CCE001-FE10-F244-AE66-3E42974471C8}" type="pres">
      <dgm:prSet presAssocID="{685418E4-1CE3-C24F-A07F-0AE9E4A4819B}" presName="childRect" presStyleLbl="bgAcc1" presStyleIdx="2" presStyleCnt="4">
        <dgm:presLayoutVars>
          <dgm:bulletEnabled val="1"/>
        </dgm:presLayoutVars>
      </dgm:prSet>
      <dgm:spPr/>
    </dgm:pt>
    <dgm:pt modelId="{1D5D4E2A-8723-1A40-B911-087B6DF0016B}" type="pres">
      <dgm:prSet presAssocID="{685418E4-1CE3-C24F-A07F-0AE9E4A4819B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56C9FF8A-FEEF-A441-913E-471394DF827D}" type="pres">
      <dgm:prSet presAssocID="{685418E4-1CE3-C24F-A07F-0AE9E4A4819B}" presName="parentRect" presStyleLbl="alignNode1" presStyleIdx="2" presStyleCnt="4"/>
      <dgm:spPr/>
    </dgm:pt>
    <dgm:pt modelId="{11E45BA9-D36C-0642-86AC-05FE8E88C5C6}" type="pres">
      <dgm:prSet presAssocID="{685418E4-1CE3-C24F-A07F-0AE9E4A4819B}" presName="adorn" presStyleLbl="fgAccFollow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 success"/>
        </a:ext>
      </dgm:extLst>
    </dgm:pt>
    <dgm:pt modelId="{02C1AB68-A5C4-0F4A-B100-5DC4098C78C9}" type="pres">
      <dgm:prSet presAssocID="{0918CFC1-275D-8B41-8C76-BAEDEBCAE276}" presName="sibTrans" presStyleLbl="sibTrans2D1" presStyleIdx="0" presStyleCnt="0"/>
      <dgm:spPr/>
    </dgm:pt>
    <dgm:pt modelId="{5623BAB4-AAAB-924C-8F08-36E8FE1518D6}" type="pres">
      <dgm:prSet presAssocID="{4D544D89-A4A3-D84F-BA52-3EC106BB9EC9}" presName="compNode" presStyleCnt="0"/>
      <dgm:spPr/>
    </dgm:pt>
    <dgm:pt modelId="{40449C66-B815-2846-8F79-641CA2418932}" type="pres">
      <dgm:prSet presAssocID="{4D544D89-A4A3-D84F-BA52-3EC106BB9EC9}" presName="childRect" presStyleLbl="bgAcc1" presStyleIdx="3" presStyleCnt="4" custLinFactNeighborX="-8917" custLinFactNeighborY="-2087">
        <dgm:presLayoutVars>
          <dgm:bulletEnabled val="1"/>
        </dgm:presLayoutVars>
      </dgm:prSet>
      <dgm:spPr/>
    </dgm:pt>
    <dgm:pt modelId="{AAFCD425-BCCF-B047-9B64-1CB03953BEA5}" type="pres">
      <dgm:prSet presAssocID="{4D544D89-A4A3-D84F-BA52-3EC106BB9EC9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D9B4596D-B24F-E44C-BF2C-C3B645B83292}" type="pres">
      <dgm:prSet presAssocID="{4D544D89-A4A3-D84F-BA52-3EC106BB9EC9}" presName="parentRect" presStyleLbl="alignNode1" presStyleIdx="3" presStyleCnt="4" custLinFactNeighborX="-8917" custLinFactNeighborY="-6883"/>
      <dgm:spPr/>
    </dgm:pt>
    <dgm:pt modelId="{5A34EDCC-EB80-D446-BA54-CB3E540B5282}" type="pres">
      <dgm:prSet presAssocID="{4D544D89-A4A3-D84F-BA52-3EC106BB9EC9}" presName="adorn" presStyleLbl="fgAccFollow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rvest basket"/>
        </a:ext>
      </dgm:extLst>
    </dgm:pt>
  </dgm:ptLst>
  <dgm:cxnLst>
    <dgm:cxn modelId="{4B535D01-C808-A74A-9818-D13F1A0DE310}" srcId="{685418E4-1CE3-C24F-A07F-0AE9E4A4819B}" destId="{BE26A599-DDD1-8246-BD1E-45486B235E12}" srcOrd="0" destOrd="0" parTransId="{1D3B231A-8131-CD41-9C5B-898D7BCF4DCE}" sibTransId="{632DE43C-D171-D94B-A2E4-403FF7501EA3}"/>
    <dgm:cxn modelId="{516E130B-7BFE-B641-BB72-1065EE565A90}" srcId="{5F091548-4364-3643-8564-8E0E49F4D5F1}" destId="{E750DEBA-608B-484F-BCF6-002FD0D7D69D}" srcOrd="0" destOrd="0" parTransId="{C2CEAAD4-7FE8-8A4E-A6C9-3CB62F3E403B}" sibTransId="{2D1B6E05-218B-D740-80B1-888307B7880D}"/>
    <dgm:cxn modelId="{D245480B-63D6-4DD0-82E8-B8F738DE5D31}" type="presOf" srcId="{4D544D89-A4A3-D84F-BA52-3EC106BB9EC9}" destId="{D9B4596D-B24F-E44C-BF2C-C3B645B83292}" srcOrd="1" destOrd="0" presId="urn:microsoft.com/office/officeart/2005/8/layout/bList2"/>
    <dgm:cxn modelId="{D6982C0F-5A04-414B-AB6D-835DD2ACC0CC}" srcId="{4D544D89-A4A3-D84F-BA52-3EC106BB9EC9}" destId="{0F697A26-568B-4B82-9E7F-7A8FDED75CE9}" srcOrd="3" destOrd="0" parTransId="{12DA688F-1CC7-4AC7-ACFE-EB110B0E1B49}" sibTransId="{62A10854-3AB1-4F6E-8954-C5D49C2BDC08}"/>
    <dgm:cxn modelId="{26C08114-2381-48B3-A166-097619B06747}" srcId="{06F0F9F5-241A-3E47-882D-6A2C28BBBB04}" destId="{0809E1A3-F092-4FB3-82EC-E358620C61A3}" srcOrd="1" destOrd="0" parTransId="{28EBA875-91B2-4095-AC68-799D077DE056}" sibTransId="{945EE43B-6E81-4D71-839C-5A39B89FB677}"/>
    <dgm:cxn modelId="{563EDA19-2224-4B0E-A8A2-B7F2B306254C}" type="presOf" srcId="{06F0F9F5-241A-3E47-882D-6A2C28BBBB04}" destId="{4B3E6841-5918-A548-B895-9BB2C9AE55F8}" srcOrd="1" destOrd="0" presId="urn:microsoft.com/office/officeart/2005/8/layout/bList2"/>
    <dgm:cxn modelId="{1B396A1E-4DF0-EC43-A4FA-06936CFC55DC}" srcId="{4D544D89-A4A3-D84F-BA52-3EC106BB9EC9}" destId="{41653C4A-2A94-6B41-A52B-59FE1C8A229F}" srcOrd="5" destOrd="0" parTransId="{24E2494F-5405-0045-9A99-C1D207F82332}" sibTransId="{FE7C6A89-9FCD-E84D-9DF9-A8449AC631D4}"/>
    <dgm:cxn modelId="{7056F21F-C67D-4B15-B871-EC76C69D9355}" type="presOf" srcId="{E750DEBA-608B-484F-BCF6-002FD0D7D69D}" destId="{1A3B7C74-81CD-A844-9928-2113C996B4E2}" srcOrd="0" destOrd="0" presId="urn:microsoft.com/office/officeart/2005/8/layout/bList2"/>
    <dgm:cxn modelId="{4FE13F22-7A0E-458A-874A-E738314A9100}" type="presOf" srcId="{4D544D89-A4A3-D84F-BA52-3EC106BB9EC9}" destId="{AAFCD425-BCCF-B047-9B64-1CB03953BEA5}" srcOrd="0" destOrd="0" presId="urn:microsoft.com/office/officeart/2005/8/layout/bList2"/>
    <dgm:cxn modelId="{13831423-5AFC-7748-8FAC-D6DA525F0B88}" srcId="{4D544D89-A4A3-D84F-BA52-3EC106BB9EC9}" destId="{4E251DA1-DC55-DD42-B0D9-6C5094934B10}" srcOrd="0" destOrd="0" parTransId="{4D745AEE-FAD2-1C45-880E-F79CFF37111C}" sibTransId="{6E82B1E3-8111-3645-B986-A35D186D026D}"/>
    <dgm:cxn modelId="{25230A25-FA90-44B5-8C5D-347ECCC76A12}" type="presOf" srcId="{3CBF7C18-5773-5444-B2AE-215F6024148F}" destId="{333F930A-3189-C944-B851-8946702B0D54}" srcOrd="0" destOrd="0" presId="urn:microsoft.com/office/officeart/2005/8/layout/bList2"/>
    <dgm:cxn modelId="{1F126B27-629F-45C5-BE92-A3EC3014BCFA}" type="presOf" srcId="{70D0D947-53F8-46E3-B066-8A1009FC1A5C}" destId="{40449C66-B815-2846-8F79-641CA2418932}" srcOrd="0" destOrd="2" presId="urn:microsoft.com/office/officeart/2005/8/layout/bList2"/>
    <dgm:cxn modelId="{7BF91229-5816-49BD-B95D-EFD2E4AF0712}" type="presOf" srcId="{0918CFC1-275D-8B41-8C76-BAEDEBCAE276}" destId="{02C1AB68-A5C4-0F4A-B100-5DC4098C78C9}" srcOrd="0" destOrd="0" presId="urn:microsoft.com/office/officeart/2005/8/layout/bList2"/>
    <dgm:cxn modelId="{A71B312C-996D-411C-9DA6-03953BA72995}" type="presOf" srcId="{685418E4-1CE3-C24F-A07F-0AE9E4A4819B}" destId="{1D5D4E2A-8723-1A40-B911-087B6DF0016B}" srcOrd="0" destOrd="0" presId="urn:microsoft.com/office/officeart/2005/8/layout/bList2"/>
    <dgm:cxn modelId="{996DF72C-A049-E24A-B85B-11DFE4F9F9FF}" srcId="{06F0F9F5-241A-3E47-882D-6A2C28BBBB04}" destId="{17BDF4C4-F92B-664A-BA16-E4C4DEF97F0D}" srcOrd="0" destOrd="0" parTransId="{71EBBB28-7194-AC4E-B306-DDDF6B4F389E}" sibTransId="{07A33093-27C2-2C4B-A6C5-8FD5ABC6D3A0}"/>
    <dgm:cxn modelId="{4A56492F-37E6-AD4D-A833-6FB86764B16C}" srcId="{685418E4-1CE3-C24F-A07F-0AE9E4A4819B}" destId="{03849174-B8F7-7844-B902-54C25A7402C1}" srcOrd="1" destOrd="0" parTransId="{0F286725-E0CF-2F4A-9162-2772BF7FA54D}" sibTransId="{1A37EBB9-CB3E-3147-9399-9D8150C1FF1E}"/>
    <dgm:cxn modelId="{45FC5338-8CA9-9440-BC61-0C1F0A7F1CD2}" srcId="{5F091548-4364-3643-8564-8E0E49F4D5F1}" destId="{685418E4-1CE3-C24F-A07F-0AE9E4A4819B}" srcOrd="2" destOrd="0" parTransId="{7C7F6037-B82F-7C48-9EC3-AE5F9083FFBB}" sibTransId="{0918CFC1-275D-8B41-8C76-BAEDEBCAE276}"/>
    <dgm:cxn modelId="{26C39B38-F01A-408F-AE25-443112068D77}" type="presOf" srcId="{0809E1A3-F092-4FB3-82EC-E358620C61A3}" destId="{740C35DC-8C55-C54F-816B-5D936B6DD23A}" srcOrd="0" destOrd="1" presId="urn:microsoft.com/office/officeart/2005/8/layout/bList2"/>
    <dgm:cxn modelId="{3EFADD5D-1B62-9245-ABB5-96B102E33AFE}" srcId="{4D544D89-A4A3-D84F-BA52-3EC106BB9EC9}" destId="{6836DB50-E97C-624D-B2C3-480E0E66CA42}" srcOrd="4" destOrd="0" parTransId="{9A550FEF-740D-6042-A55F-0EAB35DBFBBA}" sibTransId="{497AE85A-8A8A-9546-95EA-94FD9642B479}"/>
    <dgm:cxn modelId="{6055CE41-4099-354F-8C8D-9BF5CECC012E}" srcId="{E750DEBA-608B-484F-BCF6-002FD0D7D69D}" destId="{D5DA3D78-F4E5-B140-8861-C3C999CFC78A}" srcOrd="0" destOrd="0" parTransId="{CAFD353F-C77C-1B49-90F8-F998FC3B42CC}" sibTransId="{B835CC3D-EB6A-DF4B-968F-F3B1EB4B4CAA}"/>
    <dgm:cxn modelId="{2A092463-3400-1840-B3E0-41CB53956B44}" srcId="{5F091548-4364-3643-8564-8E0E49F4D5F1}" destId="{06F0F9F5-241A-3E47-882D-6A2C28BBBB04}" srcOrd="1" destOrd="0" parTransId="{F723C25B-9F89-CF44-9A84-863375DEB478}" sibTransId="{3CBF7C18-5773-5444-B2AE-215F6024148F}"/>
    <dgm:cxn modelId="{84EC1C66-40AF-4245-9532-55878EF08EB5}" type="presOf" srcId="{03849174-B8F7-7844-B902-54C25A7402C1}" destId="{39CCE001-FE10-F244-AE66-3E42974471C8}" srcOrd="0" destOrd="1" presId="urn:microsoft.com/office/officeart/2005/8/layout/bList2"/>
    <dgm:cxn modelId="{04C76B6C-D599-46D3-8793-7F39112E72B4}" type="presOf" srcId="{5E2F7CA8-08F4-44C3-AB19-2E58B3463927}" destId="{40449C66-B815-2846-8F79-641CA2418932}" srcOrd="0" destOrd="6" presId="urn:microsoft.com/office/officeart/2005/8/layout/bList2"/>
    <dgm:cxn modelId="{72B8D36D-2C98-4257-A5F7-59915C5D381D}" srcId="{4D544D89-A4A3-D84F-BA52-3EC106BB9EC9}" destId="{5E2F7CA8-08F4-44C3-AB19-2E58B3463927}" srcOrd="6" destOrd="0" parTransId="{CB38E812-DC0E-4A4A-9CB8-E528111A9CE7}" sibTransId="{62A99CB7-C2CA-47FE-A696-D1C3BBB9E0BB}"/>
    <dgm:cxn modelId="{7C885D73-2970-4FAD-922F-B6F65FAB754C}" type="presOf" srcId="{41653C4A-2A94-6B41-A52B-59FE1C8A229F}" destId="{40449C66-B815-2846-8F79-641CA2418932}" srcOrd="0" destOrd="5" presId="urn:microsoft.com/office/officeart/2005/8/layout/bList2"/>
    <dgm:cxn modelId="{82C99F53-F9B1-4642-ADC9-51D63B683F1B}" type="presOf" srcId="{17BDF4C4-F92B-664A-BA16-E4C4DEF97F0D}" destId="{740C35DC-8C55-C54F-816B-5D936B6DD23A}" srcOrd="0" destOrd="0" presId="urn:microsoft.com/office/officeart/2005/8/layout/bList2"/>
    <dgm:cxn modelId="{9EA76978-697D-43B1-9F18-E550225C7C8E}" type="presOf" srcId="{D5DA3D78-F4E5-B140-8861-C3C999CFC78A}" destId="{736065AE-4B22-F545-9A72-2DB0F39F764B}" srcOrd="0" destOrd="0" presId="urn:microsoft.com/office/officeart/2005/8/layout/bList2"/>
    <dgm:cxn modelId="{5BF0B37B-19CE-44FC-A784-C095D1D5BF75}" type="presOf" srcId="{C2F36C2E-5C20-2541-B1BB-3F5F6C332125}" destId="{40449C66-B815-2846-8F79-641CA2418932}" srcOrd="0" destOrd="1" presId="urn:microsoft.com/office/officeart/2005/8/layout/bList2"/>
    <dgm:cxn modelId="{AFF9BA7D-F0A0-49BC-A6BA-0FE28C0EA428}" type="presOf" srcId="{06F0F9F5-241A-3E47-882D-6A2C28BBBB04}" destId="{CB1842C6-4DCE-F74E-B20B-C1DBCAAB17C2}" srcOrd="0" destOrd="0" presId="urn:microsoft.com/office/officeart/2005/8/layout/bList2"/>
    <dgm:cxn modelId="{95526090-BB17-4140-8DC2-2AD408011290}" type="presOf" srcId="{0F697A26-568B-4B82-9E7F-7A8FDED75CE9}" destId="{40449C66-B815-2846-8F79-641CA2418932}" srcOrd="0" destOrd="3" presId="urn:microsoft.com/office/officeart/2005/8/layout/bList2"/>
    <dgm:cxn modelId="{78598D91-1E20-5E47-A951-55ED722CAA7E}" srcId="{4D544D89-A4A3-D84F-BA52-3EC106BB9EC9}" destId="{C2F36C2E-5C20-2541-B1BB-3F5F6C332125}" srcOrd="1" destOrd="0" parTransId="{B6F6AE73-68D7-114B-8CB0-5626A299FFE1}" sibTransId="{9D68DE87-AEA6-E742-9B6C-95C6621FEC75}"/>
    <dgm:cxn modelId="{66B6339E-7488-4EE5-A33E-2C86B49C2A9C}" type="presOf" srcId="{6836DB50-E97C-624D-B2C3-480E0E66CA42}" destId="{40449C66-B815-2846-8F79-641CA2418932}" srcOrd="0" destOrd="4" presId="urn:microsoft.com/office/officeart/2005/8/layout/bList2"/>
    <dgm:cxn modelId="{DBC4B09E-F900-48DB-858D-735BC0317EEF}" type="presOf" srcId="{4E251DA1-DC55-DD42-B0D9-6C5094934B10}" destId="{40449C66-B815-2846-8F79-641CA2418932}" srcOrd="0" destOrd="0" presId="urn:microsoft.com/office/officeart/2005/8/layout/bList2"/>
    <dgm:cxn modelId="{F064A3A4-7925-8647-AEDD-40FCE124E5A9}" type="presOf" srcId="{5F091548-4364-3643-8564-8E0E49F4D5F1}" destId="{6502CBF6-20FB-EC42-95BD-CFF44123252B}" srcOrd="0" destOrd="0" presId="urn:microsoft.com/office/officeart/2005/8/layout/bList2"/>
    <dgm:cxn modelId="{448FC6CD-650A-4CB2-B5B6-307FE9503748}" type="presOf" srcId="{E750DEBA-608B-484F-BCF6-002FD0D7D69D}" destId="{28493C34-4AF1-FF42-9110-9EDEDA6C1759}" srcOrd="1" destOrd="0" presId="urn:microsoft.com/office/officeart/2005/8/layout/bList2"/>
    <dgm:cxn modelId="{0625F8D8-252F-4692-A95E-05A0539C9E7B}" type="presOf" srcId="{BE26A599-DDD1-8246-BD1E-45486B235E12}" destId="{39CCE001-FE10-F244-AE66-3E42974471C8}" srcOrd="0" destOrd="0" presId="urn:microsoft.com/office/officeart/2005/8/layout/bList2"/>
    <dgm:cxn modelId="{199119DD-AE90-C042-B175-BE517FD0C5D7}" srcId="{5F091548-4364-3643-8564-8E0E49F4D5F1}" destId="{4D544D89-A4A3-D84F-BA52-3EC106BB9EC9}" srcOrd="3" destOrd="0" parTransId="{297E6AA3-B1F2-F04E-85FF-7BEADFD09ECD}" sibTransId="{E01949CF-2F9F-7844-A3FE-CFFAE2CF0C94}"/>
    <dgm:cxn modelId="{FDC77FF5-F846-42C2-8930-BA69C3C7C825}" type="presOf" srcId="{2D1B6E05-218B-D740-80B1-888307B7880D}" destId="{1AC3EE96-99B8-1D4D-890B-E7FF24DA060E}" srcOrd="0" destOrd="0" presId="urn:microsoft.com/office/officeart/2005/8/layout/bList2"/>
    <dgm:cxn modelId="{9D985CF9-8396-4CEB-9F39-0D1F32EA2DF2}" srcId="{4D544D89-A4A3-D84F-BA52-3EC106BB9EC9}" destId="{70D0D947-53F8-46E3-B066-8A1009FC1A5C}" srcOrd="2" destOrd="0" parTransId="{0F09C129-E24A-4375-B23D-0823FDD3201C}" sibTransId="{25055F0A-5E95-41FE-9EF2-FB5222F1CE73}"/>
    <dgm:cxn modelId="{DCC589FE-9B04-4A66-973F-65D029963C08}" type="presOf" srcId="{685418E4-1CE3-C24F-A07F-0AE9E4A4819B}" destId="{56C9FF8A-FEEF-A441-913E-471394DF827D}" srcOrd="1" destOrd="0" presId="urn:microsoft.com/office/officeart/2005/8/layout/bList2"/>
    <dgm:cxn modelId="{5197FBF8-4154-473C-9978-62B75423AB70}" type="presParOf" srcId="{6502CBF6-20FB-EC42-95BD-CFF44123252B}" destId="{25CBAB79-7888-DC4A-80C7-7419E4DC2A91}" srcOrd="0" destOrd="0" presId="urn:microsoft.com/office/officeart/2005/8/layout/bList2"/>
    <dgm:cxn modelId="{534A9C44-D125-472E-857D-316C31EC7E96}" type="presParOf" srcId="{25CBAB79-7888-DC4A-80C7-7419E4DC2A91}" destId="{736065AE-4B22-F545-9A72-2DB0F39F764B}" srcOrd="0" destOrd="0" presId="urn:microsoft.com/office/officeart/2005/8/layout/bList2"/>
    <dgm:cxn modelId="{AF683995-B61E-4DA3-A49D-C1B3FB4EBFBB}" type="presParOf" srcId="{25CBAB79-7888-DC4A-80C7-7419E4DC2A91}" destId="{1A3B7C74-81CD-A844-9928-2113C996B4E2}" srcOrd="1" destOrd="0" presId="urn:microsoft.com/office/officeart/2005/8/layout/bList2"/>
    <dgm:cxn modelId="{E8245D71-28B6-4E57-BCE7-BEC5A53520E2}" type="presParOf" srcId="{25CBAB79-7888-DC4A-80C7-7419E4DC2A91}" destId="{28493C34-4AF1-FF42-9110-9EDEDA6C1759}" srcOrd="2" destOrd="0" presId="urn:microsoft.com/office/officeart/2005/8/layout/bList2"/>
    <dgm:cxn modelId="{E89E5898-7B65-46B3-8AEE-D816896B5E09}" type="presParOf" srcId="{25CBAB79-7888-DC4A-80C7-7419E4DC2A91}" destId="{EF979498-0596-C443-BEA5-9C8C02B0C99C}" srcOrd="3" destOrd="0" presId="urn:microsoft.com/office/officeart/2005/8/layout/bList2"/>
    <dgm:cxn modelId="{F8471DA1-5AC8-4279-9672-64F0EB4F57EA}" type="presParOf" srcId="{6502CBF6-20FB-EC42-95BD-CFF44123252B}" destId="{1AC3EE96-99B8-1D4D-890B-E7FF24DA060E}" srcOrd="1" destOrd="0" presId="urn:microsoft.com/office/officeart/2005/8/layout/bList2"/>
    <dgm:cxn modelId="{A258586F-F6FD-402D-A32D-6E6855150239}" type="presParOf" srcId="{6502CBF6-20FB-EC42-95BD-CFF44123252B}" destId="{9AF73306-94E7-E74F-B1C3-1380AFE99414}" srcOrd="2" destOrd="0" presId="urn:microsoft.com/office/officeart/2005/8/layout/bList2"/>
    <dgm:cxn modelId="{8358D66B-4779-48AF-80B8-DE0716D028B5}" type="presParOf" srcId="{9AF73306-94E7-E74F-B1C3-1380AFE99414}" destId="{740C35DC-8C55-C54F-816B-5D936B6DD23A}" srcOrd="0" destOrd="0" presId="urn:microsoft.com/office/officeart/2005/8/layout/bList2"/>
    <dgm:cxn modelId="{18078567-F74E-48F2-98C0-AE09C09E0681}" type="presParOf" srcId="{9AF73306-94E7-E74F-B1C3-1380AFE99414}" destId="{CB1842C6-4DCE-F74E-B20B-C1DBCAAB17C2}" srcOrd="1" destOrd="0" presId="urn:microsoft.com/office/officeart/2005/8/layout/bList2"/>
    <dgm:cxn modelId="{F5E84C92-D152-49E7-9F17-B741B8028BAE}" type="presParOf" srcId="{9AF73306-94E7-E74F-B1C3-1380AFE99414}" destId="{4B3E6841-5918-A548-B895-9BB2C9AE55F8}" srcOrd="2" destOrd="0" presId="urn:microsoft.com/office/officeart/2005/8/layout/bList2"/>
    <dgm:cxn modelId="{C86C2C14-EF12-4BD1-8782-0AF4CBF4FC24}" type="presParOf" srcId="{9AF73306-94E7-E74F-B1C3-1380AFE99414}" destId="{21A63767-1360-F149-9A41-26BDAFBD0820}" srcOrd="3" destOrd="0" presId="urn:microsoft.com/office/officeart/2005/8/layout/bList2"/>
    <dgm:cxn modelId="{CF6BC735-2FFD-467A-80F9-A1EA47624A0A}" type="presParOf" srcId="{6502CBF6-20FB-EC42-95BD-CFF44123252B}" destId="{333F930A-3189-C944-B851-8946702B0D54}" srcOrd="3" destOrd="0" presId="urn:microsoft.com/office/officeart/2005/8/layout/bList2"/>
    <dgm:cxn modelId="{C5B6BFF0-3EB6-40B6-9F43-26D51C2A71ED}" type="presParOf" srcId="{6502CBF6-20FB-EC42-95BD-CFF44123252B}" destId="{05EEE1CB-0C69-E14F-8243-607A9A90D8A7}" srcOrd="4" destOrd="0" presId="urn:microsoft.com/office/officeart/2005/8/layout/bList2"/>
    <dgm:cxn modelId="{EBD6671F-99CD-42D1-82BB-41108ACB092B}" type="presParOf" srcId="{05EEE1CB-0C69-E14F-8243-607A9A90D8A7}" destId="{39CCE001-FE10-F244-AE66-3E42974471C8}" srcOrd="0" destOrd="0" presId="urn:microsoft.com/office/officeart/2005/8/layout/bList2"/>
    <dgm:cxn modelId="{72E6A6F1-D68E-4D72-BAA2-3A7AE535A79D}" type="presParOf" srcId="{05EEE1CB-0C69-E14F-8243-607A9A90D8A7}" destId="{1D5D4E2A-8723-1A40-B911-087B6DF0016B}" srcOrd="1" destOrd="0" presId="urn:microsoft.com/office/officeart/2005/8/layout/bList2"/>
    <dgm:cxn modelId="{36071A54-E6E0-4E89-966A-7A1FEA2B6110}" type="presParOf" srcId="{05EEE1CB-0C69-E14F-8243-607A9A90D8A7}" destId="{56C9FF8A-FEEF-A441-913E-471394DF827D}" srcOrd="2" destOrd="0" presId="urn:microsoft.com/office/officeart/2005/8/layout/bList2"/>
    <dgm:cxn modelId="{28B77E01-DA56-4740-A1E7-7E612F7A6E61}" type="presParOf" srcId="{05EEE1CB-0C69-E14F-8243-607A9A90D8A7}" destId="{11E45BA9-D36C-0642-86AC-05FE8E88C5C6}" srcOrd="3" destOrd="0" presId="urn:microsoft.com/office/officeart/2005/8/layout/bList2"/>
    <dgm:cxn modelId="{EB29AB83-9C63-40B4-96CB-5C502F19F40B}" type="presParOf" srcId="{6502CBF6-20FB-EC42-95BD-CFF44123252B}" destId="{02C1AB68-A5C4-0F4A-B100-5DC4098C78C9}" srcOrd="5" destOrd="0" presId="urn:microsoft.com/office/officeart/2005/8/layout/bList2"/>
    <dgm:cxn modelId="{0545FA9B-5FD7-43C1-AF72-6551025459E3}" type="presParOf" srcId="{6502CBF6-20FB-EC42-95BD-CFF44123252B}" destId="{5623BAB4-AAAB-924C-8F08-36E8FE1518D6}" srcOrd="6" destOrd="0" presId="urn:microsoft.com/office/officeart/2005/8/layout/bList2"/>
    <dgm:cxn modelId="{5F78DA97-7720-459A-84DB-D004394D4234}" type="presParOf" srcId="{5623BAB4-AAAB-924C-8F08-36E8FE1518D6}" destId="{40449C66-B815-2846-8F79-641CA2418932}" srcOrd="0" destOrd="0" presId="urn:microsoft.com/office/officeart/2005/8/layout/bList2"/>
    <dgm:cxn modelId="{DB7E78B3-E5A6-4557-B55C-C6C7E725FF36}" type="presParOf" srcId="{5623BAB4-AAAB-924C-8F08-36E8FE1518D6}" destId="{AAFCD425-BCCF-B047-9B64-1CB03953BEA5}" srcOrd="1" destOrd="0" presId="urn:microsoft.com/office/officeart/2005/8/layout/bList2"/>
    <dgm:cxn modelId="{63B0C449-2F4E-48A8-BACB-D11AADCED0BF}" type="presParOf" srcId="{5623BAB4-AAAB-924C-8F08-36E8FE1518D6}" destId="{D9B4596D-B24F-E44C-BF2C-C3B645B83292}" srcOrd="2" destOrd="0" presId="urn:microsoft.com/office/officeart/2005/8/layout/bList2"/>
    <dgm:cxn modelId="{2AEF9CAA-6C73-4B1A-8379-A9354EDBC81D}" type="presParOf" srcId="{5623BAB4-AAAB-924C-8F08-36E8FE1518D6}" destId="{5A34EDCC-EB80-D446-BA54-CB3E540B5282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46CD24F-D7E6-4D23-8FC1-3FE7E5442856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9A8FD53-23E4-482D-8AF3-1E918EE752DA}">
      <dgm:prSet/>
      <dgm:spPr>
        <a:solidFill>
          <a:srgbClr val="002D61"/>
        </a:solidFill>
      </dgm:spPr>
      <dgm:t>
        <a:bodyPr/>
        <a:lstStyle/>
        <a:p>
          <a:r>
            <a:rPr lang="en-US" dirty="0"/>
            <a:t>Lower diabetes risk</a:t>
          </a:r>
        </a:p>
      </dgm:t>
    </dgm:pt>
    <dgm:pt modelId="{93B5CEA0-2F9D-46FD-9DEA-EF1768457FBE}" type="parTrans" cxnId="{61A5675B-3037-490E-89E6-5EB36C622D55}">
      <dgm:prSet/>
      <dgm:spPr/>
      <dgm:t>
        <a:bodyPr/>
        <a:lstStyle/>
        <a:p>
          <a:endParaRPr lang="en-US"/>
        </a:p>
      </dgm:t>
    </dgm:pt>
    <dgm:pt modelId="{3B8ADE42-9B98-4102-82B3-DCA26893BE9F}" type="sibTrans" cxnId="{61A5675B-3037-490E-89E6-5EB36C622D55}">
      <dgm:prSet/>
      <dgm:spPr/>
      <dgm:t>
        <a:bodyPr/>
        <a:lstStyle/>
        <a:p>
          <a:endParaRPr lang="en-US"/>
        </a:p>
      </dgm:t>
    </dgm:pt>
    <dgm:pt modelId="{FE3EF2BD-92B4-480F-A69C-BB278CE58422}">
      <dgm:prSet/>
      <dgm:spPr>
        <a:solidFill>
          <a:srgbClr val="002D61"/>
        </a:solidFill>
      </dgm:spPr>
      <dgm:t>
        <a:bodyPr/>
        <a:lstStyle/>
        <a:p>
          <a:r>
            <a:rPr lang="en-US" dirty="0"/>
            <a:t>Weight loss</a:t>
          </a:r>
        </a:p>
      </dgm:t>
    </dgm:pt>
    <dgm:pt modelId="{EEC0397A-426D-4ACF-8EE3-AD5B801A4DBB}" type="parTrans" cxnId="{95283382-AEB3-4DEF-96E5-0066A6504D8F}">
      <dgm:prSet/>
      <dgm:spPr/>
      <dgm:t>
        <a:bodyPr/>
        <a:lstStyle/>
        <a:p>
          <a:endParaRPr lang="en-US"/>
        </a:p>
      </dgm:t>
    </dgm:pt>
    <dgm:pt modelId="{45177D7A-91C9-43BC-9670-EEBFEA8D3953}" type="sibTrans" cxnId="{95283382-AEB3-4DEF-96E5-0066A6504D8F}">
      <dgm:prSet/>
      <dgm:spPr/>
      <dgm:t>
        <a:bodyPr/>
        <a:lstStyle/>
        <a:p>
          <a:endParaRPr lang="en-US"/>
        </a:p>
      </dgm:t>
    </dgm:pt>
    <dgm:pt modelId="{8CDF5B58-50E0-487E-8F46-B5B679D9A686}">
      <dgm:prSet/>
      <dgm:spPr>
        <a:solidFill>
          <a:srgbClr val="002D61"/>
        </a:solidFill>
      </dgm:spPr>
      <dgm:t>
        <a:bodyPr/>
        <a:lstStyle/>
        <a:p>
          <a:r>
            <a:rPr lang="en-US" dirty="0"/>
            <a:t>Improve healthy behaviors</a:t>
          </a:r>
        </a:p>
      </dgm:t>
    </dgm:pt>
    <dgm:pt modelId="{2CDEC6FD-0721-4DF2-B6EB-A21ABF921505}" type="parTrans" cxnId="{CDB81F06-6CB6-42B9-BFFF-6BFD26C95205}">
      <dgm:prSet/>
      <dgm:spPr/>
      <dgm:t>
        <a:bodyPr/>
        <a:lstStyle/>
        <a:p>
          <a:endParaRPr lang="en-US"/>
        </a:p>
      </dgm:t>
    </dgm:pt>
    <dgm:pt modelId="{58A1D2C9-86EC-4E27-B7EB-7DC7FA67EBE0}" type="sibTrans" cxnId="{CDB81F06-6CB6-42B9-BFFF-6BFD26C95205}">
      <dgm:prSet/>
      <dgm:spPr/>
      <dgm:t>
        <a:bodyPr/>
        <a:lstStyle/>
        <a:p>
          <a:endParaRPr lang="en-US"/>
        </a:p>
      </dgm:t>
    </dgm:pt>
    <dgm:pt modelId="{5232FAB7-01D7-4877-A4C8-A52D16965F6E}">
      <dgm:prSet/>
      <dgm:spPr>
        <a:solidFill>
          <a:srgbClr val="002D61"/>
        </a:solidFill>
      </dgm:spPr>
      <dgm:t>
        <a:bodyPr/>
        <a:lstStyle/>
        <a:p>
          <a:r>
            <a:rPr lang="en-US" dirty="0"/>
            <a:t>Improve quality of life</a:t>
          </a:r>
        </a:p>
      </dgm:t>
    </dgm:pt>
    <dgm:pt modelId="{50D8B93F-A029-4377-B540-D2307C43E6B3}" type="parTrans" cxnId="{B2576FB3-A180-42A3-BE97-CA91994F5307}">
      <dgm:prSet/>
      <dgm:spPr/>
      <dgm:t>
        <a:bodyPr/>
        <a:lstStyle/>
        <a:p>
          <a:endParaRPr lang="en-US"/>
        </a:p>
      </dgm:t>
    </dgm:pt>
    <dgm:pt modelId="{B8B6BBBC-9FD6-4992-84A0-BDC269D612DA}" type="sibTrans" cxnId="{B2576FB3-A180-42A3-BE97-CA91994F5307}">
      <dgm:prSet/>
      <dgm:spPr/>
      <dgm:t>
        <a:bodyPr/>
        <a:lstStyle/>
        <a:p>
          <a:endParaRPr lang="en-US"/>
        </a:p>
      </dgm:t>
    </dgm:pt>
    <dgm:pt modelId="{3D846EFE-43F3-4DFB-AA88-93988188DD63}">
      <dgm:prSet/>
      <dgm:spPr>
        <a:solidFill>
          <a:srgbClr val="002D61"/>
        </a:solidFill>
      </dgm:spPr>
      <dgm:t>
        <a:bodyPr/>
        <a:lstStyle/>
        <a:p>
          <a:r>
            <a:rPr lang="en-US" dirty="0"/>
            <a:t>Improve blood pressure	</a:t>
          </a:r>
        </a:p>
      </dgm:t>
    </dgm:pt>
    <dgm:pt modelId="{71471BB2-893A-4DEB-ACC3-A26252B61941}" type="parTrans" cxnId="{BED7E73D-382E-4ADF-BCDB-ECFEA121E76A}">
      <dgm:prSet/>
      <dgm:spPr/>
      <dgm:t>
        <a:bodyPr/>
        <a:lstStyle/>
        <a:p>
          <a:endParaRPr lang="en-US"/>
        </a:p>
      </dgm:t>
    </dgm:pt>
    <dgm:pt modelId="{9426B0C5-4C22-409B-B745-FEFEB37BACF6}" type="sibTrans" cxnId="{BED7E73D-382E-4ADF-BCDB-ECFEA121E76A}">
      <dgm:prSet/>
      <dgm:spPr/>
      <dgm:t>
        <a:bodyPr/>
        <a:lstStyle/>
        <a:p>
          <a:endParaRPr lang="en-US"/>
        </a:p>
      </dgm:t>
    </dgm:pt>
    <dgm:pt modelId="{6F104EC1-FB56-4D7D-A76F-E9B5B61676AC}">
      <dgm:prSet/>
      <dgm:spPr>
        <a:solidFill>
          <a:srgbClr val="002D61"/>
        </a:solidFill>
      </dgm:spPr>
      <dgm:t>
        <a:bodyPr/>
        <a:lstStyle/>
        <a:p>
          <a:r>
            <a:rPr lang="en-US" dirty="0"/>
            <a:t>Improve sleep</a:t>
          </a:r>
        </a:p>
      </dgm:t>
    </dgm:pt>
    <dgm:pt modelId="{B8EB5C28-63AA-4FE2-84FB-CA8C3C209805}" type="parTrans" cxnId="{7044D898-4023-4C97-ACE1-AC6272F13D7A}">
      <dgm:prSet/>
      <dgm:spPr/>
      <dgm:t>
        <a:bodyPr/>
        <a:lstStyle/>
        <a:p>
          <a:endParaRPr lang="en-US"/>
        </a:p>
      </dgm:t>
    </dgm:pt>
    <dgm:pt modelId="{5FAC1FD0-4719-4C83-BF37-C26A0441D2B2}" type="sibTrans" cxnId="{7044D898-4023-4C97-ACE1-AC6272F13D7A}">
      <dgm:prSet/>
      <dgm:spPr/>
      <dgm:t>
        <a:bodyPr/>
        <a:lstStyle/>
        <a:p>
          <a:endParaRPr lang="en-US"/>
        </a:p>
      </dgm:t>
    </dgm:pt>
    <dgm:pt modelId="{6E6E7F24-E60D-43A4-AD04-40C3EB9D8A25}">
      <dgm:prSet/>
      <dgm:spPr>
        <a:solidFill>
          <a:srgbClr val="002D61"/>
        </a:solidFill>
      </dgm:spPr>
      <dgm:t>
        <a:bodyPr/>
        <a:lstStyle/>
        <a:p>
          <a:r>
            <a:rPr lang="en-US" dirty="0"/>
            <a:t>Decreased healthcare costs</a:t>
          </a:r>
        </a:p>
      </dgm:t>
    </dgm:pt>
    <dgm:pt modelId="{24CE5DFE-7261-4294-838F-EB713E571C44}" type="parTrans" cxnId="{E8DB0DEE-75FA-4247-A04C-280BA1B951CF}">
      <dgm:prSet/>
      <dgm:spPr/>
      <dgm:t>
        <a:bodyPr/>
        <a:lstStyle/>
        <a:p>
          <a:endParaRPr lang="en-US"/>
        </a:p>
      </dgm:t>
    </dgm:pt>
    <dgm:pt modelId="{9B351C6F-BDB3-41DA-BF34-565F55A698E3}" type="sibTrans" cxnId="{E8DB0DEE-75FA-4247-A04C-280BA1B951CF}">
      <dgm:prSet/>
      <dgm:spPr/>
      <dgm:t>
        <a:bodyPr/>
        <a:lstStyle/>
        <a:p>
          <a:endParaRPr lang="en-US"/>
        </a:p>
      </dgm:t>
    </dgm:pt>
    <dgm:pt modelId="{2CC8817E-DE6C-4D46-B3C0-00DD4FCCDBF7}" type="pres">
      <dgm:prSet presAssocID="{246CD24F-D7E6-4D23-8FC1-3FE7E5442856}" presName="diagram" presStyleCnt="0">
        <dgm:presLayoutVars>
          <dgm:dir/>
          <dgm:resizeHandles val="exact"/>
        </dgm:presLayoutVars>
      </dgm:prSet>
      <dgm:spPr/>
    </dgm:pt>
    <dgm:pt modelId="{78F338C7-6726-E747-82CF-437F73FAAC8B}" type="pres">
      <dgm:prSet presAssocID="{F9A8FD53-23E4-482D-8AF3-1E918EE752DA}" presName="node" presStyleLbl="node1" presStyleIdx="0" presStyleCnt="7">
        <dgm:presLayoutVars>
          <dgm:bulletEnabled val="1"/>
        </dgm:presLayoutVars>
      </dgm:prSet>
      <dgm:spPr/>
    </dgm:pt>
    <dgm:pt modelId="{0128A1DC-2743-BE4C-8B36-B819E3184847}" type="pres">
      <dgm:prSet presAssocID="{3B8ADE42-9B98-4102-82B3-DCA26893BE9F}" presName="sibTrans" presStyleCnt="0"/>
      <dgm:spPr/>
    </dgm:pt>
    <dgm:pt modelId="{3380F842-AE0E-CA42-BD7B-7E05D9DBE674}" type="pres">
      <dgm:prSet presAssocID="{FE3EF2BD-92B4-480F-A69C-BB278CE58422}" presName="node" presStyleLbl="node1" presStyleIdx="1" presStyleCnt="7">
        <dgm:presLayoutVars>
          <dgm:bulletEnabled val="1"/>
        </dgm:presLayoutVars>
      </dgm:prSet>
      <dgm:spPr/>
    </dgm:pt>
    <dgm:pt modelId="{2203EFCC-C225-D040-9FD7-C5429F5FFA48}" type="pres">
      <dgm:prSet presAssocID="{45177D7A-91C9-43BC-9670-EEBFEA8D3953}" presName="sibTrans" presStyleCnt="0"/>
      <dgm:spPr/>
    </dgm:pt>
    <dgm:pt modelId="{A0A4F1F9-C662-FB41-A7DC-C62378A3FA4B}" type="pres">
      <dgm:prSet presAssocID="{8CDF5B58-50E0-487E-8F46-B5B679D9A686}" presName="node" presStyleLbl="node1" presStyleIdx="2" presStyleCnt="7">
        <dgm:presLayoutVars>
          <dgm:bulletEnabled val="1"/>
        </dgm:presLayoutVars>
      </dgm:prSet>
      <dgm:spPr/>
    </dgm:pt>
    <dgm:pt modelId="{4FF20A24-B190-284C-B133-260B2C56F9DE}" type="pres">
      <dgm:prSet presAssocID="{58A1D2C9-86EC-4E27-B7EB-7DC7FA67EBE0}" presName="sibTrans" presStyleCnt="0"/>
      <dgm:spPr/>
    </dgm:pt>
    <dgm:pt modelId="{EE290F11-C2A3-1743-8929-2B093ACC7ADA}" type="pres">
      <dgm:prSet presAssocID="{5232FAB7-01D7-4877-A4C8-A52D16965F6E}" presName="node" presStyleLbl="node1" presStyleIdx="3" presStyleCnt="7">
        <dgm:presLayoutVars>
          <dgm:bulletEnabled val="1"/>
        </dgm:presLayoutVars>
      </dgm:prSet>
      <dgm:spPr/>
    </dgm:pt>
    <dgm:pt modelId="{CE16A587-AE81-4747-BCA7-8AF3D0B50280}" type="pres">
      <dgm:prSet presAssocID="{B8B6BBBC-9FD6-4992-84A0-BDC269D612DA}" presName="sibTrans" presStyleCnt="0"/>
      <dgm:spPr/>
    </dgm:pt>
    <dgm:pt modelId="{13996066-6B38-B74B-8102-4CA5C77190FF}" type="pres">
      <dgm:prSet presAssocID="{3D846EFE-43F3-4DFB-AA88-93988188DD63}" presName="node" presStyleLbl="node1" presStyleIdx="4" presStyleCnt="7">
        <dgm:presLayoutVars>
          <dgm:bulletEnabled val="1"/>
        </dgm:presLayoutVars>
      </dgm:prSet>
      <dgm:spPr/>
    </dgm:pt>
    <dgm:pt modelId="{D42A7FA3-D241-B345-8630-7E56FB34BEE0}" type="pres">
      <dgm:prSet presAssocID="{9426B0C5-4C22-409B-B745-FEFEB37BACF6}" presName="sibTrans" presStyleCnt="0"/>
      <dgm:spPr/>
    </dgm:pt>
    <dgm:pt modelId="{951F0894-14C5-7E4B-A38B-66B537E14579}" type="pres">
      <dgm:prSet presAssocID="{6F104EC1-FB56-4D7D-A76F-E9B5B61676AC}" presName="node" presStyleLbl="node1" presStyleIdx="5" presStyleCnt="7">
        <dgm:presLayoutVars>
          <dgm:bulletEnabled val="1"/>
        </dgm:presLayoutVars>
      </dgm:prSet>
      <dgm:spPr/>
    </dgm:pt>
    <dgm:pt modelId="{A359B14A-61B6-5E49-BBB2-85E1A61C3498}" type="pres">
      <dgm:prSet presAssocID="{5FAC1FD0-4719-4C83-BF37-C26A0441D2B2}" presName="sibTrans" presStyleCnt="0"/>
      <dgm:spPr/>
    </dgm:pt>
    <dgm:pt modelId="{E9F093FA-A540-AC49-B925-FE3BB4FEDAC8}" type="pres">
      <dgm:prSet presAssocID="{6E6E7F24-E60D-43A4-AD04-40C3EB9D8A25}" presName="node" presStyleLbl="node1" presStyleIdx="6" presStyleCnt="7">
        <dgm:presLayoutVars>
          <dgm:bulletEnabled val="1"/>
        </dgm:presLayoutVars>
      </dgm:prSet>
      <dgm:spPr/>
    </dgm:pt>
  </dgm:ptLst>
  <dgm:cxnLst>
    <dgm:cxn modelId="{CDB81F06-6CB6-42B9-BFFF-6BFD26C95205}" srcId="{246CD24F-D7E6-4D23-8FC1-3FE7E5442856}" destId="{8CDF5B58-50E0-487E-8F46-B5B679D9A686}" srcOrd="2" destOrd="0" parTransId="{2CDEC6FD-0721-4DF2-B6EB-A21ABF921505}" sibTransId="{58A1D2C9-86EC-4E27-B7EB-7DC7FA67EBE0}"/>
    <dgm:cxn modelId="{BED7E73D-382E-4ADF-BCDB-ECFEA121E76A}" srcId="{246CD24F-D7E6-4D23-8FC1-3FE7E5442856}" destId="{3D846EFE-43F3-4DFB-AA88-93988188DD63}" srcOrd="4" destOrd="0" parTransId="{71471BB2-893A-4DEB-ACC3-A26252B61941}" sibTransId="{9426B0C5-4C22-409B-B745-FEFEB37BACF6}"/>
    <dgm:cxn modelId="{61A5675B-3037-490E-89E6-5EB36C622D55}" srcId="{246CD24F-D7E6-4D23-8FC1-3FE7E5442856}" destId="{F9A8FD53-23E4-482D-8AF3-1E918EE752DA}" srcOrd="0" destOrd="0" parTransId="{93B5CEA0-2F9D-46FD-9DEA-EF1768457FBE}" sibTransId="{3B8ADE42-9B98-4102-82B3-DCA26893BE9F}"/>
    <dgm:cxn modelId="{19333D66-E043-0A4F-8D62-B72A7C0BFFC0}" type="presOf" srcId="{246CD24F-D7E6-4D23-8FC1-3FE7E5442856}" destId="{2CC8817E-DE6C-4D46-B3C0-00DD4FCCDBF7}" srcOrd="0" destOrd="0" presId="urn:microsoft.com/office/officeart/2005/8/layout/default"/>
    <dgm:cxn modelId="{FBDA6249-7DEF-A942-A4D9-FF3EF5083314}" type="presOf" srcId="{6F104EC1-FB56-4D7D-A76F-E9B5B61676AC}" destId="{951F0894-14C5-7E4B-A38B-66B537E14579}" srcOrd="0" destOrd="0" presId="urn:microsoft.com/office/officeart/2005/8/layout/default"/>
    <dgm:cxn modelId="{21432C52-53E2-7542-BBA0-581D322AEC69}" type="presOf" srcId="{5232FAB7-01D7-4877-A4C8-A52D16965F6E}" destId="{EE290F11-C2A3-1743-8929-2B093ACC7ADA}" srcOrd="0" destOrd="0" presId="urn:microsoft.com/office/officeart/2005/8/layout/default"/>
    <dgm:cxn modelId="{413BC059-4C4F-104B-B31C-07AED35F6672}" type="presOf" srcId="{3D846EFE-43F3-4DFB-AA88-93988188DD63}" destId="{13996066-6B38-B74B-8102-4CA5C77190FF}" srcOrd="0" destOrd="0" presId="urn:microsoft.com/office/officeart/2005/8/layout/default"/>
    <dgm:cxn modelId="{23E7ED7A-83BE-AF47-9139-426710B26163}" type="presOf" srcId="{F9A8FD53-23E4-482D-8AF3-1E918EE752DA}" destId="{78F338C7-6726-E747-82CF-437F73FAAC8B}" srcOrd="0" destOrd="0" presId="urn:microsoft.com/office/officeart/2005/8/layout/default"/>
    <dgm:cxn modelId="{20DA7680-975A-1045-A004-331A727141A6}" type="presOf" srcId="{6E6E7F24-E60D-43A4-AD04-40C3EB9D8A25}" destId="{E9F093FA-A540-AC49-B925-FE3BB4FEDAC8}" srcOrd="0" destOrd="0" presId="urn:microsoft.com/office/officeart/2005/8/layout/default"/>
    <dgm:cxn modelId="{95283382-AEB3-4DEF-96E5-0066A6504D8F}" srcId="{246CD24F-D7E6-4D23-8FC1-3FE7E5442856}" destId="{FE3EF2BD-92B4-480F-A69C-BB278CE58422}" srcOrd="1" destOrd="0" parTransId="{EEC0397A-426D-4ACF-8EE3-AD5B801A4DBB}" sibTransId="{45177D7A-91C9-43BC-9670-EEBFEA8D3953}"/>
    <dgm:cxn modelId="{7044D898-4023-4C97-ACE1-AC6272F13D7A}" srcId="{246CD24F-D7E6-4D23-8FC1-3FE7E5442856}" destId="{6F104EC1-FB56-4D7D-A76F-E9B5B61676AC}" srcOrd="5" destOrd="0" parTransId="{B8EB5C28-63AA-4FE2-84FB-CA8C3C209805}" sibTransId="{5FAC1FD0-4719-4C83-BF37-C26A0441D2B2}"/>
    <dgm:cxn modelId="{1BBB38AC-3EF2-274E-9D9C-10991B79ABE7}" type="presOf" srcId="{8CDF5B58-50E0-487E-8F46-B5B679D9A686}" destId="{A0A4F1F9-C662-FB41-A7DC-C62378A3FA4B}" srcOrd="0" destOrd="0" presId="urn:microsoft.com/office/officeart/2005/8/layout/default"/>
    <dgm:cxn modelId="{B2576FB3-A180-42A3-BE97-CA91994F5307}" srcId="{246CD24F-D7E6-4D23-8FC1-3FE7E5442856}" destId="{5232FAB7-01D7-4877-A4C8-A52D16965F6E}" srcOrd="3" destOrd="0" parTransId="{50D8B93F-A029-4377-B540-D2307C43E6B3}" sibTransId="{B8B6BBBC-9FD6-4992-84A0-BDC269D612DA}"/>
    <dgm:cxn modelId="{5BB651BB-845D-6746-8E93-EFAF668ACC52}" type="presOf" srcId="{FE3EF2BD-92B4-480F-A69C-BB278CE58422}" destId="{3380F842-AE0E-CA42-BD7B-7E05D9DBE674}" srcOrd="0" destOrd="0" presId="urn:microsoft.com/office/officeart/2005/8/layout/default"/>
    <dgm:cxn modelId="{E8DB0DEE-75FA-4247-A04C-280BA1B951CF}" srcId="{246CD24F-D7E6-4D23-8FC1-3FE7E5442856}" destId="{6E6E7F24-E60D-43A4-AD04-40C3EB9D8A25}" srcOrd="6" destOrd="0" parTransId="{24CE5DFE-7261-4294-838F-EB713E571C44}" sibTransId="{9B351C6F-BDB3-41DA-BF34-565F55A698E3}"/>
    <dgm:cxn modelId="{37D410DC-FC2A-1041-938B-F74D97821C9C}" type="presParOf" srcId="{2CC8817E-DE6C-4D46-B3C0-00DD4FCCDBF7}" destId="{78F338C7-6726-E747-82CF-437F73FAAC8B}" srcOrd="0" destOrd="0" presId="urn:microsoft.com/office/officeart/2005/8/layout/default"/>
    <dgm:cxn modelId="{1D3B93DD-8BF8-9D49-87E6-3A71F279C62F}" type="presParOf" srcId="{2CC8817E-DE6C-4D46-B3C0-00DD4FCCDBF7}" destId="{0128A1DC-2743-BE4C-8B36-B819E3184847}" srcOrd="1" destOrd="0" presId="urn:microsoft.com/office/officeart/2005/8/layout/default"/>
    <dgm:cxn modelId="{2352523B-6598-F741-A6C9-99C47758C45B}" type="presParOf" srcId="{2CC8817E-DE6C-4D46-B3C0-00DD4FCCDBF7}" destId="{3380F842-AE0E-CA42-BD7B-7E05D9DBE674}" srcOrd="2" destOrd="0" presId="urn:microsoft.com/office/officeart/2005/8/layout/default"/>
    <dgm:cxn modelId="{97A9BA8D-644F-7244-BC86-98E0D34A53BF}" type="presParOf" srcId="{2CC8817E-DE6C-4D46-B3C0-00DD4FCCDBF7}" destId="{2203EFCC-C225-D040-9FD7-C5429F5FFA48}" srcOrd="3" destOrd="0" presId="urn:microsoft.com/office/officeart/2005/8/layout/default"/>
    <dgm:cxn modelId="{F1598DC9-76EA-7E42-9A0E-55999A54E4BE}" type="presParOf" srcId="{2CC8817E-DE6C-4D46-B3C0-00DD4FCCDBF7}" destId="{A0A4F1F9-C662-FB41-A7DC-C62378A3FA4B}" srcOrd="4" destOrd="0" presId="urn:microsoft.com/office/officeart/2005/8/layout/default"/>
    <dgm:cxn modelId="{D27E3F7E-AE37-8147-BBEA-D1E51E6AC431}" type="presParOf" srcId="{2CC8817E-DE6C-4D46-B3C0-00DD4FCCDBF7}" destId="{4FF20A24-B190-284C-B133-260B2C56F9DE}" srcOrd="5" destOrd="0" presId="urn:microsoft.com/office/officeart/2005/8/layout/default"/>
    <dgm:cxn modelId="{655D63DE-B344-004A-B694-385F6C1BF02C}" type="presParOf" srcId="{2CC8817E-DE6C-4D46-B3C0-00DD4FCCDBF7}" destId="{EE290F11-C2A3-1743-8929-2B093ACC7ADA}" srcOrd="6" destOrd="0" presId="urn:microsoft.com/office/officeart/2005/8/layout/default"/>
    <dgm:cxn modelId="{D3F3F03C-D45D-B045-9D09-6F0FEA9DF5CC}" type="presParOf" srcId="{2CC8817E-DE6C-4D46-B3C0-00DD4FCCDBF7}" destId="{CE16A587-AE81-4747-BCA7-8AF3D0B50280}" srcOrd="7" destOrd="0" presId="urn:microsoft.com/office/officeart/2005/8/layout/default"/>
    <dgm:cxn modelId="{3C2CFE6E-4D61-A841-A4CF-864DDFC8A04D}" type="presParOf" srcId="{2CC8817E-DE6C-4D46-B3C0-00DD4FCCDBF7}" destId="{13996066-6B38-B74B-8102-4CA5C77190FF}" srcOrd="8" destOrd="0" presId="urn:microsoft.com/office/officeart/2005/8/layout/default"/>
    <dgm:cxn modelId="{91FAF4E1-5E4B-1E4B-9AEB-EF7C60806356}" type="presParOf" srcId="{2CC8817E-DE6C-4D46-B3C0-00DD4FCCDBF7}" destId="{D42A7FA3-D241-B345-8630-7E56FB34BEE0}" srcOrd="9" destOrd="0" presId="urn:microsoft.com/office/officeart/2005/8/layout/default"/>
    <dgm:cxn modelId="{2E985690-1133-B040-8437-1149F5BAD4EE}" type="presParOf" srcId="{2CC8817E-DE6C-4D46-B3C0-00DD4FCCDBF7}" destId="{951F0894-14C5-7E4B-A38B-66B537E14579}" srcOrd="10" destOrd="0" presId="urn:microsoft.com/office/officeart/2005/8/layout/default"/>
    <dgm:cxn modelId="{A9ACCF52-85A7-2C42-A508-B670077FFCEE}" type="presParOf" srcId="{2CC8817E-DE6C-4D46-B3C0-00DD4FCCDBF7}" destId="{A359B14A-61B6-5E49-BBB2-85E1A61C3498}" srcOrd="11" destOrd="0" presId="urn:microsoft.com/office/officeart/2005/8/layout/default"/>
    <dgm:cxn modelId="{59D4242A-410A-CE49-917B-4FA809BA227C}" type="presParOf" srcId="{2CC8817E-DE6C-4D46-B3C0-00DD4FCCDBF7}" destId="{E9F093FA-A540-AC49-B925-FE3BB4FEDAC8}" srcOrd="12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C0EFDE-9E1A-4C43-8F00-DAF0635D40E2}">
      <dsp:nvSpPr>
        <dsp:cNvPr id="0" name=""/>
        <dsp:cNvSpPr/>
      </dsp:nvSpPr>
      <dsp:spPr>
        <a:xfrm>
          <a:off x="0" y="311086"/>
          <a:ext cx="4911760" cy="6260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2D6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207" tIns="312420" rIns="381207" bIns="106680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Gill Sans MT" panose="020B0502020104020203" pitchFamily="34" charset="0"/>
            </a:rPr>
            <a:t>1,351,479 (32%)</a:t>
          </a:r>
        </a:p>
      </dsp:txBody>
      <dsp:txXfrm>
        <a:off x="0" y="311086"/>
        <a:ext cx="4911760" cy="626062"/>
      </dsp:txXfrm>
    </dsp:sp>
    <dsp:sp modelId="{AD508942-B396-4944-ADE1-B6555BE5A54D}">
      <dsp:nvSpPr>
        <dsp:cNvPr id="0" name=""/>
        <dsp:cNvSpPr/>
      </dsp:nvSpPr>
      <dsp:spPr>
        <a:xfrm>
          <a:off x="245588" y="89686"/>
          <a:ext cx="3438232" cy="442800"/>
        </a:xfrm>
        <a:prstGeom prst="roundRect">
          <a:avLst/>
        </a:prstGeom>
        <a:solidFill>
          <a:srgbClr val="002D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957" tIns="0" rIns="129957" bIns="0" numCol="1" spcCol="1270" anchor="ctr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Gill Sans MT" panose="020B0502020104020203" pitchFamily="34" charset="0"/>
            </a:rPr>
            <a:t>Healthy adults</a:t>
          </a:r>
        </a:p>
      </dsp:txBody>
      <dsp:txXfrm>
        <a:off x="267204" y="111302"/>
        <a:ext cx="3395000" cy="399568"/>
      </dsp:txXfrm>
    </dsp:sp>
    <dsp:sp modelId="{C353984E-B81E-4D08-B27C-F6D299F6AED9}">
      <dsp:nvSpPr>
        <dsp:cNvPr id="0" name=""/>
        <dsp:cNvSpPr/>
      </dsp:nvSpPr>
      <dsp:spPr>
        <a:xfrm>
          <a:off x="0" y="1239549"/>
          <a:ext cx="4911760" cy="6260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2D6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207" tIns="312420" rIns="381207" bIns="106680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Gill Sans MT" panose="020B0502020104020203" pitchFamily="34" charset="0"/>
            </a:rPr>
            <a:t>2,799,259 (66%)</a:t>
          </a:r>
        </a:p>
      </dsp:txBody>
      <dsp:txXfrm>
        <a:off x="0" y="1239549"/>
        <a:ext cx="4911760" cy="626062"/>
      </dsp:txXfrm>
    </dsp:sp>
    <dsp:sp modelId="{46253ABA-7E61-487E-BD91-B64DC7549880}">
      <dsp:nvSpPr>
        <dsp:cNvPr id="0" name=""/>
        <dsp:cNvSpPr/>
      </dsp:nvSpPr>
      <dsp:spPr>
        <a:xfrm>
          <a:off x="245588" y="1018149"/>
          <a:ext cx="3438232" cy="442800"/>
        </a:xfrm>
        <a:prstGeom prst="roundRect">
          <a:avLst/>
        </a:prstGeom>
        <a:solidFill>
          <a:srgbClr val="002D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957" tIns="0" rIns="129957" bIns="0" numCol="1" spcCol="1270" anchor="ctr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Gill Sans MT" panose="020B0502020104020203" pitchFamily="34" charset="0"/>
            </a:rPr>
            <a:t>Overweight/obesity</a:t>
          </a:r>
        </a:p>
      </dsp:txBody>
      <dsp:txXfrm>
        <a:off x="267204" y="1039765"/>
        <a:ext cx="3395000" cy="399568"/>
      </dsp:txXfrm>
    </dsp:sp>
    <dsp:sp modelId="{CE3B6289-E739-4269-BD9B-280D57B5B22A}">
      <dsp:nvSpPr>
        <dsp:cNvPr id="0" name=""/>
        <dsp:cNvSpPr/>
      </dsp:nvSpPr>
      <dsp:spPr>
        <a:xfrm>
          <a:off x="0" y="2168012"/>
          <a:ext cx="4911760" cy="6260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2D6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207" tIns="312420" rIns="381207" bIns="106680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Gill Sans MT" panose="020B0502020104020203" pitchFamily="34" charset="0"/>
            </a:rPr>
            <a:t>1,575,829 (34%)</a:t>
          </a:r>
        </a:p>
      </dsp:txBody>
      <dsp:txXfrm>
        <a:off x="0" y="2168012"/>
        <a:ext cx="4911760" cy="626062"/>
      </dsp:txXfrm>
    </dsp:sp>
    <dsp:sp modelId="{F81F482A-4B95-457E-B0D6-7555E266AFF9}">
      <dsp:nvSpPr>
        <dsp:cNvPr id="0" name=""/>
        <dsp:cNvSpPr/>
      </dsp:nvSpPr>
      <dsp:spPr>
        <a:xfrm>
          <a:off x="245588" y="1946612"/>
          <a:ext cx="3438232" cy="442800"/>
        </a:xfrm>
        <a:prstGeom prst="roundRect">
          <a:avLst/>
        </a:prstGeom>
        <a:solidFill>
          <a:srgbClr val="002D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957" tIns="0" rIns="129957" bIns="0" numCol="1" spcCol="1270" anchor="ctr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Gill Sans MT" panose="020B0502020104020203" pitchFamily="34" charset="0"/>
            </a:rPr>
            <a:t>Prediabetes</a:t>
          </a:r>
        </a:p>
      </dsp:txBody>
      <dsp:txXfrm>
        <a:off x="267204" y="1968228"/>
        <a:ext cx="3395000" cy="399568"/>
      </dsp:txXfrm>
    </dsp:sp>
    <dsp:sp modelId="{46F5880A-754E-425C-BE43-DEB7CEAE453E}">
      <dsp:nvSpPr>
        <dsp:cNvPr id="0" name=""/>
        <dsp:cNvSpPr/>
      </dsp:nvSpPr>
      <dsp:spPr>
        <a:xfrm>
          <a:off x="0" y="3096474"/>
          <a:ext cx="4911760" cy="6260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2D6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207" tIns="312420" rIns="381207" bIns="106680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Gill Sans MT" panose="020B0502020104020203" pitchFamily="34" charset="0"/>
            </a:rPr>
            <a:t>488,942 (10.5%)</a:t>
          </a:r>
        </a:p>
      </dsp:txBody>
      <dsp:txXfrm>
        <a:off x="0" y="3096474"/>
        <a:ext cx="4911760" cy="626062"/>
      </dsp:txXfrm>
    </dsp:sp>
    <dsp:sp modelId="{D4519D29-A74B-4176-B958-D4ECF0DD3848}">
      <dsp:nvSpPr>
        <dsp:cNvPr id="0" name=""/>
        <dsp:cNvSpPr/>
      </dsp:nvSpPr>
      <dsp:spPr>
        <a:xfrm>
          <a:off x="245588" y="2875074"/>
          <a:ext cx="3438232" cy="442800"/>
        </a:xfrm>
        <a:prstGeom prst="roundRect">
          <a:avLst/>
        </a:prstGeom>
        <a:solidFill>
          <a:srgbClr val="002D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957" tIns="0" rIns="129957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Gill Sans MT" panose="020B0502020104020203" pitchFamily="34" charset="0"/>
            </a:rPr>
            <a:t>Diabetes</a:t>
          </a:r>
        </a:p>
      </dsp:txBody>
      <dsp:txXfrm>
        <a:off x="267204" y="2896690"/>
        <a:ext cx="3395000" cy="3995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A49285-CBF8-44F0-8AFA-7FA18E2251A4}">
      <dsp:nvSpPr>
        <dsp:cNvPr id="0" name=""/>
        <dsp:cNvSpPr/>
      </dsp:nvSpPr>
      <dsp:spPr>
        <a:xfrm>
          <a:off x="405564" y="0"/>
          <a:ext cx="5537835" cy="1028700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C98DEC-1F60-4783-8FEC-1026EC636BD3}">
      <dsp:nvSpPr>
        <dsp:cNvPr id="0" name=""/>
        <dsp:cNvSpPr/>
      </dsp:nvSpPr>
      <dsp:spPr>
        <a:xfrm>
          <a:off x="3260" y="308610"/>
          <a:ext cx="1568332" cy="411480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Monounsaturated Fats</a:t>
          </a:r>
        </a:p>
      </dsp:txBody>
      <dsp:txXfrm>
        <a:off x="23347" y="328697"/>
        <a:ext cx="1528158" cy="371306"/>
      </dsp:txXfrm>
    </dsp:sp>
    <dsp:sp modelId="{F1B551FF-D0B1-4E7B-90D3-33966A4CE742}">
      <dsp:nvSpPr>
        <dsp:cNvPr id="0" name=""/>
        <dsp:cNvSpPr/>
      </dsp:nvSpPr>
      <dsp:spPr>
        <a:xfrm>
          <a:off x="1650009" y="308610"/>
          <a:ext cx="1568332" cy="411480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Polyunsaturated Fats</a:t>
          </a:r>
        </a:p>
      </dsp:txBody>
      <dsp:txXfrm>
        <a:off x="1670096" y="328697"/>
        <a:ext cx="1528158" cy="371306"/>
      </dsp:txXfrm>
    </dsp:sp>
    <dsp:sp modelId="{7344D6A7-E3EF-403C-A233-798F91CE472A}">
      <dsp:nvSpPr>
        <dsp:cNvPr id="0" name=""/>
        <dsp:cNvSpPr/>
      </dsp:nvSpPr>
      <dsp:spPr>
        <a:xfrm>
          <a:off x="3296758" y="308610"/>
          <a:ext cx="1568332" cy="411480"/>
        </a:xfrm>
        <a:prstGeom prst="round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Saturated Fats</a:t>
          </a:r>
        </a:p>
      </dsp:txBody>
      <dsp:txXfrm>
        <a:off x="3316845" y="328697"/>
        <a:ext cx="1528158" cy="371306"/>
      </dsp:txXfrm>
    </dsp:sp>
    <dsp:sp modelId="{849E64B5-0107-484A-8793-CC84E5721E68}">
      <dsp:nvSpPr>
        <dsp:cNvPr id="0" name=""/>
        <dsp:cNvSpPr/>
      </dsp:nvSpPr>
      <dsp:spPr>
        <a:xfrm>
          <a:off x="4943507" y="308610"/>
          <a:ext cx="1568332" cy="411480"/>
        </a:xfrm>
        <a:prstGeom prst="round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Trans Fats</a:t>
          </a:r>
        </a:p>
      </dsp:txBody>
      <dsp:txXfrm>
        <a:off x="4963594" y="328697"/>
        <a:ext cx="1528158" cy="3713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C29A6B-3713-4129-90F1-4365E8478F6D}">
      <dsp:nvSpPr>
        <dsp:cNvPr id="0" name=""/>
        <dsp:cNvSpPr/>
      </dsp:nvSpPr>
      <dsp:spPr>
        <a:xfrm>
          <a:off x="1887" y="479171"/>
          <a:ext cx="703434" cy="256694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Non-starchy Vegetables</a:t>
          </a:r>
        </a:p>
      </dsp:txBody>
      <dsp:txXfrm>
        <a:off x="130234" y="479171"/>
        <a:ext cx="446740" cy="256694"/>
      </dsp:txXfrm>
    </dsp:sp>
    <dsp:sp modelId="{6F474A13-1550-4FDB-B1C8-D7B983CFA02E}">
      <dsp:nvSpPr>
        <dsp:cNvPr id="0" name=""/>
        <dsp:cNvSpPr/>
      </dsp:nvSpPr>
      <dsp:spPr>
        <a:xfrm>
          <a:off x="641147" y="479171"/>
          <a:ext cx="788291" cy="256694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Starchy Vegetables</a:t>
          </a:r>
        </a:p>
      </dsp:txBody>
      <dsp:txXfrm>
        <a:off x="769494" y="479171"/>
        <a:ext cx="531597" cy="256694"/>
      </dsp:txXfrm>
    </dsp:sp>
    <dsp:sp modelId="{573DF470-13DB-45A3-96B1-1793A25B27B1}">
      <dsp:nvSpPr>
        <dsp:cNvPr id="0" name=""/>
        <dsp:cNvSpPr/>
      </dsp:nvSpPr>
      <dsp:spPr>
        <a:xfrm>
          <a:off x="1365264" y="479171"/>
          <a:ext cx="641737" cy="256694"/>
        </a:xfrm>
        <a:prstGeom prst="chevron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Fruit</a:t>
          </a:r>
        </a:p>
      </dsp:txBody>
      <dsp:txXfrm>
        <a:off x="1493611" y="479171"/>
        <a:ext cx="385043" cy="256694"/>
      </dsp:txXfrm>
    </dsp:sp>
    <dsp:sp modelId="{BD1A87CE-7619-4791-8625-ED361C059008}">
      <dsp:nvSpPr>
        <dsp:cNvPr id="0" name=""/>
        <dsp:cNvSpPr/>
      </dsp:nvSpPr>
      <dsp:spPr>
        <a:xfrm>
          <a:off x="1942828" y="479171"/>
          <a:ext cx="641737" cy="256694"/>
        </a:xfrm>
        <a:prstGeom prst="chevron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Poultry &amp; Meat</a:t>
          </a:r>
        </a:p>
      </dsp:txBody>
      <dsp:txXfrm>
        <a:off x="2071175" y="479171"/>
        <a:ext cx="385043" cy="256694"/>
      </dsp:txXfrm>
    </dsp:sp>
    <dsp:sp modelId="{B2385053-9710-4DB4-8FCF-F96FA25CD287}">
      <dsp:nvSpPr>
        <dsp:cNvPr id="0" name=""/>
        <dsp:cNvSpPr/>
      </dsp:nvSpPr>
      <dsp:spPr>
        <a:xfrm>
          <a:off x="2520392" y="479171"/>
          <a:ext cx="641737" cy="256694"/>
        </a:xfrm>
        <a:prstGeom prst="chevron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9335" rIns="9335" bIns="933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Fish &amp; Seafood</a:t>
          </a:r>
        </a:p>
      </dsp:txBody>
      <dsp:txXfrm>
        <a:off x="2648739" y="479171"/>
        <a:ext cx="385043" cy="256694"/>
      </dsp:txXfrm>
    </dsp:sp>
    <dsp:sp modelId="{D516D4F2-53A7-4AC2-86FA-9F1B781C0469}">
      <dsp:nvSpPr>
        <dsp:cNvPr id="0" name=""/>
        <dsp:cNvSpPr/>
      </dsp:nvSpPr>
      <dsp:spPr>
        <a:xfrm>
          <a:off x="3097955" y="479171"/>
          <a:ext cx="641737" cy="256694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9335" rIns="9335" bIns="933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Eggs</a:t>
          </a:r>
        </a:p>
      </dsp:txBody>
      <dsp:txXfrm>
        <a:off x="3226302" y="479171"/>
        <a:ext cx="385043" cy="256694"/>
      </dsp:txXfrm>
    </dsp:sp>
    <dsp:sp modelId="{849302A5-5635-4200-8B1A-A884B7E3614F}">
      <dsp:nvSpPr>
        <dsp:cNvPr id="0" name=""/>
        <dsp:cNvSpPr/>
      </dsp:nvSpPr>
      <dsp:spPr>
        <a:xfrm>
          <a:off x="3675519" y="479171"/>
          <a:ext cx="641737" cy="256694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9335" rIns="9335" bIns="933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Milk</a:t>
          </a:r>
        </a:p>
      </dsp:txBody>
      <dsp:txXfrm>
        <a:off x="3803866" y="479171"/>
        <a:ext cx="385043" cy="256694"/>
      </dsp:txXfrm>
    </dsp:sp>
    <dsp:sp modelId="{BD0BFBD7-D079-401A-A03C-2F0DA5E4F1FB}">
      <dsp:nvSpPr>
        <dsp:cNvPr id="0" name=""/>
        <dsp:cNvSpPr/>
      </dsp:nvSpPr>
      <dsp:spPr>
        <a:xfrm>
          <a:off x="4253083" y="479171"/>
          <a:ext cx="641737" cy="256694"/>
        </a:xfrm>
        <a:prstGeom prst="chevron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9335" rIns="9335" bIns="933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Dairy</a:t>
          </a:r>
        </a:p>
      </dsp:txBody>
      <dsp:txXfrm>
        <a:off x="4381430" y="479171"/>
        <a:ext cx="385043" cy="256694"/>
      </dsp:txXfrm>
    </dsp:sp>
    <dsp:sp modelId="{5901AB25-AE42-4334-94CA-1954927C06D8}">
      <dsp:nvSpPr>
        <dsp:cNvPr id="0" name=""/>
        <dsp:cNvSpPr/>
      </dsp:nvSpPr>
      <dsp:spPr>
        <a:xfrm>
          <a:off x="4830647" y="479171"/>
          <a:ext cx="641737" cy="256694"/>
        </a:xfrm>
        <a:prstGeom prst="chevron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9335" rIns="9335" bIns="933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Beans &amp; Legumes</a:t>
          </a:r>
        </a:p>
      </dsp:txBody>
      <dsp:txXfrm>
        <a:off x="4958994" y="479171"/>
        <a:ext cx="385043" cy="256694"/>
      </dsp:txXfrm>
    </dsp:sp>
    <dsp:sp modelId="{3030EA81-C7E3-4A32-8C9F-02E2CE085270}">
      <dsp:nvSpPr>
        <dsp:cNvPr id="0" name=""/>
        <dsp:cNvSpPr/>
      </dsp:nvSpPr>
      <dsp:spPr>
        <a:xfrm>
          <a:off x="5408210" y="479171"/>
          <a:ext cx="641737" cy="256694"/>
        </a:xfrm>
        <a:prstGeom prst="chevron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9335" rIns="9335" bIns="933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Whole-Grains</a:t>
          </a:r>
        </a:p>
      </dsp:txBody>
      <dsp:txXfrm>
        <a:off x="5536557" y="479171"/>
        <a:ext cx="385043" cy="256694"/>
      </dsp:txXfrm>
    </dsp:sp>
    <dsp:sp modelId="{C57D1CE8-180A-4064-AE86-6068011D0EF4}">
      <dsp:nvSpPr>
        <dsp:cNvPr id="0" name=""/>
        <dsp:cNvSpPr/>
      </dsp:nvSpPr>
      <dsp:spPr>
        <a:xfrm>
          <a:off x="5985774" y="479171"/>
          <a:ext cx="641737" cy="256694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9335" rIns="9335" bIns="933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Spreads &amp; Oils</a:t>
          </a:r>
        </a:p>
      </dsp:txBody>
      <dsp:txXfrm>
        <a:off x="6114121" y="479171"/>
        <a:ext cx="385043" cy="25669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6065AE-4B22-F545-9A72-2DB0F39F764B}">
      <dsp:nvSpPr>
        <dsp:cNvPr id="0" name=""/>
        <dsp:cNvSpPr/>
      </dsp:nvSpPr>
      <dsp:spPr>
        <a:xfrm>
          <a:off x="317934" y="773149"/>
          <a:ext cx="1953391" cy="145816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45720" rIns="15240" bIns="15240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Gill Sans MT" panose="020B0502020104020203" pitchFamily="34" charset="0"/>
            </a:rPr>
            <a:t>Prediabetes </a:t>
          </a:r>
          <a:r>
            <a:rPr lang="en-US" sz="1200" u="sng" kern="1200" dirty="0">
              <a:latin typeface="Gill Sans MT" panose="020B0502020104020203" pitchFamily="34" charset="0"/>
            </a:rPr>
            <a:t>AND </a:t>
          </a:r>
          <a:r>
            <a:rPr lang="en-US" sz="1200" kern="1200" dirty="0">
              <a:latin typeface="Gill Sans MT" panose="020B0502020104020203" pitchFamily="34" charset="0"/>
            </a:rPr>
            <a:t>BMI ≥25 kg/m</a:t>
          </a:r>
          <a:r>
            <a:rPr lang="en-US" sz="1200" kern="1200" baseline="30000" dirty="0">
              <a:latin typeface="Gill Sans MT" panose="020B0502020104020203" pitchFamily="34" charset="0"/>
            </a:rPr>
            <a:t>2</a:t>
          </a:r>
        </a:p>
      </dsp:txBody>
      <dsp:txXfrm>
        <a:off x="352101" y="807316"/>
        <a:ext cx="1885057" cy="1423998"/>
      </dsp:txXfrm>
    </dsp:sp>
    <dsp:sp modelId="{28493C34-4AF1-FF42-9110-9EDEDA6C1759}">
      <dsp:nvSpPr>
        <dsp:cNvPr id="0" name=""/>
        <dsp:cNvSpPr/>
      </dsp:nvSpPr>
      <dsp:spPr>
        <a:xfrm>
          <a:off x="325552" y="2218590"/>
          <a:ext cx="1953391" cy="62701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0" rIns="2794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Gill Sans MT" panose="020B0502020104020203" pitchFamily="34" charset="0"/>
            </a:rPr>
            <a:t>Eligibility</a:t>
          </a:r>
        </a:p>
      </dsp:txBody>
      <dsp:txXfrm>
        <a:off x="325552" y="2218590"/>
        <a:ext cx="1375627" cy="627011"/>
      </dsp:txXfrm>
    </dsp:sp>
    <dsp:sp modelId="{EF979498-0596-C443-BEA5-9C8C02B0C99C}">
      <dsp:nvSpPr>
        <dsp:cNvPr id="0" name=""/>
        <dsp:cNvSpPr/>
      </dsp:nvSpPr>
      <dsp:spPr>
        <a:xfrm>
          <a:off x="1436394" y="2361342"/>
          <a:ext cx="683687" cy="68368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0C35DC-8C55-C54F-816B-5D936B6DD23A}">
      <dsp:nvSpPr>
        <dsp:cNvPr id="0" name=""/>
        <dsp:cNvSpPr/>
      </dsp:nvSpPr>
      <dsp:spPr>
        <a:xfrm>
          <a:off x="2504314" y="773149"/>
          <a:ext cx="1953391" cy="145816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45720" rIns="15240" bIns="15240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Gill Sans MT" panose="020B0502020104020203" pitchFamily="34" charset="0"/>
            </a:rPr>
            <a:t>CDC-certified DPP coaches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Gill Sans MT" panose="020B0502020104020203" pitchFamily="34" charset="0"/>
            </a:rPr>
            <a:t>CDC curriculum</a:t>
          </a:r>
        </a:p>
      </dsp:txBody>
      <dsp:txXfrm>
        <a:off x="2538481" y="807316"/>
        <a:ext cx="1885057" cy="1423998"/>
      </dsp:txXfrm>
    </dsp:sp>
    <dsp:sp modelId="{4B3E6841-5918-A548-B895-9BB2C9AE55F8}">
      <dsp:nvSpPr>
        <dsp:cNvPr id="0" name=""/>
        <dsp:cNvSpPr/>
      </dsp:nvSpPr>
      <dsp:spPr>
        <a:xfrm>
          <a:off x="2523399" y="2267879"/>
          <a:ext cx="1953391" cy="62701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0" rIns="2794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Gill Sans MT" panose="020B0502020104020203" pitchFamily="34" charset="0"/>
            </a:rPr>
            <a:t>Instructors</a:t>
          </a:r>
        </a:p>
      </dsp:txBody>
      <dsp:txXfrm>
        <a:off x="2523399" y="2267879"/>
        <a:ext cx="1375627" cy="627011"/>
      </dsp:txXfrm>
    </dsp:sp>
    <dsp:sp modelId="{21A63767-1360-F149-9A41-26BDAFBD0820}">
      <dsp:nvSpPr>
        <dsp:cNvPr id="0" name=""/>
        <dsp:cNvSpPr/>
      </dsp:nvSpPr>
      <dsp:spPr>
        <a:xfrm>
          <a:off x="3720347" y="2361342"/>
          <a:ext cx="683687" cy="68368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CCE001-FE10-F244-AE66-3E42974471C8}">
      <dsp:nvSpPr>
        <dsp:cNvPr id="0" name=""/>
        <dsp:cNvSpPr/>
      </dsp:nvSpPr>
      <dsp:spPr>
        <a:xfrm>
          <a:off x="4573413" y="803581"/>
          <a:ext cx="1953391" cy="145816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45720" rIns="15240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dirty="0">
              <a:latin typeface="Gill Sans MT" panose="020B0502020104020203" pitchFamily="34" charset="0"/>
            </a:rPr>
            <a:t>Group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dirty="0">
              <a:latin typeface="Gill Sans MT" panose="020B0502020104020203" pitchFamily="34" charset="0"/>
            </a:rPr>
            <a:t>In-person or telemedicine</a:t>
          </a:r>
        </a:p>
      </dsp:txBody>
      <dsp:txXfrm>
        <a:off x="4607580" y="837748"/>
        <a:ext cx="1885057" cy="1423998"/>
      </dsp:txXfrm>
    </dsp:sp>
    <dsp:sp modelId="{56C9FF8A-FEEF-A441-913E-471394DF827D}">
      <dsp:nvSpPr>
        <dsp:cNvPr id="0" name=""/>
        <dsp:cNvSpPr/>
      </dsp:nvSpPr>
      <dsp:spPr>
        <a:xfrm>
          <a:off x="4573413" y="2261747"/>
          <a:ext cx="1953391" cy="62701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0" rIns="2794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Gill Sans MT" panose="020B0502020104020203" pitchFamily="34" charset="0"/>
            </a:rPr>
            <a:t>Format</a:t>
          </a:r>
        </a:p>
      </dsp:txBody>
      <dsp:txXfrm>
        <a:off x="4573413" y="2261747"/>
        <a:ext cx="1375627" cy="627011"/>
      </dsp:txXfrm>
    </dsp:sp>
    <dsp:sp modelId="{11E45BA9-D36C-0642-86AC-05FE8E88C5C6}">
      <dsp:nvSpPr>
        <dsp:cNvPr id="0" name=""/>
        <dsp:cNvSpPr/>
      </dsp:nvSpPr>
      <dsp:spPr>
        <a:xfrm>
          <a:off x="6004299" y="2361342"/>
          <a:ext cx="683687" cy="683687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449C66-B815-2846-8F79-641CA2418932}">
      <dsp:nvSpPr>
        <dsp:cNvPr id="0" name=""/>
        <dsp:cNvSpPr/>
      </dsp:nvSpPr>
      <dsp:spPr>
        <a:xfrm>
          <a:off x="6683182" y="773149"/>
          <a:ext cx="1953391" cy="145816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45720" rIns="15240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Gill Sans MT" panose="020B0502020104020203" pitchFamily="34" charset="0"/>
            </a:rPr>
            <a:t>Nutrition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Gill Sans MT" panose="020B0502020104020203" pitchFamily="34" charset="0"/>
            </a:rPr>
            <a:t>Physical activity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Gill Sans MT" panose="020B0502020104020203" pitchFamily="34" charset="0"/>
            </a:rPr>
            <a:t>Self-monitoring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Gill Sans MT" panose="020B0502020104020203" pitchFamily="34" charset="0"/>
            </a:rPr>
            <a:t>Calorie balance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Gill Sans MT" panose="020B0502020104020203" pitchFamily="34" charset="0"/>
            </a:rPr>
            <a:t>Stress/triggers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Gill Sans MT" panose="020B0502020104020203" pitchFamily="34" charset="0"/>
            </a:rPr>
            <a:t>Healthy habits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Gill Sans MT" panose="020B0502020104020203" pitchFamily="34" charset="0"/>
            </a:rPr>
            <a:t>Diabetes &amp; CVD</a:t>
          </a:r>
        </a:p>
      </dsp:txBody>
      <dsp:txXfrm>
        <a:off x="6717349" y="807316"/>
        <a:ext cx="1885057" cy="1423998"/>
      </dsp:txXfrm>
    </dsp:sp>
    <dsp:sp modelId="{D9B4596D-B24F-E44C-BF2C-C3B645B83292}">
      <dsp:nvSpPr>
        <dsp:cNvPr id="0" name=""/>
        <dsp:cNvSpPr/>
      </dsp:nvSpPr>
      <dsp:spPr>
        <a:xfrm>
          <a:off x="6683182" y="2218590"/>
          <a:ext cx="1953391" cy="62701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0" rIns="2794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Gill Sans MT" panose="020B0502020104020203" pitchFamily="34" charset="0"/>
            </a:rPr>
            <a:t>Topics</a:t>
          </a:r>
        </a:p>
      </dsp:txBody>
      <dsp:txXfrm>
        <a:off x="6683182" y="2218590"/>
        <a:ext cx="1375627" cy="627011"/>
      </dsp:txXfrm>
    </dsp:sp>
    <dsp:sp modelId="{5A34EDCC-EB80-D446-BA54-CB3E540B5282}">
      <dsp:nvSpPr>
        <dsp:cNvPr id="0" name=""/>
        <dsp:cNvSpPr/>
      </dsp:nvSpPr>
      <dsp:spPr>
        <a:xfrm>
          <a:off x="8288252" y="2361342"/>
          <a:ext cx="683687" cy="683687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F338C7-6726-E747-82CF-437F73FAAC8B}">
      <dsp:nvSpPr>
        <dsp:cNvPr id="0" name=""/>
        <dsp:cNvSpPr/>
      </dsp:nvSpPr>
      <dsp:spPr>
        <a:xfrm>
          <a:off x="2376" y="539160"/>
          <a:ext cx="1885461" cy="1131277"/>
        </a:xfrm>
        <a:prstGeom prst="rect">
          <a:avLst/>
        </a:prstGeom>
        <a:solidFill>
          <a:srgbClr val="002D61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Lower diabetes risk</a:t>
          </a:r>
        </a:p>
      </dsp:txBody>
      <dsp:txXfrm>
        <a:off x="2376" y="539160"/>
        <a:ext cx="1885461" cy="1131277"/>
      </dsp:txXfrm>
    </dsp:sp>
    <dsp:sp modelId="{3380F842-AE0E-CA42-BD7B-7E05D9DBE674}">
      <dsp:nvSpPr>
        <dsp:cNvPr id="0" name=""/>
        <dsp:cNvSpPr/>
      </dsp:nvSpPr>
      <dsp:spPr>
        <a:xfrm>
          <a:off x="2076384" y="539160"/>
          <a:ext cx="1885461" cy="1131277"/>
        </a:xfrm>
        <a:prstGeom prst="rect">
          <a:avLst/>
        </a:prstGeom>
        <a:solidFill>
          <a:srgbClr val="002D61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Weight loss</a:t>
          </a:r>
        </a:p>
      </dsp:txBody>
      <dsp:txXfrm>
        <a:off x="2076384" y="539160"/>
        <a:ext cx="1885461" cy="1131277"/>
      </dsp:txXfrm>
    </dsp:sp>
    <dsp:sp modelId="{A0A4F1F9-C662-FB41-A7DC-C62378A3FA4B}">
      <dsp:nvSpPr>
        <dsp:cNvPr id="0" name=""/>
        <dsp:cNvSpPr/>
      </dsp:nvSpPr>
      <dsp:spPr>
        <a:xfrm>
          <a:off x="4150392" y="539160"/>
          <a:ext cx="1885461" cy="1131277"/>
        </a:xfrm>
        <a:prstGeom prst="rect">
          <a:avLst/>
        </a:prstGeom>
        <a:solidFill>
          <a:srgbClr val="002D61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Improve healthy behaviors</a:t>
          </a:r>
        </a:p>
      </dsp:txBody>
      <dsp:txXfrm>
        <a:off x="4150392" y="539160"/>
        <a:ext cx="1885461" cy="1131277"/>
      </dsp:txXfrm>
    </dsp:sp>
    <dsp:sp modelId="{EE290F11-C2A3-1743-8929-2B093ACC7ADA}">
      <dsp:nvSpPr>
        <dsp:cNvPr id="0" name=""/>
        <dsp:cNvSpPr/>
      </dsp:nvSpPr>
      <dsp:spPr>
        <a:xfrm>
          <a:off x="6224400" y="539160"/>
          <a:ext cx="1885461" cy="1131277"/>
        </a:xfrm>
        <a:prstGeom prst="rect">
          <a:avLst/>
        </a:prstGeom>
        <a:solidFill>
          <a:srgbClr val="002D61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Improve quality of life</a:t>
          </a:r>
        </a:p>
      </dsp:txBody>
      <dsp:txXfrm>
        <a:off x="6224400" y="539160"/>
        <a:ext cx="1885461" cy="1131277"/>
      </dsp:txXfrm>
    </dsp:sp>
    <dsp:sp modelId="{13996066-6B38-B74B-8102-4CA5C77190FF}">
      <dsp:nvSpPr>
        <dsp:cNvPr id="0" name=""/>
        <dsp:cNvSpPr/>
      </dsp:nvSpPr>
      <dsp:spPr>
        <a:xfrm>
          <a:off x="1039380" y="1858983"/>
          <a:ext cx="1885461" cy="1131277"/>
        </a:xfrm>
        <a:prstGeom prst="rect">
          <a:avLst/>
        </a:prstGeom>
        <a:solidFill>
          <a:srgbClr val="002D61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Improve blood pressure	</a:t>
          </a:r>
        </a:p>
      </dsp:txBody>
      <dsp:txXfrm>
        <a:off x="1039380" y="1858983"/>
        <a:ext cx="1885461" cy="1131277"/>
      </dsp:txXfrm>
    </dsp:sp>
    <dsp:sp modelId="{951F0894-14C5-7E4B-A38B-66B537E14579}">
      <dsp:nvSpPr>
        <dsp:cNvPr id="0" name=""/>
        <dsp:cNvSpPr/>
      </dsp:nvSpPr>
      <dsp:spPr>
        <a:xfrm>
          <a:off x="3113388" y="1858983"/>
          <a:ext cx="1885461" cy="1131277"/>
        </a:xfrm>
        <a:prstGeom prst="rect">
          <a:avLst/>
        </a:prstGeom>
        <a:solidFill>
          <a:srgbClr val="002D61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Improve sleep</a:t>
          </a:r>
        </a:p>
      </dsp:txBody>
      <dsp:txXfrm>
        <a:off x="3113388" y="1858983"/>
        <a:ext cx="1885461" cy="1131277"/>
      </dsp:txXfrm>
    </dsp:sp>
    <dsp:sp modelId="{E9F093FA-A540-AC49-B925-FE3BB4FEDAC8}">
      <dsp:nvSpPr>
        <dsp:cNvPr id="0" name=""/>
        <dsp:cNvSpPr/>
      </dsp:nvSpPr>
      <dsp:spPr>
        <a:xfrm>
          <a:off x="5187396" y="1858983"/>
          <a:ext cx="1885461" cy="1131277"/>
        </a:xfrm>
        <a:prstGeom prst="rect">
          <a:avLst/>
        </a:prstGeom>
        <a:solidFill>
          <a:srgbClr val="002D61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Decreased healthcare costs</a:t>
          </a:r>
        </a:p>
      </dsp:txBody>
      <dsp:txXfrm>
        <a:off x="5187396" y="1858983"/>
        <a:ext cx="1885461" cy="11312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666006-DEEF-458F-8A79-6736541EF65A}" type="datetimeFigureOut">
              <a:rPr lang="en-US" smtClean="0"/>
              <a:t>11/15/2022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7AF487-5EE2-4F14-95BE-CD1D73BD0F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637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38A4FC-0195-4288-8025-922CB6DC69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280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38A4FC-0195-4288-8025-922CB6DC69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387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8A4FC-0195-4288-8025-922CB6DC6966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477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8833D-629B-4379-A3A2-FBB8E9321AA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761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8833D-629B-4379-A3A2-FBB8E9321AA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937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your ideas on ways</a:t>
            </a:r>
            <a:r>
              <a:rPr lang="en-US" baseline="0" dirty="0"/>
              <a:t> to increase your fruit and </a:t>
            </a:r>
            <a:r>
              <a:rPr lang="en-US" baseline="0"/>
              <a:t>vegetable intake?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8833D-629B-4379-A3A2-FBB8E9321AA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355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AF487-5EE2-4F14-95BE-CD1D73BD0FD3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73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Fat is important.</a:t>
            </a:r>
            <a:r>
              <a:rPr lang="en-US" baseline="0" dirty="0"/>
              <a:t> It provides satiety, essential fatty acids, energy storage, and insulates the body. Eating monounsaturated and polyunsaturated fats reduces the risk of heart disease, lowers cholesterol, and reduces inflammation.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8833D-629B-4379-A3A2-FBB8E9321AA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960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scale is useful</a:t>
            </a:r>
            <a:r>
              <a:rPr lang="en-US" baseline="0" dirty="0"/>
              <a:t> for meats and cheese. Weigh meat after it is cooked. 3 ounces is the typical portion for beef or chicken and 1 ounce is the portion for cheese.  Some scales are also designed to provide carb counts.</a:t>
            </a:r>
          </a:p>
          <a:p>
            <a:endParaRPr lang="en-US" baseline="0" dirty="0"/>
          </a:p>
          <a:p>
            <a:r>
              <a:rPr lang="en-US" baseline="0" dirty="0"/>
              <a:t>Measuring cups work well for dry and wet foods. Measure yogurt and milk with a liquid measure. Use dry measuring cups for things like rice and cereal.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8833D-629B-4379-A3A2-FBB8E9321AA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8365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31071-6003-4F23-B1CD-C5C10B2F2F6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785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2AA43-B360-4265-836A-306AB82280C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271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79D4D-E1C9-7644-982D-D4373AD165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52EF34-3500-304E-9563-D2BE455B62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2AAB7-7156-EC48-AA9B-49E7F590B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A3363-090B-B941-B4E1-AA4BE1B911A7}" type="datetimeFigureOut">
              <a:rPr lang="en-US" smtClean="0"/>
              <a:t>11/15/2022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DB31F-27E1-B847-A1E3-BBD5A7553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2EA21E-A3D4-9442-8035-CD0C61133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FE46D-1DB1-0B4C-81C8-38C886DF13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899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3920486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xfrm>
            <a:off x="628650" y="367093"/>
            <a:ext cx="7886700" cy="90799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28650" y="1370012"/>
            <a:ext cx="3867150" cy="3262314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322070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BD1B9-879D-0448-8ECD-39286D6F2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0419"/>
            <a:ext cx="7886700" cy="907993"/>
          </a:xfrm>
        </p:spPr>
        <p:txBody>
          <a:bodyPr>
            <a:normAutofit/>
          </a:bodyPr>
          <a:lstStyle>
            <a:lvl1pPr>
              <a:defRPr sz="29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12320-17BD-4A4A-999E-3C8C1AD76A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b="0"/>
            </a:lvl2pPr>
            <a:lvl3pPr marL="914400" indent="0">
              <a:buNone/>
              <a:defRPr b="0"/>
            </a:lvl3pPr>
            <a:lvl4pPr marL="1371600" indent="0">
              <a:buNone/>
              <a:defRPr b="0"/>
            </a:lvl4pPr>
            <a:lvl5pPr marL="1828800" indent="0">
              <a:buNone/>
              <a:defRPr b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C3E275-2E21-B049-AC16-1C4E51450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A3363-090B-B941-B4E1-AA4BE1B911A7}" type="datetimeFigureOut">
              <a:rPr lang="en-US" smtClean="0"/>
              <a:t>11/15/2022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BAB5B-408E-0947-8CD8-5FCBD1F79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687742-5BD1-F546-9610-16D464475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FE46D-1DB1-0B4C-81C8-38C886DF13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785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77D27-522C-324B-AA99-2597D9FEB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7094"/>
            <a:ext cx="7886700" cy="907993"/>
          </a:xfrm>
        </p:spPr>
        <p:txBody>
          <a:bodyPr>
            <a:normAutofit/>
          </a:bodyPr>
          <a:lstStyle>
            <a:lvl1pPr>
              <a:defRPr sz="29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10A74-77DF-884F-B99B-235241AFFA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27A30A-B5C7-CB4B-9857-E79B28AAA9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E378FD-A006-C347-A8A5-9A96F3A78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A3363-090B-B941-B4E1-AA4BE1B911A7}" type="datetimeFigureOut">
              <a:rPr lang="en-US" smtClean="0"/>
              <a:t>11/15/2022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ABB7EA-F0FF-2C47-A0BD-E342B82BF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049BD-C32E-2E45-AF75-20F0EC4CA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FE46D-1DB1-0B4C-81C8-38C886DF13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719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55DE8-2648-400F-847E-B5A5A5BFE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F3A3D-177C-4667-9B37-A128A4A35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79C255-54BE-4B6F-9623-0CF2545CB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95B4B2-2486-4A5D-B089-FF28A2623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649A9-DB94-4955-8166-BDAD628FBD49}" type="datetimeFigureOut">
              <a:rPr lang="en-US" smtClean="0"/>
              <a:t>11/15/2022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8B5685-E64B-457E-968F-C47216D57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A2340F-19B4-4894-86AC-BEB5BBD5D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0CE2E-9797-4445-A06A-B3E5AAFDF3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639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07FE92-E3CD-43D4-AF15-AC50CA1D8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649A9-DB94-4955-8166-BDAD628FBD49}" type="datetimeFigureOut">
              <a:rPr lang="en-US" smtClean="0"/>
              <a:t>11/15/2022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F9A685-170F-4C47-9F6A-DF2BBA6E0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35375D-530C-4BFA-AFC1-A0CB345AB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0CE2E-9797-4445-A06A-B3E5AAFDF3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780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F8B3C-4B12-41B2-AEC0-3BC014022C82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777015"/>
            <a:ext cx="457200" cy="330994"/>
          </a:xfrm>
        </p:spPr>
        <p:txBody>
          <a:bodyPr/>
          <a:lstStyle/>
          <a:p>
            <a:fld id="{6BBD5CA8-1301-4DF9-9479-EB36D2E41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166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428750"/>
            <a:ext cx="3298112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1" y="1885950"/>
            <a:ext cx="3298113" cy="280630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7" y="1428750"/>
            <a:ext cx="3298113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7" y="1885950"/>
            <a:ext cx="3298113" cy="280630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F8B3C-4B12-41B2-AEC0-3BC014022C82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D5CA8-1301-4DF9-9479-EB36D2E41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Click to edit Topic text"/>
          <p:cNvSpPr txBox="1">
            <a:spLocks noGrp="1"/>
          </p:cNvSpPr>
          <p:nvPr>
            <p:ph type="title" hasCustomPrompt="1"/>
          </p:nvPr>
        </p:nvSpPr>
        <p:spPr>
          <a:xfrm>
            <a:off x="4960785" y="4091442"/>
            <a:ext cx="3969632" cy="827633"/>
          </a:xfrm>
          <a:prstGeom prst="rect">
            <a:avLst/>
          </a:prstGeom>
        </p:spPr>
        <p:txBody>
          <a:bodyPr anchor="t"/>
          <a:lstStyle>
            <a:lvl1pPr defTabSz="685800"/>
          </a:lstStyle>
          <a:p>
            <a:r>
              <a:t>Click to edit Topic text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960785" y="3809482"/>
            <a:ext cx="3524111" cy="274861"/>
          </a:xfrm>
          <a:prstGeom prst="rect">
            <a:avLst/>
          </a:prstGeom>
        </p:spPr>
        <p:txBody>
          <a:bodyPr/>
          <a:lstStyle>
            <a:lvl1pPr defTabSz="685800">
              <a:spcBef>
                <a:spcPts val="700"/>
              </a:spcBef>
              <a:defRPr sz="1400"/>
            </a:lvl1pPr>
            <a:lvl2pPr indent="342900" defTabSz="685800">
              <a:spcBef>
                <a:spcPts val="700"/>
              </a:spcBef>
              <a:defRPr sz="1400"/>
            </a:lvl2pPr>
            <a:lvl3pPr indent="685800" defTabSz="685800">
              <a:spcBef>
                <a:spcPts val="700"/>
              </a:spcBef>
              <a:defRPr sz="1400"/>
            </a:lvl3pPr>
            <a:lvl4pPr indent="1028700" defTabSz="685800">
              <a:spcBef>
                <a:spcPts val="700"/>
              </a:spcBef>
              <a:defRPr sz="1400"/>
            </a:lvl4pPr>
            <a:lvl5pPr indent="1371600" defTabSz="685800">
              <a:spcBef>
                <a:spcPts val="700"/>
              </a:spcBef>
              <a:defRPr sz="1400"/>
            </a:lvl5pPr>
          </a:lstStyle>
          <a:p>
            <a:r>
              <a:t>THIS MONTH’S TOPIC: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3394968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 b="0"/>
            </a:lvl1pPr>
          </a:lstStyle>
          <a:p>
            <a:r>
              <a:t>Title Text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43000" y="2701925"/>
            <a:ext cx="6858000" cy="1241425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9339809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4C7E77F3-B539-1C49-A308-B1743C941D6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A29D86-0B9A-3041-9C04-0276E0299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4FDC04-A04E-6A4C-ACDE-2161D6804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4DAA9D-984C-8A44-A2C9-947741B224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A3363-090B-B941-B4E1-AA4BE1B911A7}" type="datetimeFigureOut">
              <a:rPr lang="en-US" smtClean="0"/>
              <a:t>11/15/2022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699C0-F192-D946-A428-C035511C56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D77C6-8EA3-1A4D-994E-C97A52A84F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FE46D-1DB1-0B4C-81C8-38C886DF13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486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9" r:id="rId3"/>
    <p:sldLayoutId id="2147483695" r:id="rId4"/>
    <p:sldLayoutId id="2147483696" r:id="rId5"/>
    <p:sldLayoutId id="2147483697" r:id="rId6"/>
    <p:sldLayoutId id="214748369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628650" y="360418"/>
            <a:ext cx="7886700" cy="907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628650" y="1370012"/>
            <a:ext cx="7886700" cy="3262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56726" y="4780428"/>
            <a:ext cx="258624" cy="24830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 hangingPunct="0"/>
            <a:fld id="{86CB4B4D-7CA3-9044-876B-883B54F8677D}" type="slidenum">
              <a:rPr kern="0">
                <a:sym typeface="Calibri"/>
              </a:rPr>
              <a:pPr hangingPunct="0"/>
              <a:t>‹#›</a:t>
            </a:fld>
            <a:endParaRPr kern="0" dirty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4170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</p:sldLayoutIdLst>
  <p:transition spd="med"/>
  <p:txStyles>
    <p:titleStyle>
      <a:lvl1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0" marR="0" indent="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4572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914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1371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1828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514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29718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4290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38862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6.wdp"/><Relationship Id="rId7" Type="http://schemas.openxmlformats.org/officeDocument/2006/relationships/image" Target="../media/image42.png"/><Relationship Id="rId12" Type="http://schemas.microsoft.com/office/2007/relationships/hdphoto" Target="../media/hdphoto10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11" Type="http://schemas.openxmlformats.org/officeDocument/2006/relationships/image" Target="../media/image44.png"/><Relationship Id="rId5" Type="http://schemas.microsoft.com/office/2007/relationships/hdphoto" Target="../media/hdphoto7.wdp"/><Relationship Id="rId10" Type="http://schemas.microsoft.com/office/2007/relationships/hdphoto" Target="../media/hdphoto9.wdp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://www.umms.org/letstalk" TargetMode="Externa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1"/>
          <p:cNvSpPr txBox="1">
            <a:spLocks noGrp="1"/>
          </p:cNvSpPr>
          <p:nvPr>
            <p:ph type="ctrTitle"/>
          </p:nvPr>
        </p:nvSpPr>
        <p:spPr>
          <a:xfrm>
            <a:off x="4255697" y="4076495"/>
            <a:ext cx="4888303" cy="63632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>
              <a:defRPr sz="2400">
                <a:latin typeface="+mn-lt"/>
                <a:ea typeface="+mn-ea"/>
                <a:cs typeface="+mn-cs"/>
                <a:sym typeface="Calibri"/>
              </a:defRPr>
            </a:pPr>
            <a:r>
              <a:rPr lang="en-US" dirty="0"/>
              <a:t>Diabetes</a:t>
            </a:r>
            <a:br>
              <a:rPr lang="en-US" dirty="0"/>
            </a:br>
            <a:r>
              <a:rPr lang="en-US" sz="1800" dirty="0">
                <a:solidFill>
                  <a:srgbClr val="FF0000"/>
                </a:solidFill>
              </a:rPr>
              <a:t>November 16, 2022</a:t>
            </a:r>
            <a:endParaRPr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111314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266BB-D050-4845-BCDB-287D63B2C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Ways to Prevent Type 2 Diabetes &amp; </a:t>
            </a:r>
            <a:br>
              <a:rPr lang="en-US" dirty="0"/>
            </a:br>
            <a:r>
              <a:rPr lang="en-US" dirty="0"/>
              <a:t>Manage Diabetes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7D3E9-3BC6-44C0-84A3-18FF13D180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Lifestyle Changes- Diet &amp; Exercise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Lifestyle Change Program (DPP Program)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Diabetes Self-Management Training 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995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69088-5DEE-424A-B877-AE656532F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Fad Diets vs. Lifestyle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29B302-5DED-4756-A1A3-EC05FCC2B03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42900" lvl="0" indent="-3429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Carnivore Diet </a:t>
            </a:r>
          </a:p>
          <a:p>
            <a:pPr marL="342900" lvl="0" indent="-3429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Whole 30 </a:t>
            </a:r>
          </a:p>
          <a:p>
            <a:pPr marL="342900" lvl="0" indent="-3429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Keto Diet</a:t>
            </a:r>
          </a:p>
          <a:p>
            <a:pPr marL="342900" lvl="0" indent="-3429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Atkins </a:t>
            </a:r>
          </a:p>
          <a:p>
            <a:pPr marL="342900" lvl="0" indent="-3429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Paleo </a:t>
            </a:r>
          </a:p>
          <a:p>
            <a:pPr marL="342900" lvl="0" indent="-3429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0000"/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A93CC5-F0ED-D1FE-DC28-3650231A7B2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prstClr val="black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Mediterranean Diet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prstClr val="black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WW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prstClr val="black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Vegetarian Diet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prstClr val="black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Flexitarian Diet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prstClr val="black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DASH Diet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prstClr val="black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Fat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prstClr val="black"/>
              </a:buClr>
              <a:buSzPct val="70000"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06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for disaster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Dyslipidemia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Hypertension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Impaired Glucose Tolerance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Insulin resistance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Excessive insulin production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32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Nutrients of Concern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Saturated Fat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Sodium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Simple Carbohydrates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8618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Nutrients for Disaster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Saturated Fat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Solid at room temperature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Animal Fat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Contribute to dyslipidemia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Goal: &lt;10% of total caloric intake from saturated fat </a:t>
            </a:r>
          </a:p>
          <a:p>
            <a:pPr marL="274320"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7177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Nutrients for disaster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Saturated Fat 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Common food items: </a:t>
            </a:r>
          </a:p>
          <a:p>
            <a:pPr marL="274320" lvl="1"/>
            <a:endParaRPr lang="en-US" dirty="0"/>
          </a:p>
        </p:txBody>
      </p:sp>
      <p:pic>
        <p:nvPicPr>
          <p:cNvPr id="1026" name="Picture 2" descr="C:\Users\aginn\AppData\Local\Microsoft\Windows\Temporary Internet Files\Content.IE5\SHMDFOMD\butter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216" y="2468762"/>
            <a:ext cx="2317595" cy="1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ginn\AppData\Local\Microsoft\Windows\Temporary Internet Files\Content.IE5\WJ15PS4H\entirepizza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431" y="1035051"/>
            <a:ext cx="1752599" cy="13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ginn\AppData\Local\Microsoft\Windows\Temporary Internet Files\Content.IE5\A24UQXDA\good_bacon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93206"/>
            <a:ext cx="1614488" cy="161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ginn\AppData\Local\Microsoft\Windows\Temporary Internet Files\Content.IE5\LSFBB6M7\Sausage-on-a-Fork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2445414"/>
            <a:ext cx="1657350" cy="140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ginn\AppData\Local\Microsoft\Windows\Temporary Internet Files\Content.IE5\N6DX89FG\Pineapple-upside-down-cake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415" y="2367222"/>
            <a:ext cx="1654520" cy="100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ginn\AppData\Local\Microsoft\Windows\Temporary Internet Files\Content.IE5\N6DX89FG\Fried-Chicken-Leg[1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883" y="3600450"/>
            <a:ext cx="1543050" cy="96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430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Nutrients for disaster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28650" y="1370013"/>
            <a:ext cx="7886700" cy="3084000"/>
          </a:xfrm>
        </p:spPr>
        <p:txBody>
          <a:bodyPr>
            <a:normAutofit lnSpcReduction="10000"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Sodium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Found in a variety of sources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Americans average about 3,300 milligrams of sodium per day, about 75 percent of which comes from processed foods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Aim for 2,300 mg (1 teaspoon of salt)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Existing Hypertension: Aim for 1,500 mg (1/4 tsp salt) </a:t>
            </a:r>
          </a:p>
          <a:p>
            <a:pPr lvl="1"/>
            <a:endParaRPr lang="en-US" dirty="0"/>
          </a:p>
          <a:p>
            <a:pPr marL="274320"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2050" name="Picture 2" descr="C:\Users\aginn\AppData\Local\Microsoft\Windows\Temporary Internet Files\Content.IE5\S0PE05SZ\this_salt_s_dancing__by_stonehot316-d6u0gaz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11175"/>
            <a:ext cx="1736587" cy="125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8235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Nutrients of disaster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Sodium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Common sources: </a:t>
            </a:r>
          </a:p>
          <a:p>
            <a:pPr marL="274320"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3074" name="Picture 2" descr="C:\Users\aginn\AppData\Local\Microsoft\Windows\Temporary Internet Files\Content.IE5\LSFBB6M7\magnetronmaaltijd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86" y="2271284"/>
            <a:ext cx="2095500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ginn\AppData\Local\Microsoft\Windows\Temporary Internet Files\Content.IE5\YLA984QZ\486abe0377b82635165b841be9a2a7f9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2" y="539115"/>
            <a:ext cx="1728788" cy="203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aginn\AppData\Local\Microsoft\Windows\Temporary Internet Files\Content.IE5\S0PE05SZ\meat_deli_platter_WP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254" y="2750446"/>
            <a:ext cx="2119758" cy="158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ginn\AppData\Local\Microsoft\Windows\Temporary Internet Files\Content.IE5\SHMDFOMD\spring-veg-soup-tf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446" y="1261630"/>
            <a:ext cx="1740471" cy="173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Users\aginn\AppData\Local\Microsoft\Windows\Temporary Internet Files\Content.IE5\FJGY06AN\kraft-dressing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0" y="3600450"/>
            <a:ext cx="1323594" cy="1172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388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Nutrients for disaster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485900" y="1371600"/>
            <a:ext cx="4914900" cy="3483864"/>
          </a:xfrm>
        </p:spPr>
        <p:txBody>
          <a:bodyPr>
            <a:normAutofit lnSpcReduction="10000"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Simple Carbohydrates </a:t>
            </a:r>
          </a:p>
          <a:p>
            <a:pPr lvl="1"/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Added Sugar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Excessive calories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average American consumes 22 teaspoons of added sugar a day, which amounts to an extra 350 calories.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in Fiber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Excessive insulin production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Aim for 100 calories per day ( 6 teaspoons) </a:t>
            </a:r>
          </a:p>
          <a:p>
            <a:pPr lvl="1"/>
            <a:endParaRPr lang="en-US" dirty="0"/>
          </a:p>
        </p:txBody>
      </p:sp>
      <p:pic>
        <p:nvPicPr>
          <p:cNvPr id="4100" name="Picture 4" descr="C:\Users\aginn\AppData\Local\Microsoft\Windows\Temporary Internet Files\Content.IE5\A24UQXDA\zucchero-raffinato-thumb-307x328-45192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1" y="262054"/>
            <a:ext cx="1735931" cy="185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7180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Nutrients for Disaster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43050" y="1143000"/>
            <a:ext cx="5715000" cy="3712464"/>
          </a:xfrm>
        </p:spPr>
        <p:txBody>
          <a:bodyPr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Simple Carbohydrates </a:t>
            </a:r>
          </a:p>
          <a:p>
            <a:pPr lvl="1"/>
            <a:r>
              <a:rPr lang="en-US" dirty="0"/>
              <a:t>Common forms of added sugar </a:t>
            </a:r>
          </a:p>
          <a:p>
            <a:pPr marL="274320" lvl="1"/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7658662"/>
              </p:ext>
            </p:extLst>
          </p:nvPr>
        </p:nvGraphicFramePr>
        <p:xfrm>
          <a:off x="766916" y="2050992"/>
          <a:ext cx="7138219" cy="2127720"/>
        </p:xfrm>
        <a:graphic>
          <a:graphicData uri="http://schemas.openxmlformats.org/drawingml/2006/table">
            <a:tbl>
              <a:tblPr/>
              <a:tblGrid>
                <a:gridCol w="24259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18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0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5965">
                <a:tc>
                  <a:txBody>
                    <a:bodyPr/>
                    <a:lstStyle/>
                    <a:p>
                      <a:pPr algn="l"/>
                      <a:r>
                        <a:rPr lang="en-US" sz="1100" b="0">
                          <a:effectLst/>
                        </a:rPr>
                        <a:t>Agave nectar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0">
                          <a:effectLst/>
                        </a:rPr>
                        <a:t>Evaporated cane juice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0">
                          <a:effectLst/>
                        </a:rPr>
                        <a:t>Malt syrup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965">
                <a:tc>
                  <a:txBody>
                    <a:bodyPr/>
                    <a:lstStyle/>
                    <a:p>
                      <a:pPr algn="l"/>
                      <a:r>
                        <a:rPr lang="en-US" sz="1100" b="0">
                          <a:effectLst/>
                        </a:rPr>
                        <a:t>Brown sugar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0">
                          <a:effectLst/>
                        </a:rPr>
                        <a:t>Fructose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0">
                          <a:effectLst/>
                        </a:rPr>
                        <a:t>Maple syrup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965">
                <a:tc>
                  <a:txBody>
                    <a:bodyPr/>
                    <a:lstStyle/>
                    <a:p>
                      <a:pPr algn="l"/>
                      <a:r>
                        <a:rPr lang="en-US" sz="1100" b="0">
                          <a:effectLst/>
                        </a:rPr>
                        <a:t>Cane crystals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0">
                          <a:effectLst/>
                        </a:rPr>
                        <a:t>Fruit juice concentrates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0">
                          <a:effectLst/>
                        </a:rPr>
                        <a:t>Molasses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5965">
                <a:tc>
                  <a:txBody>
                    <a:bodyPr/>
                    <a:lstStyle/>
                    <a:p>
                      <a:pPr algn="l"/>
                      <a:r>
                        <a:rPr lang="en-US" sz="1100" b="0">
                          <a:effectLst/>
                        </a:rPr>
                        <a:t>Cane sugar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0">
                          <a:effectLst/>
                        </a:rPr>
                        <a:t>Glucose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0">
                          <a:effectLst/>
                        </a:rPr>
                        <a:t>Raw sugar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5965">
                <a:tc>
                  <a:txBody>
                    <a:bodyPr/>
                    <a:lstStyle/>
                    <a:p>
                      <a:pPr algn="l"/>
                      <a:r>
                        <a:rPr lang="en-US" sz="1100" b="0">
                          <a:effectLst/>
                        </a:rPr>
                        <a:t>Corn sweetener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0">
                          <a:effectLst/>
                        </a:rPr>
                        <a:t>High-fructose corn syrup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0">
                          <a:effectLst/>
                        </a:rPr>
                        <a:t>Sucrose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965">
                <a:tc>
                  <a:txBody>
                    <a:bodyPr/>
                    <a:lstStyle/>
                    <a:p>
                      <a:pPr algn="l"/>
                      <a:r>
                        <a:rPr lang="en-US" sz="1100" b="0">
                          <a:effectLst/>
                        </a:rPr>
                        <a:t>Corn syrup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0">
                          <a:effectLst/>
                        </a:rPr>
                        <a:t>Honey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0">
                          <a:effectLst/>
                        </a:rPr>
                        <a:t>Syrup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5965">
                <a:tc>
                  <a:txBody>
                    <a:bodyPr/>
                    <a:lstStyle/>
                    <a:p>
                      <a:pPr algn="l"/>
                      <a:r>
                        <a:rPr lang="en-US" sz="1100" b="0">
                          <a:effectLst/>
                        </a:rPr>
                        <a:t>Crystalline fructose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0">
                          <a:effectLst/>
                        </a:rPr>
                        <a:t>Invert sugar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100" b="0">
                        <a:effectLst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5965">
                <a:tc>
                  <a:txBody>
                    <a:bodyPr/>
                    <a:lstStyle/>
                    <a:p>
                      <a:pPr algn="l"/>
                      <a:r>
                        <a:rPr lang="en-US" sz="1100" b="0" dirty="0">
                          <a:effectLst/>
                        </a:rPr>
                        <a:t>Dextrose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0">
                          <a:effectLst/>
                        </a:rPr>
                        <a:t>Maltose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100" b="0" dirty="0">
                        <a:effectLst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9861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5"/>
          <p:cNvSpPr txBox="1"/>
          <p:nvPr/>
        </p:nvSpPr>
        <p:spPr>
          <a:xfrm>
            <a:off x="744628" y="512826"/>
            <a:ext cx="1392367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hangingPunct="0"/>
            <a:r>
              <a:rPr kern="0" dirty="0">
                <a:latin typeface="+mn-lt"/>
              </a:rPr>
              <a:t>Today’s Speaker</a:t>
            </a:r>
          </a:p>
        </p:txBody>
      </p:sp>
      <p:sp>
        <p:nvSpPr>
          <p:cNvPr id="64" name="TextBox 6"/>
          <p:cNvSpPr txBox="1"/>
          <p:nvPr/>
        </p:nvSpPr>
        <p:spPr>
          <a:xfrm>
            <a:off x="3238500" y="579057"/>
            <a:ext cx="5303980" cy="3985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4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PRESENTER NAME: </a:t>
            </a:r>
            <a:r>
              <a:rPr lang="en-US" sz="1400" b="1" dirty="0"/>
              <a:t>Angela Ginn-Meadow RN, RD, LDN, CDCES </a:t>
            </a:r>
          </a:p>
          <a:p>
            <a:endParaRPr lang="en-US" sz="1050" dirty="0"/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Currently the Director of Baltimore Metropolitan Diabetes Regional partnership for UMMC.  As a Diabetes Care and Education expert over the past 15 years she has improved clinical outcomes for patients. She is passionate about health, wellness and obesity prevention. As a community change agent for the development of wrap around services to improve social inequalities of health. Ginn-Meadow is a scientific advisor for the Grain Foods Foundation as she serves as a Diabetes Expert.  She graduated with honors from Morgan State University with a Bachelor of Science in Food &amp; Nutrition. </a:t>
            </a:r>
          </a:p>
          <a:p>
            <a:endParaRPr lang="en-US" sz="1100" dirty="0"/>
          </a:p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a media expert &amp; Past National Spokeswoman for the Academy of Nutrition &amp; Dietetics she has been featured in Marie Claire, Food Network, Everyday Living, Prevention and Better Homes &amp; Gardens, Essence and Dr. OZ , just to name a few. </a:t>
            </a:r>
          </a:p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1100" b="1" dirty="0"/>
              <a:t>Areas of Expertise:</a:t>
            </a:r>
            <a:endParaRPr lang="en-US" sz="1100" dirty="0"/>
          </a:p>
          <a:p>
            <a:r>
              <a:rPr lang="en-US" sz="1100" dirty="0"/>
              <a:t> Diabetes Food Preparation, Meal Planning, Behavior &amp; Lifestyle Changes, Culinary Nutrition</a:t>
            </a:r>
          </a:p>
          <a:p>
            <a:r>
              <a:rPr lang="en-US" sz="1050" dirty="0"/>
              <a:t> </a:t>
            </a:r>
          </a:p>
          <a:p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7" name="Picture 3" descr="Picture1">
            <a:extLst>
              <a:ext uri="{FF2B5EF4-FFF2-40B4-BE49-F238E27FC236}">
                <a16:creationId xmlns:a16="http://schemas.microsoft.com/office/drawing/2014/main" id="{6A710880-B6BC-4248-9F48-C43C7B18F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23" y="1103129"/>
            <a:ext cx="20574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5152958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Recipe for success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/>
            <a:r>
              <a:rPr lang="en-US" sz="4500" dirty="0"/>
              <a:t>Dietary Changes </a:t>
            </a:r>
          </a:p>
          <a:p>
            <a:pPr algn="ctr"/>
            <a:r>
              <a:rPr lang="en-US" sz="4500" dirty="0"/>
              <a:t>+ </a:t>
            </a:r>
          </a:p>
          <a:p>
            <a:pPr algn="ctr"/>
            <a:r>
              <a:rPr lang="en-US" sz="4500" dirty="0"/>
              <a:t>Physical activity </a:t>
            </a:r>
          </a:p>
          <a:p>
            <a:pPr algn="ctr"/>
            <a:r>
              <a:rPr lang="en-US" sz="4500" dirty="0"/>
              <a:t>= Quality of Life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1110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136CC-E5B2-41BA-991E-56ECDAD1B2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Eating Healthy </a:t>
            </a:r>
          </a:p>
        </p:txBody>
      </p:sp>
    </p:spTree>
    <p:extLst>
      <p:ext uri="{BB962C8B-B14F-4D97-AF65-F5344CB8AC3E}">
        <p14:creationId xmlns:p14="http://schemas.microsoft.com/office/powerpoint/2010/main" val="12234411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6"/>
          <a:stretch/>
        </p:blipFill>
        <p:spPr>
          <a:xfrm>
            <a:off x="1428750" y="285750"/>
            <a:ext cx="6291226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3823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Macronutrients for success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478938" y="1200150"/>
            <a:ext cx="6179162" cy="3657600"/>
          </a:xfrm>
        </p:spPr>
        <p:txBody>
          <a:bodyPr>
            <a:normAutofit/>
          </a:bodyPr>
          <a:lstStyle/>
          <a:p>
            <a:r>
              <a:rPr lang="en-US" dirty="0"/>
              <a:t>Carbohydrates</a:t>
            </a:r>
          </a:p>
          <a:p>
            <a:r>
              <a:rPr lang="en-US" dirty="0"/>
              <a:t>Protein</a:t>
            </a:r>
          </a:p>
          <a:p>
            <a:r>
              <a:rPr lang="en-US" dirty="0"/>
              <a:t>Fat</a:t>
            </a:r>
          </a:p>
          <a:p>
            <a:endParaRPr lang="en-US" dirty="0"/>
          </a:p>
          <a:p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We need all 3 for a balanced diet!</a:t>
            </a:r>
          </a:p>
        </p:txBody>
      </p:sp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" b="98450" l="22128" r="791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70" r="24390"/>
          <a:stretch/>
        </p:blipFill>
        <p:spPr bwMode="auto">
          <a:xfrm>
            <a:off x="3813400" y="812094"/>
            <a:ext cx="3330350" cy="344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28900" y="2661850"/>
            <a:ext cx="12573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Carbohydrates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90346" y="3796099"/>
            <a:ext cx="81101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Proteins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43750" y="1885950"/>
            <a:ext cx="5143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Fats</a:t>
            </a:r>
          </a:p>
        </p:txBody>
      </p:sp>
    </p:spTree>
    <p:extLst>
      <p:ext uri="{BB962C8B-B14F-4D97-AF65-F5344CB8AC3E}">
        <p14:creationId xmlns:p14="http://schemas.microsoft.com/office/powerpoint/2010/main" val="17519148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Carbohydrates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03858" y="4400550"/>
            <a:ext cx="45148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Not all carbohydrates are equal!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44709" y="121044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Starch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71192" y="1210442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Sugar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61690" y="1210441"/>
            <a:ext cx="857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Fiber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425" y="1689701"/>
            <a:ext cx="2211081" cy="13829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581" y="1667642"/>
            <a:ext cx="2147028" cy="14287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710" y="1667641"/>
            <a:ext cx="2151731" cy="142874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01809" y="3267842"/>
            <a:ext cx="1600200" cy="113107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Potatoes</a:t>
            </a:r>
          </a:p>
          <a:p>
            <a:pPr algn="ctr"/>
            <a:r>
              <a:rPr lang="en-US" sz="1350" dirty="0"/>
              <a:t>Corn, Peas</a:t>
            </a:r>
          </a:p>
          <a:p>
            <a:pPr algn="ctr"/>
            <a:r>
              <a:rPr lang="en-US" sz="1350" dirty="0"/>
              <a:t>Grains, Pastas</a:t>
            </a:r>
          </a:p>
          <a:p>
            <a:pPr algn="ctr"/>
            <a:r>
              <a:rPr lang="en-US" sz="1350" dirty="0"/>
              <a:t>Breads, Crackers</a:t>
            </a:r>
          </a:p>
          <a:p>
            <a:pPr algn="ctr"/>
            <a:r>
              <a:rPr lang="en-US" sz="1350" dirty="0"/>
              <a:t>Chips, Cookies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38211" y="3295836"/>
            <a:ext cx="1666063" cy="113107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Desserts</a:t>
            </a:r>
          </a:p>
          <a:p>
            <a:pPr algn="ctr"/>
            <a:r>
              <a:rPr lang="en-US" sz="1350" dirty="0"/>
              <a:t>Sweets, Candies</a:t>
            </a:r>
          </a:p>
          <a:p>
            <a:pPr algn="ctr"/>
            <a:r>
              <a:rPr lang="en-US" sz="1350" dirty="0"/>
              <a:t>Pastries</a:t>
            </a:r>
          </a:p>
          <a:p>
            <a:pPr algn="ctr"/>
            <a:r>
              <a:rPr lang="en-US" sz="1350" dirty="0"/>
              <a:t>Ice Cream</a:t>
            </a:r>
          </a:p>
          <a:p>
            <a:pPr algn="ctr"/>
            <a:r>
              <a:rPr lang="en-US" sz="1350" dirty="0"/>
              <a:t>Juice, Soda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23794" y="3276997"/>
            <a:ext cx="1181560" cy="113107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Vegetables</a:t>
            </a:r>
          </a:p>
          <a:p>
            <a:pPr algn="ctr"/>
            <a:r>
              <a:rPr lang="en-US" sz="1350" dirty="0"/>
              <a:t>Fruit</a:t>
            </a:r>
          </a:p>
          <a:p>
            <a:pPr algn="ctr"/>
            <a:r>
              <a:rPr lang="en-US" sz="1350" dirty="0"/>
              <a:t>Whole grains</a:t>
            </a:r>
          </a:p>
          <a:p>
            <a:pPr algn="ctr"/>
            <a:r>
              <a:rPr lang="en-US" sz="1350" dirty="0"/>
              <a:t>Beans</a:t>
            </a:r>
          </a:p>
          <a:p>
            <a:pPr algn="ctr"/>
            <a:r>
              <a:rPr lang="en-US" sz="1350" dirty="0"/>
              <a:t>Nuts</a:t>
            </a:r>
          </a:p>
        </p:txBody>
      </p:sp>
    </p:spTree>
    <p:extLst>
      <p:ext uri="{BB962C8B-B14F-4D97-AF65-F5344CB8AC3E}">
        <p14:creationId xmlns:p14="http://schemas.microsoft.com/office/powerpoint/2010/main" val="28024644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Fruits &amp; Vegetables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205740" lvl="1" algn="ctr"/>
            <a:r>
              <a:rPr lang="en-US" sz="1500" b="1" dirty="0"/>
              <a:t>Make 1/2 your plate vegetables.</a:t>
            </a:r>
          </a:p>
          <a:p>
            <a:pPr marL="205740" lvl="1" algn="ctr"/>
            <a:r>
              <a:rPr lang="en-US" sz="1500" dirty="0"/>
              <a:t>Choose a variety of colors – eat the rainbow!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500" dirty="0"/>
              <a:t>Aim for </a:t>
            </a:r>
            <a:r>
              <a:rPr lang="en-US" sz="1500" b="1" dirty="0"/>
              <a:t>3 vegetable </a:t>
            </a:r>
            <a:r>
              <a:rPr lang="en-US" sz="1500" dirty="0"/>
              <a:t>servings per day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500" dirty="0"/>
              <a:t>Aim for </a:t>
            </a:r>
            <a:r>
              <a:rPr lang="en-US" sz="1500" b="1" dirty="0"/>
              <a:t>2 fruit </a:t>
            </a:r>
            <a:r>
              <a:rPr lang="en-US" sz="1500" dirty="0"/>
              <a:t>servings per day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05740" lvl="1" algn="ctr"/>
            <a:r>
              <a:rPr lang="en-US" sz="1500" dirty="0"/>
              <a:t>Great source of fiber, vitamins and minerals!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040" y="3001169"/>
            <a:ext cx="1989425" cy="15070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694" y="3125261"/>
            <a:ext cx="1910701" cy="15070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5"/>
          <a:stretch/>
        </p:blipFill>
        <p:spPr>
          <a:xfrm>
            <a:off x="765409" y="3125261"/>
            <a:ext cx="2560721" cy="150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324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CA181-5B7E-46AD-B900-4F33F4073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Protein ¼ of your plate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DF9A523-7CDA-45C1-A41F-9F32CA00CAF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70717" y="1370013"/>
            <a:ext cx="2783015" cy="3262312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65489AB-299D-447E-B7AB-94AB8DFA4A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115560" y="1769670"/>
            <a:ext cx="2932430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300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Fats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71600" y="1899433"/>
            <a:ext cx="1561641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Olives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Avocado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Oils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350" dirty="0"/>
              <a:t>Olive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350" dirty="0"/>
              <a:t>Canola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350" dirty="0"/>
              <a:t>Peanut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Nuts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350" dirty="0"/>
              <a:t>Almonds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350" dirty="0"/>
              <a:t>Cashews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350" dirty="0"/>
              <a:t>Peanuts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350" dirty="0"/>
              <a:t>Pecans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350" dirty="0"/>
              <a:t>Pistachios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Nut butters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93484" y="1899433"/>
            <a:ext cx="1535666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Fish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Walnuts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Oil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350" dirty="0"/>
              <a:t>Flax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350" dirty="0"/>
              <a:t>Grapeseed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350" dirty="0"/>
              <a:t>Safflower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350" dirty="0"/>
              <a:t>Sunflower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Flax, pumpkin, sunflower, sesame seeds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en-US" sz="1350" dirty="0"/>
          </a:p>
        </p:txBody>
      </p:sp>
      <p:sp>
        <p:nvSpPr>
          <p:cNvPr id="12" name="TextBox 11"/>
          <p:cNvSpPr txBox="1"/>
          <p:nvPr/>
        </p:nvSpPr>
        <p:spPr>
          <a:xfrm>
            <a:off x="4629150" y="1878243"/>
            <a:ext cx="1600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Cheese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Cream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Butter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Red meat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350" dirty="0"/>
              <a:t>Steak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350" dirty="0"/>
              <a:t>Lamb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Processed meat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350" dirty="0"/>
              <a:t>Hot dogs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350" dirty="0"/>
              <a:t>Bacon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350" dirty="0"/>
              <a:t>Sausage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350" dirty="0"/>
              <a:t>Deli meat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Sweets, desserts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29350" y="1905411"/>
            <a:ext cx="1657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Made by food manufacturers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Partially hydrogenated oil</a:t>
            </a:r>
          </a:p>
        </p:txBody>
      </p:sp>
      <p:graphicFrame>
        <p:nvGraphicFramePr>
          <p:cNvPr id="2" name="Diagram 1"/>
          <p:cNvGraphicFramePr/>
          <p:nvPr/>
        </p:nvGraphicFramePr>
        <p:xfrm>
          <a:off x="1348484" y="868808"/>
          <a:ext cx="6515100" cy="1028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770366" y="1626486"/>
            <a:ext cx="254991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accent6"/>
                </a:solidFill>
              </a:rPr>
              <a:t>Include in Small Portions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14925" y="1626486"/>
            <a:ext cx="6286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accent6"/>
                </a:solidFill>
              </a:rPr>
              <a:t>Limit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73065" y="1601243"/>
            <a:ext cx="9715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accent6"/>
                </a:solidFill>
              </a:rPr>
              <a:t>Avoid All</a:t>
            </a:r>
          </a:p>
        </p:txBody>
      </p:sp>
    </p:spTree>
    <p:extLst>
      <p:ext uri="{BB962C8B-B14F-4D97-AF65-F5344CB8AC3E}">
        <p14:creationId xmlns:p14="http://schemas.microsoft.com/office/powerpoint/2010/main" val="183595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3" grpId="0"/>
      <p:bldP spid="14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25" dirty="0"/>
              <a:t>Aim for Foods High in Fiber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990838"/>
            <a:ext cx="3534508" cy="3123935"/>
          </a:xfrm>
        </p:spPr>
        <p:txBody>
          <a:bodyPr>
            <a:normAutofit fontScale="62500" lnSpcReduction="20000"/>
          </a:bodyPr>
          <a:lstStyle/>
          <a:p>
            <a:endParaRPr lang="en-US" dirty="0"/>
          </a:p>
          <a:p>
            <a:r>
              <a:rPr lang="en-US" dirty="0"/>
              <a:t>Eating more fiber can help you:</a:t>
            </a:r>
          </a:p>
          <a:p>
            <a:pPr lvl="1"/>
            <a:r>
              <a:rPr lang="en-US" dirty="0"/>
              <a:t>Feel more satisfied after eating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Lower blood cholesterol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Keep blood glucose on target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Help you go to the bathroom more regularly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Reduce your risk for colon cancer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296" b="87037" l="2099" r="550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7" t="22223" r="43333" b="8888"/>
          <a:stretch/>
        </p:blipFill>
        <p:spPr bwMode="auto">
          <a:xfrm>
            <a:off x="188156" y="990838"/>
            <a:ext cx="3543300" cy="3328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428750" y="4114772"/>
            <a:ext cx="1371600" cy="66518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68580" tIns="34290" rIns="68580" bIns="34290" rtlCol="0">
            <a:norm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ctr">
              <a:buNone/>
            </a:pPr>
            <a:r>
              <a:rPr lang="en-US" sz="1500" dirty="0"/>
              <a:t>Women</a:t>
            </a:r>
          </a:p>
          <a:p>
            <a:pPr marL="0" indent="0" algn="ctr">
              <a:buNone/>
            </a:pPr>
            <a:r>
              <a:rPr lang="en-US" sz="1500" dirty="0"/>
              <a:t>25 grams/day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429000" y="4114772"/>
            <a:ext cx="1371600" cy="66518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68580" tIns="34290" rIns="68580" bIns="34290" rtlCol="0">
            <a:norm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ctr">
              <a:buNone/>
            </a:pPr>
            <a:r>
              <a:rPr lang="en-US" sz="1500" dirty="0"/>
              <a:t>Men</a:t>
            </a:r>
          </a:p>
          <a:p>
            <a:pPr marL="0" indent="0" algn="ctr">
              <a:buNone/>
            </a:pPr>
            <a:r>
              <a:rPr lang="en-US" sz="1500" dirty="0"/>
              <a:t>38 grams/day</a:t>
            </a:r>
          </a:p>
        </p:txBody>
      </p:sp>
    </p:spTree>
    <p:extLst>
      <p:ext uri="{BB962C8B-B14F-4D97-AF65-F5344CB8AC3E}">
        <p14:creationId xmlns:p14="http://schemas.microsoft.com/office/powerpoint/2010/main" val="8004492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6532" y="339538"/>
            <a:ext cx="5465768" cy="1050398"/>
          </a:xfrm>
        </p:spPr>
        <p:txBody>
          <a:bodyPr/>
          <a:lstStyle/>
          <a:p>
            <a:r>
              <a:rPr lang="en-US" sz="2625" dirty="0"/>
              <a:t>Tools for Learning Portion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3775" y="1154173"/>
            <a:ext cx="5780025" cy="517706"/>
          </a:xfrm>
        </p:spPr>
        <p:txBody>
          <a:bodyPr/>
          <a:lstStyle/>
          <a:p>
            <a:r>
              <a:rPr lang="en-US" dirty="0"/>
              <a:t>Measure portions until you can “eyeball” serving sizes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00" b="100000" l="3900" r="95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131" y="2204570"/>
            <a:ext cx="2400300" cy="2400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42" b="100000" l="0" r="993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588" y="1965273"/>
            <a:ext cx="2286001" cy="22860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49158" l="36211" r="998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38" b="51351"/>
          <a:stretch/>
        </p:blipFill>
        <p:spPr>
          <a:xfrm>
            <a:off x="5723791" y="2211310"/>
            <a:ext cx="1460501" cy="1142996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2371811" y="1824307"/>
            <a:ext cx="778941" cy="37147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ctr">
              <a:buNone/>
            </a:pPr>
            <a:r>
              <a:rPr lang="en-US" sz="1500" b="1" dirty="0"/>
              <a:t>Scale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641048" y="1816273"/>
            <a:ext cx="2857500" cy="45644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ctr">
              <a:buNone/>
            </a:pPr>
            <a:r>
              <a:rPr lang="en-US" sz="1500" b="1" dirty="0"/>
              <a:t>Measuring Cups and Spoons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515" y="3212685"/>
            <a:ext cx="2088278" cy="139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40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le 1"/>
          <p:cNvSpPr txBox="1">
            <a:spLocks noGrp="1"/>
          </p:cNvSpPr>
          <p:nvPr>
            <p:ph type="title"/>
          </p:nvPr>
        </p:nvSpPr>
        <p:spPr>
          <a:xfrm>
            <a:off x="628650" y="360418"/>
            <a:ext cx="7886700" cy="907994"/>
          </a:xfrm>
          <a:prstGeom prst="rect">
            <a:avLst/>
          </a:prstGeom>
        </p:spPr>
        <p:txBody>
          <a:bodyPr/>
          <a:lstStyle>
            <a:lvl1pPr algn="ctr">
              <a:defRPr sz="3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dirty="0"/>
              <a:t>A Way to Take Charge- Use Ask Me 3®</a:t>
            </a:r>
          </a:p>
        </p:txBody>
      </p:sp>
      <p:sp>
        <p:nvSpPr>
          <p:cNvPr id="68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428893" y="1435200"/>
            <a:ext cx="5603739" cy="2855448"/>
          </a:xfrm>
          <a:prstGeom prst="rect">
            <a:avLst/>
          </a:prstGeom>
        </p:spPr>
        <p:txBody>
          <a:bodyPr/>
          <a:lstStyle/>
          <a:p>
            <a:pPr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rPr dirty="0"/>
              <a:t>Ask Me 3 is a program that suggests using three simple, straightforward questions when talking to your doctor, nurse, pharmacist or health care provider about your health:</a:t>
            </a:r>
          </a:p>
          <a:p>
            <a:pPr lvl="1">
              <a:spcBef>
                <a:spcPts val="500"/>
              </a:spcBef>
              <a:defRPr sz="2000" b="1">
                <a:latin typeface="+mn-lt"/>
                <a:ea typeface="+mn-ea"/>
                <a:cs typeface="+mn-cs"/>
                <a:sym typeface="Calibri"/>
              </a:defRPr>
            </a:pPr>
            <a:r>
              <a:rPr dirty="0"/>
              <a:t> </a:t>
            </a:r>
            <a:endParaRPr sz="2400" dirty="0"/>
          </a:p>
          <a:p>
            <a:pPr marL="914400" lvl="1" indent="-457200">
              <a:spcBef>
                <a:spcPts val="500"/>
              </a:spcBef>
              <a:buSzPct val="100000"/>
              <a:buAutoNum type="arabicPeriod"/>
              <a:defRPr sz="2000" b="1">
                <a:latin typeface="+mn-lt"/>
                <a:ea typeface="+mn-ea"/>
                <a:cs typeface="+mn-cs"/>
                <a:sym typeface="Calibri"/>
              </a:defRPr>
            </a:pPr>
            <a:r>
              <a:rPr dirty="0"/>
              <a:t>What is my main problem?</a:t>
            </a:r>
            <a:endParaRPr sz="2400" dirty="0"/>
          </a:p>
          <a:p>
            <a:pPr marL="914400" lvl="1" indent="-457200">
              <a:spcBef>
                <a:spcPts val="500"/>
              </a:spcBef>
              <a:buSzPct val="100000"/>
              <a:buAutoNum type="arabicPeriod"/>
              <a:defRPr sz="2000" b="1">
                <a:latin typeface="+mn-lt"/>
                <a:ea typeface="+mn-ea"/>
                <a:cs typeface="+mn-cs"/>
                <a:sym typeface="Calibri"/>
              </a:defRPr>
            </a:pPr>
            <a:r>
              <a:rPr dirty="0"/>
              <a:t>What do I need to do?</a:t>
            </a:r>
            <a:endParaRPr sz="2400" dirty="0"/>
          </a:p>
          <a:p>
            <a:pPr marL="914400" lvl="1" indent="-457200">
              <a:spcBef>
                <a:spcPts val="500"/>
              </a:spcBef>
              <a:buSzPct val="100000"/>
              <a:buAutoNum type="arabicPeriod"/>
              <a:defRPr sz="2000" b="1">
                <a:latin typeface="+mn-lt"/>
                <a:ea typeface="+mn-ea"/>
                <a:cs typeface="+mn-cs"/>
                <a:sym typeface="Calibri"/>
              </a:defRPr>
            </a:pPr>
            <a:r>
              <a:rPr dirty="0"/>
              <a:t>Why is it important for me to do this?</a:t>
            </a:r>
          </a:p>
        </p:txBody>
      </p:sp>
      <p:pic>
        <p:nvPicPr>
          <p:cNvPr id="69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541" y="1180871"/>
            <a:ext cx="2219189" cy="27793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78629076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Portion Sizes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558" y="1145381"/>
            <a:ext cx="5143500" cy="3429000"/>
          </a:xfrm>
        </p:spPr>
      </p:pic>
    </p:spTree>
    <p:extLst>
      <p:ext uri="{BB962C8B-B14F-4D97-AF65-F5344CB8AC3E}">
        <p14:creationId xmlns:p14="http://schemas.microsoft.com/office/powerpoint/2010/main" val="40296525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1650" y="285750"/>
            <a:ext cx="5640705" cy="411480"/>
          </a:xfrm>
        </p:spPr>
        <p:txBody>
          <a:bodyPr>
            <a:normAutofit fontScale="90000"/>
          </a:bodyPr>
          <a:lstStyle/>
          <a:p>
            <a:r>
              <a:rPr lang="en-US" sz="3300" dirty="0"/>
              <a:t>Healthy Cooking Methods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989" y="1307231"/>
            <a:ext cx="2134110" cy="12195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1" y="1666199"/>
            <a:ext cx="1483112" cy="22079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1307230"/>
            <a:ext cx="1771650" cy="13287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139" y="2810353"/>
            <a:ext cx="2139686" cy="14264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8" b="2582"/>
          <a:stretch/>
        </p:blipFill>
        <p:spPr>
          <a:xfrm>
            <a:off x="5951876" y="2742996"/>
            <a:ext cx="1771650" cy="156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4518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36538"/>
            <a:ext cx="7886700" cy="993775"/>
          </a:xfrm>
        </p:spPr>
        <p:txBody>
          <a:bodyPr/>
          <a:lstStyle/>
          <a:p>
            <a:r>
              <a:rPr lang="en-US" sz="2625" dirty="0"/>
              <a:t>Healthy Menu Options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473500" y="900538"/>
            <a:ext cx="2473584" cy="432197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Choose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1260837" y="1364643"/>
            <a:ext cx="3087491" cy="3307795"/>
          </a:xfrm>
        </p:spPr>
        <p:txBody>
          <a:bodyPr>
            <a:no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Baked, broiled or grilled poultry, fish, or lean meat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Tomato sauces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Leafy green salad with vinaigrette 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Brown rice or baked potato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Broth or veggie soups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Fruit-based dessert or sherbet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Water, coffee, tea, diet beverage or nonfat milk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5049906" y="873818"/>
            <a:ext cx="2473585" cy="432197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Instead of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4949717" y="1318451"/>
            <a:ext cx="2933568" cy="3479245"/>
          </a:xfrm>
        </p:spPr>
        <p:txBody>
          <a:bodyPr>
            <a:normAutofit/>
          </a:bodyPr>
          <a:lstStyle/>
          <a:p>
            <a:r>
              <a:rPr lang="en-US" dirty="0"/>
              <a:t>Fried, buttered, sautéed, marbled, or breaded meats</a:t>
            </a:r>
          </a:p>
          <a:p>
            <a:r>
              <a:rPr lang="en-US" dirty="0"/>
              <a:t>Cream or butter sauces (ex. alfredo)</a:t>
            </a:r>
          </a:p>
          <a:p>
            <a:r>
              <a:rPr lang="en-US" dirty="0"/>
              <a:t>Caesar, potato, or pasta salad</a:t>
            </a:r>
          </a:p>
          <a:p>
            <a:r>
              <a:rPr lang="en-US" dirty="0"/>
              <a:t>French fries, mashed potatoes</a:t>
            </a:r>
          </a:p>
          <a:p>
            <a:r>
              <a:rPr lang="en-US" dirty="0"/>
              <a:t>Creamy soups</a:t>
            </a:r>
          </a:p>
          <a:p>
            <a:r>
              <a:rPr lang="en-US" dirty="0"/>
              <a:t>Cake or pie</a:t>
            </a:r>
          </a:p>
          <a:p>
            <a:r>
              <a:rPr lang="en-US" dirty="0"/>
              <a:t>Soda, lemonade, sweet tea, mixed coffee beverages, alcoholic drinks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321" y="1913620"/>
            <a:ext cx="724482" cy="78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40" b="82314" l="9923" r="899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3404">
            <a:off x="3851842" y="1195194"/>
            <a:ext cx="1167620" cy="8454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030" y="2692705"/>
            <a:ext cx="713891" cy="5806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6365">
            <a:off x="4292772" y="2193034"/>
            <a:ext cx="399014" cy="4099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67" b="93889" l="284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671">
            <a:off x="4135761" y="3638514"/>
            <a:ext cx="486430" cy="4974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366" l="0" r="995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927" y="3805482"/>
            <a:ext cx="440056" cy="57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400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Grocery Shopping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1251202" y="1038568"/>
          <a:ext cx="6629399" cy="1215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314450" y="3257550"/>
            <a:ext cx="800100" cy="57708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Georgia (Body)"/>
              </a:rPr>
              <a:t>Aim for 3-5 servings per day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66044" y="2075853"/>
            <a:ext cx="800100" cy="106182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Georgia (Body)"/>
              </a:rPr>
              <a:t>Keep these portions small: potatoes, corn, peas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43150" y="3371850"/>
            <a:ext cx="1085850" cy="1061829"/>
          </a:xfrm>
          <a:prstGeom prst="rect">
            <a:avLst/>
          </a:prstGeom>
          <a:solidFill>
            <a:srgbClr val="7030A0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Georgia (Body)"/>
              </a:rPr>
              <a:t>Choose fresh or frozen</a:t>
            </a:r>
          </a:p>
          <a:p>
            <a:pPr algn="ctr"/>
            <a:endParaRPr lang="en-US" sz="1050" dirty="0">
              <a:solidFill>
                <a:schemeClr val="bg1"/>
              </a:solidFill>
              <a:latin typeface="Georgia (Body)"/>
            </a:endParaRPr>
          </a:p>
          <a:p>
            <a:pPr algn="ctr"/>
            <a:r>
              <a:rPr lang="en-US" sz="1050" dirty="0">
                <a:solidFill>
                  <a:schemeClr val="bg1"/>
                </a:solidFill>
                <a:latin typeface="Georgia (Body)"/>
              </a:rPr>
              <a:t>If canned, choose packed in water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43225" y="2253606"/>
            <a:ext cx="971550" cy="900246"/>
          </a:xfrm>
          <a:prstGeom prst="rect">
            <a:avLst/>
          </a:prstGeom>
          <a:solidFill>
            <a:srgbClr val="FF0000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Georgia (Body)"/>
              </a:rPr>
              <a:t>Choose lean cuts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  <a:latin typeface="Georgia (Body)"/>
              </a:rPr>
              <a:t> 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  <a:latin typeface="Georgia (Body)"/>
              </a:rPr>
              <a:t>90%+ lean, 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  <a:latin typeface="Georgia (Body)"/>
              </a:rPr>
              <a:t>remove skin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14750" y="3453758"/>
            <a:ext cx="800100" cy="577081"/>
          </a:xfrm>
          <a:prstGeom prst="rect">
            <a:avLst/>
          </a:prstGeom>
          <a:solidFill>
            <a:srgbClr val="00B050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Georgia (Body)"/>
              </a:rPr>
              <a:t>Aim for 2 servings per week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50118" y="2090908"/>
            <a:ext cx="800100" cy="73866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Georgia (Body)"/>
              </a:rPr>
              <a:t>1-2 eggs per day most days is safe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89523" y="2934562"/>
            <a:ext cx="914400" cy="73866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Georgia (Body)"/>
              </a:rPr>
              <a:t>Choose skim/non-fat or 1% for weight loss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21346" y="2057399"/>
            <a:ext cx="1165154" cy="900246"/>
          </a:xfrm>
          <a:prstGeom prst="rect">
            <a:avLst/>
          </a:prstGeom>
          <a:solidFill>
            <a:srgbClr val="7030A0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Georgia (Body)"/>
              </a:rPr>
              <a:t>Low-fat or non-fat Greek yogurt, cottage cheese and cheese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25929" y="3114599"/>
            <a:ext cx="1028700" cy="1384995"/>
          </a:xfrm>
          <a:prstGeom prst="rect">
            <a:avLst/>
          </a:prstGeom>
          <a:solidFill>
            <a:srgbClr val="FF0000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Georgia (Body)"/>
              </a:rPr>
              <a:t>Lentils, black beans, chickpeas, kidney beans, etc.</a:t>
            </a:r>
          </a:p>
          <a:p>
            <a:pPr algn="ctr"/>
            <a:endParaRPr lang="en-US" sz="1050" dirty="0">
              <a:solidFill>
                <a:schemeClr val="bg1"/>
              </a:solidFill>
              <a:latin typeface="Georgia (Body)"/>
            </a:endParaRPr>
          </a:p>
          <a:p>
            <a:pPr algn="ctr"/>
            <a:r>
              <a:rPr lang="en-US" sz="1050" dirty="0">
                <a:solidFill>
                  <a:schemeClr val="bg1"/>
                </a:solidFill>
                <a:latin typeface="Georgia (Body)"/>
              </a:rPr>
              <a:t>Nuts and Seeds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57950" y="2010117"/>
            <a:ext cx="1200150" cy="1061829"/>
          </a:xfrm>
          <a:prstGeom prst="rect">
            <a:avLst/>
          </a:prstGeom>
          <a:solidFill>
            <a:srgbClr val="00B050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Georgia (Body)"/>
              </a:rPr>
              <a:t>100% whole wheat bread, whole wheat pasta, brown rice, oatmeal, quinoa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72300" y="3114599"/>
            <a:ext cx="887110" cy="122341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Georgia (Body)"/>
              </a:rPr>
              <a:t>Olive oil, hummus, yogurt-based dips, oil-based salad dressing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600200" y="1771650"/>
            <a:ext cx="0" cy="1485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800350" y="1786540"/>
            <a:ext cx="0" cy="15853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5" idx="0"/>
          </p:cNvCxnSpPr>
          <p:nvPr/>
        </p:nvCxnSpPr>
        <p:spPr>
          <a:xfrm>
            <a:off x="2266094" y="1786540"/>
            <a:ext cx="0" cy="2893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441200" y="1786540"/>
            <a:ext cx="0" cy="45650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057650" y="1786539"/>
            <a:ext cx="0" cy="16672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629150" y="1786540"/>
            <a:ext cx="0" cy="2893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029200" y="1797103"/>
            <a:ext cx="0" cy="11374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5823842" y="1797103"/>
            <a:ext cx="0" cy="2602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6966521" y="1786540"/>
            <a:ext cx="0" cy="2282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endCxn id="12" idx="0"/>
          </p:cNvCxnSpPr>
          <p:nvPr/>
        </p:nvCxnSpPr>
        <p:spPr>
          <a:xfrm>
            <a:off x="6340279" y="1786540"/>
            <a:ext cx="0" cy="13280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7715250" y="1786540"/>
            <a:ext cx="0" cy="13280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314701" y="4760989"/>
            <a:ext cx="244855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Stick to the outside of the store!</a:t>
            </a:r>
          </a:p>
        </p:txBody>
      </p:sp>
    </p:spTree>
    <p:extLst>
      <p:ext uri="{BB962C8B-B14F-4D97-AF65-F5344CB8AC3E}">
        <p14:creationId xmlns:p14="http://schemas.microsoft.com/office/powerpoint/2010/main" val="101639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Stretch Your Food Budget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369314" y="1145286"/>
            <a:ext cx="6517386" cy="3541014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Keep a running grocery list &amp; stick to it. </a:t>
            </a:r>
          </a:p>
          <a:p>
            <a:r>
              <a:rPr lang="en-US" dirty="0"/>
              <a:t>Look for deals and sales at grocery stores.</a:t>
            </a:r>
          </a:p>
          <a:p>
            <a:r>
              <a:rPr lang="en-US" dirty="0"/>
              <a:t>Save with store brands. </a:t>
            </a:r>
          </a:p>
          <a:p>
            <a:r>
              <a:rPr lang="en-US" dirty="0"/>
              <a:t>Use coupons only when they same money. </a:t>
            </a:r>
          </a:p>
          <a:p>
            <a:r>
              <a:rPr lang="en-US" dirty="0"/>
              <a:t>Canned and frozen fruits and vegetables count. </a:t>
            </a:r>
          </a:p>
          <a:p>
            <a:r>
              <a:rPr lang="en-US" dirty="0"/>
              <a:t>Buy fish frozen </a:t>
            </a:r>
          </a:p>
          <a:p>
            <a:r>
              <a:rPr lang="en-US" dirty="0"/>
              <a:t>Drink Tap water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14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Portions and Healthy Plate</a:t>
            </a:r>
          </a:p>
        </p:txBody>
      </p:sp>
      <p:pic>
        <p:nvPicPr>
          <p:cNvPr id="6146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834" y="1366464"/>
            <a:ext cx="1645151" cy="149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See the source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1" y="1371601"/>
            <a:ext cx="1506596" cy="149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ee the source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525" y="1183559"/>
            <a:ext cx="2681813" cy="209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See the source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676" y="3543300"/>
            <a:ext cx="4000500" cy="14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29995" y="3283698"/>
            <a:ext cx="31196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Choose a 9 inch plate for portion  control!</a:t>
            </a:r>
          </a:p>
        </p:txBody>
      </p:sp>
      <p:sp>
        <p:nvSpPr>
          <p:cNvPr id="5" name="Flowchart: Summing Junction 4"/>
          <p:cNvSpPr/>
          <p:nvPr/>
        </p:nvSpPr>
        <p:spPr>
          <a:xfrm>
            <a:off x="2971800" y="3613991"/>
            <a:ext cx="1314450" cy="1287369"/>
          </a:xfrm>
          <a:prstGeom prst="flowChartSummingJunction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1095789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Picture Your Plate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350" y="1543050"/>
            <a:ext cx="2886075" cy="2886075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313" y="1241822"/>
            <a:ext cx="3571875" cy="3571875"/>
          </a:xfrm>
        </p:spPr>
      </p:pic>
    </p:spTree>
    <p:extLst>
      <p:ext uri="{BB962C8B-B14F-4D97-AF65-F5344CB8AC3E}">
        <p14:creationId xmlns:p14="http://schemas.microsoft.com/office/powerpoint/2010/main" val="9453197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Picture your plate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255971"/>
            <a:ext cx="2400300" cy="214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459" y="2114550"/>
            <a:ext cx="257175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9618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Picture Your Plate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2114550"/>
            <a:ext cx="2574259" cy="256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1" y="1314450"/>
            <a:ext cx="2144315" cy="2144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39494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2BA4FFF-AC61-4515-B367-BE4F777730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Physical Activity 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39A6616-A18D-4F76-AAC6-9FB6B551D9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Aim for 150 minutes per week.</a:t>
            </a:r>
          </a:p>
        </p:txBody>
      </p:sp>
    </p:spTree>
    <p:extLst>
      <p:ext uri="{BB962C8B-B14F-4D97-AF65-F5344CB8AC3E}">
        <p14:creationId xmlns:p14="http://schemas.microsoft.com/office/powerpoint/2010/main" val="4120926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FED6ED-F730-4E53-92F3-5EC37ABFC1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Building a Better Plate for Diabetes Prevention &amp; Management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314EC7C-7CC2-4BE3-8B0C-A793460826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Fat, Salt, Sugar &amp; Our waistline!</a:t>
            </a:r>
          </a:p>
        </p:txBody>
      </p:sp>
    </p:spTree>
    <p:extLst>
      <p:ext uri="{BB962C8B-B14F-4D97-AF65-F5344CB8AC3E}">
        <p14:creationId xmlns:p14="http://schemas.microsoft.com/office/powerpoint/2010/main" val="10067824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150" y="339538"/>
            <a:ext cx="5886450" cy="1050398"/>
          </a:xfrm>
        </p:spPr>
        <p:txBody>
          <a:bodyPr/>
          <a:lstStyle/>
          <a:p>
            <a:r>
              <a:rPr lang="en-US" sz="2625" dirty="0"/>
              <a:t>Good News About Physical Activity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9195" y="1585012"/>
            <a:ext cx="2385155" cy="2849833"/>
          </a:xfrm>
        </p:spPr>
        <p:txBody>
          <a:bodyPr>
            <a:normAutofit/>
          </a:bodyPr>
          <a:lstStyle/>
          <a:p>
            <a:pPr algn="ctr"/>
            <a:r>
              <a:rPr lang="en-US" sz="1425" b="1" dirty="0"/>
              <a:t>Lose weight</a:t>
            </a:r>
          </a:p>
          <a:p>
            <a:pPr algn="ctr"/>
            <a:endParaRPr lang="en-US" sz="1425" b="1" dirty="0"/>
          </a:p>
          <a:p>
            <a:pPr algn="ctr"/>
            <a:r>
              <a:rPr lang="en-US" sz="1425" b="1" dirty="0"/>
              <a:t>Lower risk for               heart disease</a:t>
            </a:r>
          </a:p>
          <a:p>
            <a:pPr algn="ctr"/>
            <a:endParaRPr lang="en-US" sz="1425" b="1" dirty="0"/>
          </a:p>
          <a:p>
            <a:pPr algn="ctr"/>
            <a:r>
              <a:rPr lang="en-US" sz="1425" b="1" dirty="0"/>
              <a:t>Reduce need for medication, possibly</a:t>
            </a:r>
          </a:p>
          <a:p>
            <a:pPr algn="ctr"/>
            <a:endParaRPr lang="en-US" sz="1425" b="1" dirty="0"/>
          </a:p>
          <a:p>
            <a:pPr algn="ctr"/>
            <a:r>
              <a:rPr lang="en-US" sz="1425" b="1" dirty="0"/>
              <a:t>Reduce symptoms of depression and anxiety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8"/>
          <a:stretch/>
        </p:blipFill>
        <p:spPr>
          <a:xfrm>
            <a:off x="3675722" y="1674915"/>
            <a:ext cx="1660413" cy="12077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143000" y="893313"/>
            <a:ext cx="6286500" cy="40004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342905" lvl="1" indent="0">
              <a:buNone/>
            </a:pPr>
            <a:r>
              <a:rPr lang="en-US" sz="1650" b="1" dirty="0">
                <a:solidFill>
                  <a:schemeClr val="accent3"/>
                </a:solidFill>
              </a:rPr>
              <a:t>Regular </a:t>
            </a:r>
            <a:r>
              <a:rPr lang="en-US" sz="1650" dirty="0"/>
              <a:t>physical activity can help you: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419724" y="1714156"/>
            <a:ext cx="2286000" cy="258693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ctr">
              <a:buNone/>
            </a:pPr>
            <a:r>
              <a:rPr lang="en-US" sz="1425" b="1" dirty="0"/>
              <a:t>Gain energy</a:t>
            </a:r>
          </a:p>
          <a:p>
            <a:pPr marL="0" indent="0" algn="ctr">
              <a:buNone/>
            </a:pPr>
            <a:endParaRPr lang="en-US" sz="1425" b="1" dirty="0"/>
          </a:p>
          <a:p>
            <a:pPr marL="0" indent="0" algn="ctr">
              <a:buNone/>
            </a:pPr>
            <a:r>
              <a:rPr lang="en-US" sz="1425" b="1" dirty="0"/>
              <a:t>Increase well-being</a:t>
            </a:r>
          </a:p>
          <a:p>
            <a:pPr marL="0" indent="0" algn="ctr">
              <a:buNone/>
            </a:pPr>
            <a:endParaRPr lang="en-US" sz="1425" b="1" dirty="0"/>
          </a:p>
          <a:p>
            <a:pPr marL="0" indent="0" algn="ctr">
              <a:buNone/>
            </a:pPr>
            <a:r>
              <a:rPr lang="en-US" sz="1425" b="1" dirty="0"/>
              <a:t>Improve sleep quality</a:t>
            </a:r>
          </a:p>
          <a:p>
            <a:pPr marL="0" indent="0" algn="ctr">
              <a:buNone/>
            </a:pPr>
            <a:endParaRPr lang="en-US" sz="1425" b="1" dirty="0"/>
          </a:p>
          <a:p>
            <a:pPr marL="0" indent="0" algn="ctr">
              <a:buNone/>
            </a:pPr>
            <a:r>
              <a:rPr lang="en-US" sz="1425" b="1" dirty="0"/>
              <a:t>Increase strength, mobility, and stamina</a:t>
            </a:r>
          </a:p>
          <a:p>
            <a:pPr marL="0" indent="0" algn="ctr">
              <a:buNone/>
            </a:pPr>
            <a:endParaRPr lang="en-US" sz="1425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194" y="3128171"/>
            <a:ext cx="1593326" cy="10611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Down Arrow 6"/>
          <p:cNvSpPr/>
          <p:nvPr/>
        </p:nvSpPr>
        <p:spPr>
          <a:xfrm>
            <a:off x="2008847" y="1553064"/>
            <a:ext cx="1085850" cy="2748031"/>
          </a:xfrm>
          <a:prstGeom prst="downArrow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Down Arrow 7"/>
          <p:cNvSpPr/>
          <p:nvPr/>
        </p:nvSpPr>
        <p:spPr>
          <a:xfrm rot="10800000">
            <a:off x="6019800" y="1553063"/>
            <a:ext cx="1085850" cy="2748031"/>
          </a:xfrm>
          <a:prstGeom prst="downArrow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7941895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25" dirty="0"/>
              <a:t>Physical Activity: Keep it Fun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7350" y="3600450"/>
            <a:ext cx="1771650" cy="742955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dirty="0"/>
              <a:t>Choose activities you enjoy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767963" y="3600450"/>
            <a:ext cx="1665225" cy="74295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ctr">
              <a:buNone/>
            </a:pPr>
            <a:r>
              <a:rPr lang="en-US" sz="1500" dirty="0"/>
              <a:t>Enjoy activity with a partner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657850" y="3600450"/>
            <a:ext cx="1771650" cy="74295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ctr">
              <a:buNone/>
            </a:pPr>
            <a:r>
              <a:rPr lang="en-US" sz="1500" dirty="0"/>
              <a:t>Add variety to your daily routine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6"/>
          <a:stretch/>
        </p:blipFill>
        <p:spPr>
          <a:xfrm>
            <a:off x="3586633" y="1790465"/>
            <a:ext cx="1846555" cy="15236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/>
          <a:stretch/>
        </p:blipFill>
        <p:spPr>
          <a:xfrm>
            <a:off x="1533599" y="1790465"/>
            <a:ext cx="1828372" cy="15236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0"/>
          <a:stretch/>
        </p:blipFill>
        <p:spPr>
          <a:xfrm>
            <a:off x="5657850" y="1771651"/>
            <a:ext cx="1832449" cy="15424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399165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319DD45A-B6E6-4987-B425-A6FBE2A86F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rgbClr val="002D61"/>
                </a:solidFill>
                <a:latin typeface="Gill Sans MT" panose="020B0502020104020203" pitchFamily="34" charset="0"/>
              </a:rPr>
              <a:t>Diabetes Prevention Program</a:t>
            </a:r>
            <a:endParaRPr lang="en-US" sz="3300" dirty="0">
              <a:solidFill>
                <a:srgbClr val="002D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8162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0DDDFD-D5FB-413D-8BB9-42A62DA7D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254" y="1352551"/>
            <a:ext cx="4787391" cy="35385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3870FA-6054-4A07-A9F6-363CC186604A}"/>
              </a:ext>
            </a:extLst>
          </p:cNvPr>
          <p:cNvSpPr txBox="1"/>
          <p:nvPr/>
        </p:nvSpPr>
        <p:spPr>
          <a:xfrm>
            <a:off x="309254" y="329540"/>
            <a:ext cx="73869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Gill Sans MT" panose="020B0502020104020203" pitchFamily="34" charset="0"/>
              </a:rPr>
              <a:t>Diabetes Prevention Program </a:t>
            </a:r>
            <a:r>
              <a:rPr lang="en-US" sz="2100" dirty="0">
                <a:latin typeface="Gill Sans MT" panose="020B0502020104020203" pitchFamily="34" charset="0"/>
              </a:rPr>
              <a:t>– Randomized controlled trial in 3,234 participants at risk for diabetes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10756" y="4767947"/>
            <a:ext cx="39869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Diabetes Prevention Program Research Group. NEJM. 2002;346:393-403.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D1CF9B4-71FC-43C2-8E88-AE188F4BE2E0}"/>
              </a:ext>
            </a:extLst>
          </p:cNvPr>
          <p:cNvSpPr txBox="1">
            <a:spLocks/>
          </p:cNvSpPr>
          <p:nvPr/>
        </p:nvSpPr>
        <p:spPr bwMode="white">
          <a:xfrm>
            <a:off x="4953001" y="1392510"/>
            <a:ext cx="4006225" cy="337543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bg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bg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US" sz="1800" kern="0" dirty="0"/>
              <a:t>Goals of Intensive Lifestyle Intervention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kern="0" dirty="0"/>
              <a:t>7% weight loss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kern="0" dirty="0"/>
              <a:t>150 min/</a:t>
            </a:r>
            <a:r>
              <a:rPr lang="en-US" sz="1600" kern="0" dirty="0" err="1"/>
              <a:t>wk</a:t>
            </a:r>
            <a:r>
              <a:rPr lang="en-US" sz="1600" kern="0" dirty="0"/>
              <a:t> moderate intensity exercise</a:t>
            </a:r>
          </a:p>
          <a:p>
            <a:pPr marL="0" indent="0">
              <a:buNone/>
            </a:pPr>
            <a:r>
              <a:rPr lang="en-US" sz="1800" kern="0" dirty="0"/>
              <a:t>Intervention contacts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chemeClr val="accent3"/>
                </a:solidFill>
              </a:rPr>
              <a:t>Trained interventionists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chemeClr val="accent3"/>
                </a:solidFill>
              </a:rPr>
              <a:t>Weekly to monthly contacts</a:t>
            </a:r>
            <a:endParaRPr lang="en-US" sz="1600" kern="0" dirty="0">
              <a:solidFill>
                <a:schemeClr val="accent3"/>
              </a:solidFill>
              <a:sym typeface="Wingdings" panose="05000000000000000000" pitchFamily="2" charset="2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chemeClr val="accent3"/>
                </a:solidFill>
                <a:sym typeface="Wingdings" panose="05000000000000000000" pitchFamily="2" charset="2"/>
              </a:rPr>
              <a:t>Goal-setting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chemeClr val="accent3"/>
                </a:solidFill>
                <a:sym typeface="Wingdings" panose="05000000000000000000" pitchFamily="2" charset="2"/>
              </a:rPr>
              <a:t>Self-monitoring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chemeClr val="accent3"/>
                </a:solidFill>
                <a:sym typeface="Wingdings" panose="05000000000000000000" pitchFamily="2" charset="2"/>
              </a:rPr>
              <a:t>Motivational interviewing</a:t>
            </a:r>
            <a:endParaRPr lang="en-US" sz="1600" kern="0" dirty="0">
              <a:solidFill>
                <a:schemeClr val="accent3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23F526-4ABD-4A49-B1E8-7B61DB3504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085" y="707305"/>
            <a:ext cx="587741" cy="56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3852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319DD45A-B6E6-4987-B425-A6FBE2A86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713" y="209551"/>
            <a:ext cx="7886700" cy="429986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rgbClr val="FFD004"/>
                </a:solidFill>
                <a:latin typeface="Gill Sans MT"/>
              </a:rPr>
              <a:t>DPP</a:t>
            </a:r>
            <a:endParaRPr lang="en-US" sz="2700" dirty="0">
              <a:solidFill>
                <a:srgbClr val="FFD004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B5AD796-4CEF-440F-AEDA-EFFD75D1F99B}"/>
              </a:ext>
            </a:extLst>
          </p:cNvPr>
          <p:cNvSpPr txBox="1">
            <a:spLocks/>
          </p:cNvSpPr>
          <p:nvPr/>
        </p:nvSpPr>
        <p:spPr>
          <a:xfrm>
            <a:off x="315713" y="639537"/>
            <a:ext cx="3086654" cy="35194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i="1" dirty="0">
                <a:solidFill>
                  <a:schemeClr val="bg1"/>
                </a:solidFill>
              </a:rPr>
              <a:t>Program Elements</a:t>
            </a:r>
            <a:endParaRPr lang="en-US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575BE7C0-C687-4085-B73D-08B5542C66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126690"/>
              </p:ext>
            </p:extLst>
          </p:nvPr>
        </p:nvGraphicFramePr>
        <p:xfrm>
          <a:off x="114300" y="1069521"/>
          <a:ext cx="8977448" cy="38486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89E4AD3-B60A-4513-AD2C-CA33BF081D59}"/>
              </a:ext>
            </a:extLst>
          </p:cNvPr>
          <p:cNvSpPr txBox="1"/>
          <p:nvPr/>
        </p:nvSpPr>
        <p:spPr>
          <a:xfrm>
            <a:off x="52253" y="1179089"/>
            <a:ext cx="869862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            Program Goals: Physical activity ≥150 min/week, weight loss ≥5%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0243721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319DD45A-B6E6-4987-B425-A6FBE2A86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86" y="209551"/>
            <a:ext cx="7886700" cy="429986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rgbClr val="FFD004"/>
                </a:solidFill>
                <a:latin typeface="Gill Sans MT" panose="020B0502020104020203" pitchFamily="34" charset="0"/>
              </a:rPr>
              <a:t>DPP</a:t>
            </a:r>
            <a:endParaRPr lang="en-US" sz="2700" dirty="0">
              <a:solidFill>
                <a:srgbClr val="FFD004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B5AD796-4CEF-440F-AEDA-EFFD75D1F99B}"/>
              </a:ext>
            </a:extLst>
          </p:cNvPr>
          <p:cNvSpPr txBox="1">
            <a:spLocks/>
          </p:cNvSpPr>
          <p:nvPr/>
        </p:nvSpPr>
        <p:spPr>
          <a:xfrm>
            <a:off x="335686" y="639537"/>
            <a:ext cx="7886700" cy="35194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i="1" dirty="0">
                <a:solidFill>
                  <a:schemeClr val="bg1"/>
                </a:solidFill>
              </a:rPr>
              <a:t>Benefits</a:t>
            </a:r>
            <a:endParaRPr lang="en-US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10" name="Improve hemoglobin A1C…">
            <a:extLst>
              <a:ext uri="{FF2B5EF4-FFF2-40B4-BE49-F238E27FC236}">
                <a16:creationId xmlns:a16="http://schemas.microsoft.com/office/drawing/2014/main" id="{44DF8C29-09B2-48C5-B991-62F46CEDA1B4}"/>
              </a:ext>
            </a:extLst>
          </p:cNvPr>
          <p:cNvGraphicFramePr/>
          <p:nvPr/>
        </p:nvGraphicFramePr>
        <p:xfrm>
          <a:off x="607219" y="1114425"/>
          <a:ext cx="8112239" cy="35294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298078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C4541-02BA-4857-A4E4-648E35E94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 a Program Today!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E776A-5590-4BAD-BD0E-745F70850F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Diabetes Prevention Program:</a:t>
            </a:r>
          </a:p>
          <a:p>
            <a:r>
              <a:rPr lang="en-US" dirty="0"/>
              <a:t>	ummidtown.org/</a:t>
            </a:r>
            <a:r>
              <a:rPr lang="en-US" dirty="0" err="1"/>
              <a:t>dpp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Diabetes Self-Management Program:</a:t>
            </a:r>
          </a:p>
          <a:p>
            <a:r>
              <a:rPr lang="en-US" dirty="0"/>
              <a:t>	ummidtown.org/</a:t>
            </a:r>
            <a:r>
              <a:rPr lang="en-US" dirty="0" err="1"/>
              <a:t>dsmt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9085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for success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 servings of whole grains daily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 cups of beans/legumes each week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½ plate of vegetables 2x/day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 servings of fruit each day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6oz-8oz of lean protein per day (1/4 of your plate)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 servings of low-fat dairy/calcium rich items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Snack on ¼ cup of nuts daily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8 (8 </a:t>
            </a:r>
            <a:r>
              <a:rPr lang="en-US" dirty="0" err="1"/>
              <a:t>oz</a:t>
            </a:r>
            <a:r>
              <a:rPr lang="en-US" dirty="0"/>
              <a:t>) of water daily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Sprinkle on the spice for flavor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Walk/play for 150 minutes a week (20 minutes a day)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9952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6CA3F-1E17-47D8-AEBF-FA36CB06F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Diabetes is a Journey…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CAF45-97C5-4AAC-82B3-943D4D3EE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Diabetes can be controlled!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You can thrive when living with diabetes!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You are not alone!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Type 2 Diabetes can be prevented!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Get a team to partner with you to manage your diabetes!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7895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769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dirty="0"/>
              <a:t>Questions &amp; Answers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B9A076-4342-45F9-AC0E-F9B26F4CF6A3}"/>
              </a:ext>
            </a:extLst>
          </p:cNvPr>
          <p:cNvSpPr txBox="1"/>
          <p:nvPr/>
        </p:nvSpPr>
        <p:spPr>
          <a:xfrm>
            <a:off x="628650" y="3865418"/>
            <a:ext cx="7886700" cy="369332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299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0419"/>
            <a:ext cx="7886700" cy="680105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7698"/>
                </a:solidFill>
              </a:rPr>
              <a:t>Using Ask Me 3</a:t>
            </a:r>
            <a:r>
              <a:rPr lang="en-US" baseline="30000" dirty="0">
                <a:solidFill>
                  <a:srgbClr val="007698"/>
                </a:solidFill>
              </a:rPr>
              <a:t>®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821094"/>
            <a:ext cx="7886700" cy="3811231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600" b="1" dirty="0">
                <a:latin typeface="+mn-lt"/>
              </a:rPr>
              <a:t>Statement (problem)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600" b="1" dirty="0">
              <a:solidFill>
                <a:srgbClr val="007698"/>
              </a:solidFill>
              <a:latin typeface="+mn-lt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600" b="1" dirty="0">
              <a:solidFill>
                <a:srgbClr val="007698"/>
              </a:solidFill>
              <a:latin typeface="+mn-lt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600" b="1" dirty="0">
                <a:solidFill>
                  <a:srgbClr val="007698"/>
                </a:solidFill>
                <a:latin typeface="+mn-lt"/>
              </a:rPr>
              <a:t>Q: I have a dark patch on my neck what could that be?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600" i="1" dirty="0">
                <a:latin typeface="+mn-lt"/>
              </a:rPr>
              <a:t>A: That can be a sign of Prediabetes/Insulin resistance. Prediabetes is a condition when the blood sugar is higher than normal but not high enough to be diagnosed with Type 2 Diabetes.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600" b="1" dirty="0">
              <a:latin typeface="+mn-lt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600" b="1" dirty="0">
                <a:solidFill>
                  <a:srgbClr val="007698"/>
                </a:solidFill>
                <a:latin typeface="+mn-lt"/>
              </a:rPr>
              <a:t>Q:  What do I need to do to prevent diabetes?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600" i="1" dirty="0">
                <a:latin typeface="+mn-lt"/>
              </a:rPr>
              <a:t>A: In order to lower the risk of diabetes, you should lose at least 5% body weight and get active 150 minutes per week.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600" b="1" dirty="0">
              <a:latin typeface="+mn-lt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600" b="1" dirty="0">
                <a:solidFill>
                  <a:srgbClr val="007698"/>
                </a:solidFill>
                <a:latin typeface="+mn-lt"/>
              </a:rPr>
              <a:t>Q:  Why is it important for me to do this?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600" i="1" dirty="0">
                <a:latin typeface="+mn-lt"/>
              </a:rPr>
              <a:t>A: Prediabetes can increase your risk of Type 2 diabetes, Stroke, Heart Disease and Neuropathy. You can prevent Prediabetes! 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6079182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itle 1"/>
          <p:cNvSpPr txBox="1">
            <a:spLocks noGrp="1"/>
          </p:cNvSpPr>
          <p:nvPr>
            <p:ph type="title"/>
          </p:nvPr>
        </p:nvSpPr>
        <p:spPr>
          <a:xfrm>
            <a:off x="621969" y="2909650"/>
            <a:ext cx="8040768" cy="163285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850391">
              <a:defRPr sz="1488"/>
            </a:pPr>
            <a:br>
              <a:rPr dirty="0"/>
            </a:br>
            <a:br>
              <a:rPr dirty="0"/>
            </a:br>
            <a:r>
              <a:rPr sz="1800" dirty="0">
                <a:latin typeface="+mn-lt"/>
                <a:ea typeface="+mn-ea"/>
                <a:cs typeface="+mn-cs"/>
                <a:sym typeface="Calibri"/>
              </a:rPr>
              <a:t>A recording of this webinar will be posted within 48 hours at </a:t>
            </a:r>
            <a:r>
              <a:rPr sz="18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+mn-lt"/>
                <a:ea typeface="+mn-ea"/>
                <a:cs typeface="+mn-cs"/>
                <a:sym typeface="Calibri"/>
                <a:hlinkClick r:id="rId2"/>
              </a:rPr>
              <a:t>www.umms.org/letstalk</a:t>
            </a:r>
            <a:br>
              <a:rPr dirty="0"/>
            </a:br>
            <a:br>
              <a:rPr dirty="0"/>
            </a:br>
            <a:br>
              <a:rPr dirty="0"/>
            </a:br>
            <a:r>
              <a:rPr sz="1600" b="1" i="1" dirty="0">
                <a:latin typeface="+mn-lt"/>
                <a:ea typeface="+mn-ea"/>
                <a:cs typeface="+mn-cs"/>
                <a:sym typeface="Calibri"/>
              </a:rPr>
              <a:t>Previous webinars including Technology/Telehealth, Accessing Care/Ask Me 3®, Children’s Health/Safety, Men’s Health, Women’s Health</a:t>
            </a:r>
            <a:r>
              <a:rPr lang="en-US" sz="1600" b="1" i="1" dirty="0">
                <a:latin typeface="+mn-lt"/>
                <a:ea typeface="+mn-ea"/>
                <a:cs typeface="+mn-cs"/>
                <a:sym typeface="Calibri"/>
              </a:rPr>
              <a:t>, </a:t>
            </a:r>
            <a:r>
              <a:rPr sz="1600" b="1" i="1" dirty="0">
                <a:latin typeface="+mn-lt"/>
                <a:ea typeface="+mn-ea"/>
                <a:cs typeface="+mn-cs"/>
                <a:sym typeface="Calibri"/>
              </a:rPr>
              <a:t>Diabetes</a:t>
            </a:r>
            <a:r>
              <a:rPr lang="en-US" sz="1600" b="1" i="1" dirty="0">
                <a:latin typeface="+mn-lt"/>
                <a:ea typeface="+mn-ea"/>
                <a:cs typeface="+mn-cs"/>
                <a:sym typeface="Calibri"/>
              </a:rPr>
              <a:t>, Lung Disease, COVID-19 Vaccines, Heart Health, Advance Directives, Asthma and Stroke Prevention, Fall Prevention, Alzheimer’s/Dementia, Long COVID &amp; Pediatric COVID Vaccine, Pharmacy/Medication Management, Colon Cancer, Healthy Aging, PTSD Post Traumatic Stress Disorder, Vaping, Sickle Cell, Sudden Cardiac Arrest </a:t>
            </a:r>
            <a:r>
              <a:rPr sz="1600" b="1" i="1" dirty="0">
                <a:latin typeface="+mn-lt"/>
                <a:ea typeface="+mn-ea"/>
                <a:cs typeface="+mn-cs"/>
                <a:sym typeface="Calibri"/>
              </a:rPr>
              <a:t>are also available for viewing.</a:t>
            </a:r>
            <a:br>
              <a:rPr sz="1302" b="1" i="1" dirty="0">
                <a:latin typeface="+mn-lt"/>
                <a:ea typeface="+mn-ea"/>
                <a:cs typeface="+mn-cs"/>
                <a:sym typeface="Calibri"/>
              </a:rPr>
            </a:br>
            <a:endParaRPr sz="1302" b="1" i="1" dirty="0"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66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604" y="358527"/>
            <a:ext cx="4666534" cy="24415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959921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itle 1"/>
          <p:cNvSpPr txBox="1">
            <a:spLocks noGrp="1"/>
          </p:cNvSpPr>
          <p:nvPr>
            <p:ph type="ctrTitle"/>
          </p:nvPr>
        </p:nvSpPr>
        <p:spPr>
          <a:xfrm>
            <a:off x="4396740" y="4091442"/>
            <a:ext cx="4747260" cy="82763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z="2400">
                <a:latin typeface="+mn-lt"/>
                <a:ea typeface="+mn-ea"/>
                <a:cs typeface="+mn-cs"/>
                <a:sym typeface="Calibri"/>
              </a:defRPr>
            </a:pPr>
            <a:r>
              <a:rPr lang="en-US" sz="2400" dirty="0">
                <a:solidFill>
                  <a:srgbClr val="FF0000"/>
                </a:solidFill>
              </a:rPr>
              <a:t>Safe Toys and Gifts</a:t>
            </a:r>
            <a:endParaRPr sz="2400" dirty="0">
              <a:solidFill>
                <a:srgbClr val="FF0000"/>
              </a:solidFill>
            </a:endParaRPr>
          </a:p>
        </p:txBody>
      </p:sp>
      <p:sp>
        <p:nvSpPr>
          <p:cNvPr id="170" name="TextBox 4"/>
          <p:cNvSpPr txBox="1"/>
          <p:nvPr/>
        </p:nvSpPr>
        <p:spPr>
          <a:xfrm>
            <a:off x="129539" y="76200"/>
            <a:ext cx="604266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Join us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 December 21, 2022, 12:00 pm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789050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rgbClr val="00769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59779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4">
            <a:extLst>
              <a:ext uri="{FF2B5EF4-FFF2-40B4-BE49-F238E27FC236}">
                <a16:creationId xmlns:a16="http://schemas.microsoft.com/office/drawing/2014/main" id="{501BDEAB-0B24-8184-9461-D56FD6ECCF1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116120" y="1105909"/>
          <a:ext cx="4911760" cy="3812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D0AB3104-A2CC-460F-A26E-96BC033CD1D7}"/>
              </a:ext>
            </a:extLst>
          </p:cNvPr>
          <p:cNvSpPr/>
          <p:nvPr/>
        </p:nvSpPr>
        <p:spPr>
          <a:xfrm>
            <a:off x="0" y="1"/>
            <a:ext cx="9144000" cy="1055771"/>
          </a:xfrm>
          <a:prstGeom prst="rect">
            <a:avLst/>
          </a:prstGeom>
          <a:gradFill flip="none" rotWithShape="1">
            <a:gsLst>
              <a:gs pos="0">
                <a:srgbClr val="00427F">
                  <a:shade val="30000"/>
                  <a:satMod val="115000"/>
                </a:srgbClr>
              </a:gs>
              <a:gs pos="50000">
                <a:srgbClr val="00427F">
                  <a:shade val="67500"/>
                  <a:satMod val="115000"/>
                </a:srgbClr>
              </a:gs>
              <a:gs pos="100000">
                <a:srgbClr val="00427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19DD45A-B6E6-4987-B425-A6FBE2A86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48" y="198834"/>
            <a:ext cx="7225385" cy="773271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rgbClr val="FFD004"/>
                </a:solidFill>
                <a:latin typeface="Gill Sans MT"/>
              </a:rPr>
              <a:t>Prediabetes &amp; diabetes</a:t>
            </a:r>
            <a:br>
              <a:rPr lang="en-US" sz="3000" dirty="0">
                <a:solidFill>
                  <a:srgbClr val="FFD004"/>
                </a:solidFill>
                <a:latin typeface="Gill Sans MT"/>
              </a:rPr>
            </a:br>
            <a:r>
              <a:rPr lang="en-US" sz="2100" i="1" dirty="0">
                <a:solidFill>
                  <a:schemeClr val="bg1"/>
                </a:solidFill>
                <a:latin typeface="Gill Sans MT"/>
              </a:rPr>
              <a:t>Public Burden in Maryland </a:t>
            </a:r>
            <a:endParaRPr lang="en-US" sz="2700" i="1" dirty="0">
              <a:solidFill>
                <a:schemeClr val="bg1"/>
              </a:solidFill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743555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EC0B8-A545-4F40-9B0C-BDEDDAACAA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54629"/>
            <a:ext cx="7886700" cy="276217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  <a:ea typeface="+mn-lt"/>
                <a:cs typeface="+mn-lt"/>
              </a:rPr>
              <a:t>Prediabetes: 38% of US adults (~96 million!) </a:t>
            </a:r>
            <a:endParaRPr lang="en-US" dirty="0"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  <a:ea typeface="+mn-lt"/>
                <a:cs typeface="+mn-lt"/>
              </a:rPr>
              <a:t>15-30% of people with prediabetes today will develop diabetes in the next 5 years </a:t>
            </a:r>
            <a:endParaRPr lang="en-US" dirty="0"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  <a:ea typeface="+mn-lt"/>
                <a:cs typeface="+mn-lt"/>
              </a:rPr>
              <a:t>Prediabetes increases risk of premature mortality, CVD, neuropathy</a:t>
            </a:r>
            <a:endParaRPr lang="en-US" dirty="0"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  <a:ea typeface="+mn-lt"/>
                <a:cs typeface="+mn-lt"/>
              </a:rPr>
              <a:t>~80% with prediabetes are unaware of their status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AB3104-A2CC-460F-A26E-96BC033CD1D7}"/>
              </a:ext>
            </a:extLst>
          </p:cNvPr>
          <p:cNvSpPr/>
          <p:nvPr/>
        </p:nvSpPr>
        <p:spPr>
          <a:xfrm>
            <a:off x="0" y="-38099"/>
            <a:ext cx="9144000" cy="1055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19DD45A-B6E6-4987-B425-A6FBE2A86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154" y="312892"/>
            <a:ext cx="7886700" cy="429986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rgbClr val="FFD004"/>
                </a:solidFill>
                <a:latin typeface="Gill Sans MT" panose="020B0502020104020203" pitchFamily="34" charset="0"/>
              </a:rPr>
              <a:t>Public Health Burden of Prediabetes</a:t>
            </a:r>
            <a:endParaRPr lang="en-US" sz="2700" dirty="0">
              <a:solidFill>
                <a:srgbClr val="FFD00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935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D1D3639-55CD-4246-ABDD-7CCF98A15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0419"/>
            <a:ext cx="7580853" cy="907993"/>
          </a:xfrm>
        </p:spPr>
        <p:txBody>
          <a:bodyPr/>
          <a:lstStyle/>
          <a:p>
            <a:r>
              <a:rPr lang="en-US" dirty="0"/>
              <a:t>Prediabetes &amp; Diabetes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E6B185D-518B-4BCD-A715-2762316A75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Prediabetes: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A1c: 5.7-6.4%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Fasting: 100-125mg/dl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Diabetes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A1c: &gt;6.5%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Fasting: &gt;126mg/dl </a:t>
            </a:r>
          </a:p>
        </p:txBody>
      </p:sp>
    </p:spTree>
    <p:extLst>
      <p:ext uri="{BB962C8B-B14F-4D97-AF65-F5344CB8AC3E}">
        <p14:creationId xmlns:p14="http://schemas.microsoft.com/office/powerpoint/2010/main" val="1858311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072D3-25BD-495B-B2C4-6B22AB387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you at risk for Type 2 diabetes?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256B8-0AB4-4E62-BB98-01E311C8B97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 prediabetes.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overweight.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45 years or older.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 a parent, brother, or sister with type 2 diabetes.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physically active less than 3 times a week.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Waist line: &gt; 40 inches (Men)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&gt; 35 inches (Women)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9EF2F3-5A5C-485B-81FB-DC43FEBB9C6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lvl="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 ever had gestational diabetes (diabetes during pregnancy) or given birth to a baby who weighed over 9 pounds.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an African American, Hispanic or Latino, American Indian, or Alaska Native person. Some Pacific Islanders and Asian American people are also at higher risk.</a:t>
            </a:r>
          </a:p>
          <a:p>
            <a:pPr lvl="0"/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you have non-alcoholic fatty liver disease you may also be at risk for Type 2 Diabetes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83732"/>
      </p:ext>
    </p:extLst>
  </p:cSld>
  <p:clrMapOvr>
    <a:masterClrMapping/>
  </p:clrMapOvr>
</p:sld>
</file>

<file path=ppt/theme/theme1.xml><?xml version="1.0" encoding="utf-8"?>
<a:theme xmlns:a="http://schemas.openxmlformats.org/drawingml/2006/main" name="Secondar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ver Slide">
  <a:themeElements>
    <a:clrScheme name="Cover Slid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Cover Slid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Cover Slid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4079</TotalTime>
  <Words>2120</Words>
  <Application>Microsoft Office PowerPoint</Application>
  <PresentationFormat>On-screen Show (16:9)</PresentationFormat>
  <Paragraphs>424</Paragraphs>
  <Slides>52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63" baseType="lpstr">
      <vt:lpstr>ＭＳ Ｐゴシック</vt:lpstr>
      <vt:lpstr>Arial</vt:lpstr>
      <vt:lpstr>Calibri</vt:lpstr>
      <vt:lpstr>Calibri Light</vt:lpstr>
      <vt:lpstr>Georgia (Body)</vt:lpstr>
      <vt:lpstr>Gill Sans MT</vt:lpstr>
      <vt:lpstr>Times New Roman</vt:lpstr>
      <vt:lpstr>Wingdings</vt:lpstr>
      <vt:lpstr>Wingdings 3</vt:lpstr>
      <vt:lpstr>Secondary Slides</vt:lpstr>
      <vt:lpstr>Cover Slide</vt:lpstr>
      <vt:lpstr>Diabetes November 16, 2022</vt:lpstr>
      <vt:lpstr>PowerPoint Presentation</vt:lpstr>
      <vt:lpstr>A Way to Take Charge- Use Ask Me 3®</vt:lpstr>
      <vt:lpstr>Building a Better Plate for Diabetes Prevention &amp; Management</vt:lpstr>
      <vt:lpstr>Using Ask Me 3®</vt:lpstr>
      <vt:lpstr>Prediabetes &amp; diabetes Public Burden in Maryland </vt:lpstr>
      <vt:lpstr>Public Health Burden of Prediabetes</vt:lpstr>
      <vt:lpstr>Prediabetes &amp; Diabetes </vt:lpstr>
      <vt:lpstr>Are you at risk for Type 2 diabetes?</vt:lpstr>
      <vt:lpstr>Ways to Prevent Type 2 Diabetes &amp;  Manage Diabetes </vt:lpstr>
      <vt:lpstr>Fad Diets vs. Lifestyle </vt:lpstr>
      <vt:lpstr>Recipe for disaster </vt:lpstr>
      <vt:lpstr>Nutrients of Concern </vt:lpstr>
      <vt:lpstr>Nutrients for Disaster </vt:lpstr>
      <vt:lpstr>Nutrients for disaster </vt:lpstr>
      <vt:lpstr>Nutrients for disaster </vt:lpstr>
      <vt:lpstr>Nutrients of disaster </vt:lpstr>
      <vt:lpstr>Nutrients for disaster </vt:lpstr>
      <vt:lpstr>Nutrients for Disaster</vt:lpstr>
      <vt:lpstr>Your Recipe for success </vt:lpstr>
      <vt:lpstr>Eating Healthy </vt:lpstr>
      <vt:lpstr>PowerPoint Presentation</vt:lpstr>
      <vt:lpstr>Macronutrients for success</vt:lpstr>
      <vt:lpstr>Carbohydrates</vt:lpstr>
      <vt:lpstr>Fruits &amp; Vegetables</vt:lpstr>
      <vt:lpstr>Protein ¼ of your plate </vt:lpstr>
      <vt:lpstr>Fats</vt:lpstr>
      <vt:lpstr>Aim for Foods High in Fiber</vt:lpstr>
      <vt:lpstr>Tools for Learning Portion Control</vt:lpstr>
      <vt:lpstr>Portion Sizes</vt:lpstr>
      <vt:lpstr>Healthy Cooking Methods</vt:lpstr>
      <vt:lpstr>Healthy Menu Options</vt:lpstr>
      <vt:lpstr>Grocery Shopping</vt:lpstr>
      <vt:lpstr>Stretch Your Food Budget </vt:lpstr>
      <vt:lpstr>Portions and Healthy Plate</vt:lpstr>
      <vt:lpstr>Picture Your Plate </vt:lpstr>
      <vt:lpstr>Picture your plate </vt:lpstr>
      <vt:lpstr>Picture Your Plate </vt:lpstr>
      <vt:lpstr>Physical Activity </vt:lpstr>
      <vt:lpstr>Good News About Physical Activity</vt:lpstr>
      <vt:lpstr>Physical Activity: Keep it Fun</vt:lpstr>
      <vt:lpstr>Diabetes Prevention Program</vt:lpstr>
      <vt:lpstr>PowerPoint Presentation</vt:lpstr>
      <vt:lpstr>DPP</vt:lpstr>
      <vt:lpstr>DPP</vt:lpstr>
      <vt:lpstr>Join a Program Today!</vt:lpstr>
      <vt:lpstr>Recipe for success </vt:lpstr>
      <vt:lpstr>Diabetes is a Journey…</vt:lpstr>
      <vt:lpstr>Questions &amp; Answers</vt:lpstr>
      <vt:lpstr>  A recording of this webinar will be posted within 48 hours at www.umms.org/letstalk   Previous webinars including Technology/Telehealth, Accessing Care/Ask Me 3®, Children’s Health/Safety, Men’s Health, Women’s Health, Diabetes, Lung Disease, COVID-19 Vaccines, Heart Health, Advance Directives, Asthma and Stroke Prevention, Fall Prevention, Alzheimer’s/Dementia, Long COVID &amp; Pediatric COVID Vaccine, Pharmacy/Medication Management, Colon Cancer, Healthy Aging, PTSD Post Traumatic Stress Disorder, Vaping, Sickle Cell, Sudden Cardiac Arrest are also available for viewing. </vt:lpstr>
      <vt:lpstr>Safe Toys and Gifts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Michelle Bamburak</dc:creator>
  <cp:lastModifiedBy>Riddick, Rebecca</cp:lastModifiedBy>
  <cp:revision>202</cp:revision>
  <dcterms:created xsi:type="dcterms:W3CDTF">2020-06-02T14:22:16Z</dcterms:created>
  <dcterms:modified xsi:type="dcterms:W3CDTF">2022-11-15T17:12:36Z</dcterms:modified>
</cp:coreProperties>
</file>