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90" r:id="rId2"/>
  </p:sldMasterIdLst>
  <p:notesMasterIdLst>
    <p:notesMasterId r:id="rId31"/>
  </p:notesMasterIdLst>
  <p:sldIdLst>
    <p:sldId id="291" r:id="rId3"/>
    <p:sldId id="292" r:id="rId4"/>
    <p:sldId id="329" r:id="rId5"/>
    <p:sldId id="1493" r:id="rId6"/>
    <p:sldId id="260" r:id="rId7"/>
    <p:sldId id="1489" r:id="rId8"/>
    <p:sldId id="1486" r:id="rId9"/>
    <p:sldId id="1494" r:id="rId10"/>
    <p:sldId id="1487" r:id="rId11"/>
    <p:sldId id="1507" r:id="rId12"/>
    <p:sldId id="1498" r:id="rId13"/>
    <p:sldId id="1497" r:id="rId14"/>
    <p:sldId id="1508" r:id="rId15"/>
    <p:sldId id="1499" r:id="rId16"/>
    <p:sldId id="1511" r:id="rId17"/>
    <p:sldId id="1509" r:id="rId18"/>
    <p:sldId id="1495" r:id="rId19"/>
    <p:sldId id="1501" r:id="rId20"/>
    <p:sldId id="1502" r:id="rId21"/>
    <p:sldId id="1506" r:id="rId22"/>
    <p:sldId id="1503" r:id="rId23"/>
    <p:sldId id="1510" r:id="rId24"/>
    <p:sldId id="1504" r:id="rId25"/>
    <p:sldId id="1505" r:id="rId26"/>
    <p:sldId id="295" r:id="rId27"/>
    <p:sldId id="296" r:id="rId28"/>
    <p:sldId id="1512" r:id="rId29"/>
    <p:sldId id="298"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ank, Gregory" initials="SG" lastIdx="1" clrIdx="0">
    <p:extLst>
      <p:ext uri="{19B8F6BF-5375-455C-9EA6-DF929625EA0E}">
        <p15:presenceInfo xmlns:p15="http://schemas.microsoft.com/office/powerpoint/2012/main" userId="Schrank, Greg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213"/>
    <a:srgbClr val="EEC104"/>
    <a:srgbClr val="6A678B"/>
    <a:srgbClr val="34BE4B"/>
    <a:srgbClr val="6BA34F"/>
    <a:srgbClr val="0162F1"/>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80"/>
  </p:normalViewPr>
  <p:slideViewPr>
    <p:cSldViewPr snapToGrid="0" snapToObjects="1">
      <p:cViewPr varScale="1">
        <p:scale>
          <a:sx n="143" d="100"/>
          <a:sy n="143"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66006-DEEF-458F-8A79-6736541EF65A}"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AF487-5EE2-4F14-95BE-CD1D73BD0FD3}" type="slidenum">
              <a:rPr lang="en-US" smtClean="0"/>
              <a:t>‹#›</a:t>
            </a:fld>
            <a:endParaRPr lang="en-US"/>
          </a:p>
        </p:txBody>
      </p:sp>
    </p:spTree>
    <p:extLst>
      <p:ext uri="{BB962C8B-B14F-4D97-AF65-F5344CB8AC3E}">
        <p14:creationId xmlns:p14="http://schemas.microsoft.com/office/powerpoint/2010/main" val="141563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8A4FC-0195-4288-8025-922CB6DC6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28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Morbidity and social/economic implications that last well beyond acute illness and hospitalization</a:t>
            </a:r>
          </a:p>
        </p:txBody>
      </p:sp>
      <p:sp>
        <p:nvSpPr>
          <p:cNvPr id="4" name="Slide Number Placeholder 3"/>
          <p:cNvSpPr>
            <a:spLocks noGrp="1"/>
          </p:cNvSpPr>
          <p:nvPr>
            <p:ph type="sldNum" sz="quarter" idx="5"/>
          </p:nvPr>
        </p:nvSpPr>
        <p:spPr/>
        <p:txBody>
          <a:bodyPr/>
          <a:lstStyle/>
          <a:p>
            <a:fld id="{BF7AF487-5EE2-4F14-95BE-CD1D73BD0FD3}" type="slidenum">
              <a:rPr lang="en-US" smtClean="0"/>
              <a:t>5</a:t>
            </a:fld>
            <a:endParaRPr lang="en-US"/>
          </a:p>
        </p:txBody>
      </p:sp>
    </p:spTree>
    <p:extLst>
      <p:ext uri="{BB962C8B-B14F-4D97-AF65-F5344CB8AC3E}">
        <p14:creationId xmlns:p14="http://schemas.microsoft.com/office/powerpoint/2010/main" val="250915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persist, others may be new and late-onset, others are changing symptoms</a:t>
            </a:r>
          </a:p>
        </p:txBody>
      </p:sp>
      <p:sp>
        <p:nvSpPr>
          <p:cNvPr id="4" name="Slide Number Placeholder 3"/>
          <p:cNvSpPr>
            <a:spLocks noGrp="1"/>
          </p:cNvSpPr>
          <p:nvPr>
            <p:ph type="sldNum" sz="quarter" idx="5"/>
          </p:nvPr>
        </p:nvSpPr>
        <p:spPr/>
        <p:txBody>
          <a:bodyPr/>
          <a:lstStyle/>
          <a:p>
            <a:fld id="{BF7AF487-5EE2-4F14-95BE-CD1D73BD0FD3}" type="slidenum">
              <a:rPr lang="en-US" smtClean="0"/>
              <a:t>12</a:t>
            </a:fld>
            <a:endParaRPr lang="en-US"/>
          </a:p>
        </p:txBody>
      </p:sp>
    </p:spTree>
    <p:extLst>
      <p:ext uri="{BB962C8B-B14F-4D97-AF65-F5344CB8AC3E}">
        <p14:creationId xmlns:p14="http://schemas.microsoft.com/office/powerpoint/2010/main" val="144014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AF487-5EE2-4F14-95BE-CD1D73BD0FD3}" type="slidenum">
              <a:rPr lang="en-US" smtClean="0"/>
              <a:t>24</a:t>
            </a:fld>
            <a:endParaRPr lang="en-US"/>
          </a:p>
        </p:txBody>
      </p:sp>
    </p:spTree>
    <p:extLst>
      <p:ext uri="{BB962C8B-B14F-4D97-AF65-F5344CB8AC3E}">
        <p14:creationId xmlns:p14="http://schemas.microsoft.com/office/powerpoint/2010/main" val="148562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8A4FC-0195-4288-8025-922CB6DC6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38A4FC-0195-4288-8025-922CB6DC6966}" type="slidenum">
              <a:rPr lang="en-US" smtClean="0"/>
              <a:t>28</a:t>
            </a:fld>
            <a:endParaRPr lang="en-US"/>
          </a:p>
        </p:txBody>
      </p:sp>
    </p:spTree>
    <p:extLst>
      <p:ext uri="{BB962C8B-B14F-4D97-AF65-F5344CB8AC3E}">
        <p14:creationId xmlns:p14="http://schemas.microsoft.com/office/powerpoint/2010/main" val="282247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9D4D-E1C9-7644-982D-D4373AD165C6}"/>
              </a:ext>
            </a:extLst>
          </p:cNvPr>
          <p:cNvSpPr>
            <a:spLocks noGrp="1"/>
          </p:cNvSpPr>
          <p:nvPr>
            <p:ph type="ctrTitle"/>
          </p:nvPr>
        </p:nvSpPr>
        <p:spPr>
          <a:xfrm>
            <a:off x="1143000" y="841375"/>
            <a:ext cx="6858000" cy="1790700"/>
          </a:xfrm>
        </p:spPr>
        <p:txBody>
          <a:bodyPr anchor="b">
            <a:normAutofit/>
          </a:bodyPr>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5352EF34-3500-304E-9563-D2BE455B62AA}"/>
              </a:ext>
            </a:extLst>
          </p:cNvPr>
          <p:cNvSpPr>
            <a:spLocks noGrp="1"/>
          </p:cNvSpPr>
          <p:nvPr>
            <p:ph type="subTitle" idx="1"/>
          </p:nvPr>
        </p:nvSpPr>
        <p:spPr>
          <a:xfrm>
            <a:off x="1143000" y="2701925"/>
            <a:ext cx="6858000" cy="1241425"/>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A22AAB7-7156-EC48-AA9B-49E7F590B41D}"/>
              </a:ext>
            </a:extLst>
          </p:cNvPr>
          <p:cNvSpPr>
            <a:spLocks noGrp="1"/>
          </p:cNvSpPr>
          <p:nvPr>
            <p:ph type="dt" sz="half" idx="10"/>
          </p:nvPr>
        </p:nvSpPr>
        <p:spPr/>
        <p:txBody>
          <a:bodyPr/>
          <a:lstStyle/>
          <a:p>
            <a:fld id="{891A3363-090B-B941-B4E1-AA4BE1B911A7}" type="datetimeFigureOut">
              <a:rPr lang="en-US" smtClean="0"/>
              <a:t>12/16/2021</a:t>
            </a:fld>
            <a:endParaRPr lang="en-US"/>
          </a:p>
        </p:txBody>
      </p:sp>
      <p:sp>
        <p:nvSpPr>
          <p:cNvPr id="5" name="Footer Placeholder 4">
            <a:extLst>
              <a:ext uri="{FF2B5EF4-FFF2-40B4-BE49-F238E27FC236}">
                <a16:creationId xmlns:a16="http://schemas.microsoft.com/office/drawing/2014/main" id="{786DB31F-27E1-B847-A1E3-BBD5A7553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EA21E-A3D4-9442-8035-CD0C61133148}"/>
              </a:ext>
            </a:extLst>
          </p:cNvPr>
          <p:cNvSpPr>
            <a:spLocks noGrp="1"/>
          </p:cNvSpPr>
          <p:nvPr>
            <p:ph type="sldNum" sz="quarter" idx="12"/>
          </p:nvPr>
        </p:nvSpPr>
        <p:spPr/>
        <p:txBody>
          <a:bodyPr/>
          <a:lstStyle/>
          <a:p>
            <a:fld id="{93FFE46D-1DB1-0B4C-81C8-38C886DF13F8}" type="slidenum">
              <a:rPr lang="en-US" smtClean="0"/>
              <a:t>‹#›</a:t>
            </a:fld>
            <a:endParaRPr lang="en-US"/>
          </a:p>
        </p:txBody>
      </p:sp>
    </p:spTree>
    <p:extLst>
      <p:ext uri="{BB962C8B-B14F-4D97-AF65-F5344CB8AC3E}">
        <p14:creationId xmlns:p14="http://schemas.microsoft.com/office/powerpoint/2010/main" val="241389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D1B9-879D-0448-8ECD-39286D6F270C}"/>
              </a:ext>
            </a:extLst>
          </p:cNvPr>
          <p:cNvSpPr>
            <a:spLocks noGrp="1"/>
          </p:cNvSpPr>
          <p:nvPr>
            <p:ph type="title"/>
          </p:nvPr>
        </p:nvSpPr>
        <p:spPr>
          <a:xfrm>
            <a:off x="628650" y="360419"/>
            <a:ext cx="7886700" cy="907993"/>
          </a:xfrm>
        </p:spPr>
        <p:txBody>
          <a:bodyPr>
            <a:normAutofit/>
          </a:bodyPr>
          <a:lstStyle>
            <a:lvl1pPr>
              <a:defRPr sz="2900" b="1"/>
            </a:lvl1pPr>
          </a:lstStyle>
          <a:p>
            <a:r>
              <a:rPr lang="en-US" dirty="0"/>
              <a:t>Click to edit Master title style</a:t>
            </a:r>
          </a:p>
        </p:txBody>
      </p:sp>
      <p:sp>
        <p:nvSpPr>
          <p:cNvPr id="3" name="Content Placeholder 2">
            <a:extLst>
              <a:ext uri="{FF2B5EF4-FFF2-40B4-BE49-F238E27FC236}">
                <a16:creationId xmlns:a16="http://schemas.microsoft.com/office/drawing/2014/main" id="{2DD12320-17BD-4A4A-999E-3C8C1AD76AF1}"/>
              </a:ext>
            </a:extLst>
          </p:cNvPr>
          <p:cNvSpPr>
            <a:spLocks noGrp="1"/>
          </p:cNvSpPr>
          <p:nvPr>
            <p:ph idx="1"/>
          </p:nvPr>
        </p:nvSpPr>
        <p:spPr/>
        <p:txBody>
          <a:bodyPr>
            <a:normAutofit/>
          </a:bodyPr>
          <a:lstStyle>
            <a:lvl1pPr marL="0" indent="0">
              <a:buNone/>
              <a:defRPr sz="1800" b="0"/>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edit Master text styles</a:t>
            </a:r>
          </a:p>
        </p:txBody>
      </p:sp>
      <p:sp>
        <p:nvSpPr>
          <p:cNvPr id="4" name="Date Placeholder 3">
            <a:extLst>
              <a:ext uri="{FF2B5EF4-FFF2-40B4-BE49-F238E27FC236}">
                <a16:creationId xmlns:a16="http://schemas.microsoft.com/office/drawing/2014/main" id="{72C3E275-2E21-B049-AC16-1C4E5145056E}"/>
              </a:ext>
            </a:extLst>
          </p:cNvPr>
          <p:cNvSpPr>
            <a:spLocks noGrp="1"/>
          </p:cNvSpPr>
          <p:nvPr>
            <p:ph type="dt" sz="half" idx="10"/>
          </p:nvPr>
        </p:nvSpPr>
        <p:spPr/>
        <p:txBody>
          <a:bodyPr/>
          <a:lstStyle/>
          <a:p>
            <a:fld id="{891A3363-090B-B941-B4E1-AA4BE1B911A7}" type="datetimeFigureOut">
              <a:rPr lang="en-US" smtClean="0"/>
              <a:t>12/16/2021</a:t>
            </a:fld>
            <a:endParaRPr lang="en-US"/>
          </a:p>
        </p:txBody>
      </p:sp>
      <p:sp>
        <p:nvSpPr>
          <p:cNvPr id="5" name="Footer Placeholder 4">
            <a:extLst>
              <a:ext uri="{FF2B5EF4-FFF2-40B4-BE49-F238E27FC236}">
                <a16:creationId xmlns:a16="http://schemas.microsoft.com/office/drawing/2014/main" id="{1AEBAB5B-408E-0947-8CD8-5FCBD1F79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87742-5BD1-F546-9610-16D464475F5C}"/>
              </a:ext>
            </a:extLst>
          </p:cNvPr>
          <p:cNvSpPr>
            <a:spLocks noGrp="1"/>
          </p:cNvSpPr>
          <p:nvPr>
            <p:ph type="sldNum" sz="quarter" idx="12"/>
          </p:nvPr>
        </p:nvSpPr>
        <p:spPr/>
        <p:txBody>
          <a:bodyPr/>
          <a:lstStyle/>
          <a:p>
            <a:fld id="{93FFE46D-1DB1-0B4C-81C8-38C886DF13F8}" type="slidenum">
              <a:rPr lang="en-US" smtClean="0"/>
              <a:t>‹#›</a:t>
            </a:fld>
            <a:endParaRPr lang="en-US"/>
          </a:p>
        </p:txBody>
      </p:sp>
    </p:spTree>
    <p:extLst>
      <p:ext uri="{BB962C8B-B14F-4D97-AF65-F5344CB8AC3E}">
        <p14:creationId xmlns:p14="http://schemas.microsoft.com/office/powerpoint/2010/main" val="123278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7D27-522C-324B-AA99-2597D9FEB9E0}"/>
              </a:ext>
            </a:extLst>
          </p:cNvPr>
          <p:cNvSpPr>
            <a:spLocks noGrp="1"/>
          </p:cNvSpPr>
          <p:nvPr>
            <p:ph type="title"/>
          </p:nvPr>
        </p:nvSpPr>
        <p:spPr>
          <a:xfrm>
            <a:off x="628650" y="367094"/>
            <a:ext cx="7886700" cy="907993"/>
          </a:xfrm>
        </p:spPr>
        <p:txBody>
          <a:bodyPr>
            <a:normAutofit/>
          </a:bodyPr>
          <a:lstStyle>
            <a:lvl1pPr>
              <a:defRPr sz="29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A010A74-77DF-884F-B99B-235241AFFA29}"/>
              </a:ext>
            </a:extLst>
          </p:cNvPr>
          <p:cNvSpPr>
            <a:spLocks noGrp="1"/>
          </p:cNvSpPr>
          <p:nvPr>
            <p:ph sz="half" idx="1"/>
          </p:nvPr>
        </p:nvSpPr>
        <p:spPr>
          <a:xfrm>
            <a:off x="628650" y="1370013"/>
            <a:ext cx="3867150" cy="3262312"/>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Content Placeholder 3">
            <a:extLst>
              <a:ext uri="{FF2B5EF4-FFF2-40B4-BE49-F238E27FC236}">
                <a16:creationId xmlns:a16="http://schemas.microsoft.com/office/drawing/2014/main" id="{3427A30A-B5C7-CB4B-9857-E79B28AAA9D3}"/>
              </a:ext>
            </a:extLst>
          </p:cNvPr>
          <p:cNvSpPr>
            <a:spLocks noGrp="1"/>
          </p:cNvSpPr>
          <p:nvPr>
            <p:ph sz="half" idx="2"/>
          </p:nvPr>
        </p:nvSpPr>
        <p:spPr>
          <a:xfrm>
            <a:off x="4648200" y="1370013"/>
            <a:ext cx="3867150" cy="3262312"/>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5" name="Date Placeholder 4">
            <a:extLst>
              <a:ext uri="{FF2B5EF4-FFF2-40B4-BE49-F238E27FC236}">
                <a16:creationId xmlns:a16="http://schemas.microsoft.com/office/drawing/2014/main" id="{1CE378FD-A006-C347-A8A5-9A96F3A78916}"/>
              </a:ext>
            </a:extLst>
          </p:cNvPr>
          <p:cNvSpPr>
            <a:spLocks noGrp="1"/>
          </p:cNvSpPr>
          <p:nvPr>
            <p:ph type="dt" sz="half" idx="10"/>
          </p:nvPr>
        </p:nvSpPr>
        <p:spPr/>
        <p:txBody>
          <a:bodyPr/>
          <a:lstStyle/>
          <a:p>
            <a:fld id="{891A3363-090B-B941-B4E1-AA4BE1B911A7}" type="datetimeFigureOut">
              <a:rPr lang="en-US" smtClean="0"/>
              <a:t>12/16/2021</a:t>
            </a:fld>
            <a:endParaRPr lang="en-US"/>
          </a:p>
        </p:txBody>
      </p:sp>
      <p:sp>
        <p:nvSpPr>
          <p:cNvPr id="6" name="Footer Placeholder 5">
            <a:extLst>
              <a:ext uri="{FF2B5EF4-FFF2-40B4-BE49-F238E27FC236}">
                <a16:creationId xmlns:a16="http://schemas.microsoft.com/office/drawing/2014/main" id="{33ABB7EA-F0FF-2C47-A0BD-E342B82BF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049BD-C32E-2E45-AF75-20F0EC4CAF32}"/>
              </a:ext>
            </a:extLst>
          </p:cNvPr>
          <p:cNvSpPr>
            <a:spLocks noGrp="1"/>
          </p:cNvSpPr>
          <p:nvPr>
            <p:ph type="sldNum" sz="quarter" idx="12"/>
          </p:nvPr>
        </p:nvSpPr>
        <p:spPr/>
        <p:txBody>
          <a:bodyPr/>
          <a:lstStyle/>
          <a:p>
            <a:fld id="{93FFE46D-1DB1-0B4C-81C8-38C886DF13F8}" type="slidenum">
              <a:rPr lang="en-US" smtClean="0"/>
              <a:t>‹#›</a:t>
            </a:fld>
            <a:endParaRPr lang="en-US"/>
          </a:p>
        </p:txBody>
      </p:sp>
    </p:spTree>
    <p:extLst>
      <p:ext uri="{BB962C8B-B14F-4D97-AF65-F5344CB8AC3E}">
        <p14:creationId xmlns:p14="http://schemas.microsoft.com/office/powerpoint/2010/main" val="313171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8" descr="Picture 8"/>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3" name="Click to edit Topic text"/>
          <p:cNvSpPr txBox="1">
            <a:spLocks noGrp="1"/>
          </p:cNvSpPr>
          <p:nvPr>
            <p:ph type="title" hasCustomPrompt="1"/>
          </p:nvPr>
        </p:nvSpPr>
        <p:spPr>
          <a:xfrm>
            <a:off x="4960785" y="4091442"/>
            <a:ext cx="3969632" cy="827633"/>
          </a:xfrm>
          <a:prstGeom prst="rect">
            <a:avLst/>
          </a:prstGeom>
        </p:spPr>
        <p:txBody>
          <a:bodyPr anchor="t"/>
          <a:lstStyle>
            <a:lvl1pPr defTabSz="685800"/>
          </a:lstStyle>
          <a:p>
            <a:r>
              <a:t>Click to edit Topic text</a:t>
            </a:r>
          </a:p>
        </p:txBody>
      </p:sp>
      <p:sp>
        <p:nvSpPr>
          <p:cNvPr id="14" name="Body Level One…"/>
          <p:cNvSpPr txBox="1">
            <a:spLocks noGrp="1"/>
          </p:cNvSpPr>
          <p:nvPr>
            <p:ph type="body" sz="quarter" idx="1" hasCustomPrompt="1"/>
          </p:nvPr>
        </p:nvSpPr>
        <p:spPr>
          <a:xfrm>
            <a:off x="4960785" y="3809482"/>
            <a:ext cx="3524111" cy="274861"/>
          </a:xfrm>
          <a:prstGeom prst="rect">
            <a:avLst/>
          </a:prstGeom>
        </p:spPr>
        <p:txBody>
          <a:bodyPr/>
          <a:lstStyle>
            <a:lvl1pPr defTabSz="685800">
              <a:spcBef>
                <a:spcPts val="700"/>
              </a:spcBef>
              <a:defRPr sz="1400"/>
            </a:lvl1pPr>
            <a:lvl2pPr indent="342900" defTabSz="685800">
              <a:spcBef>
                <a:spcPts val="700"/>
              </a:spcBef>
              <a:defRPr sz="1400"/>
            </a:lvl2pPr>
            <a:lvl3pPr indent="685800" defTabSz="685800">
              <a:spcBef>
                <a:spcPts val="700"/>
              </a:spcBef>
              <a:defRPr sz="1400"/>
            </a:lvl3pPr>
            <a:lvl4pPr indent="1028700" defTabSz="685800">
              <a:spcBef>
                <a:spcPts val="700"/>
              </a:spcBef>
              <a:defRPr sz="1400"/>
            </a:lvl4pPr>
            <a:lvl5pPr indent="1371600" defTabSz="685800">
              <a:spcBef>
                <a:spcPts val="700"/>
              </a:spcBef>
              <a:defRPr sz="1400"/>
            </a:lvl5pPr>
          </a:lstStyle>
          <a:p>
            <a:r>
              <a:t>THIS MONTH’S TOPIC:</a:t>
            </a:r>
          </a:p>
          <a:p>
            <a:pPr lvl="1"/>
            <a:endParaRPr/>
          </a:p>
          <a:p>
            <a:pPr lvl="2"/>
            <a:endParaRPr/>
          </a:p>
          <a:p>
            <a:pPr lvl="3"/>
            <a:endParaRPr/>
          </a:p>
          <a:p>
            <a:pPr lvl="4"/>
            <a:endParaRPr/>
          </a:p>
        </p:txBody>
      </p:sp>
      <p:sp>
        <p:nvSpPr>
          <p:cNvPr id="15" name="Slide Number"/>
          <p:cNvSpPr txBox="1">
            <a:spLocks noGrp="1"/>
          </p:cNvSpPr>
          <p:nvPr>
            <p:ph type="sldNum" sz="quarter" idx="2"/>
          </p:nvPr>
        </p:nvSpPr>
        <p:spPr>
          <a:xfrm>
            <a:off x="4419600" y="4627562"/>
            <a:ext cx="2133600" cy="279401"/>
          </a:xfrm>
          <a:prstGeom prst="rect">
            <a:avLst/>
          </a:prstGeom>
        </p:spPr>
        <p:txBody>
          <a:bodyPr/>
          <a:lstStyle>
            <a:lvl1pPr>
              <a:defRPr sz="900"/>
            </a:lvl1pPr>
          </a:lstStyle>
          <a:p>
            <a:fld id="{86CB4B4D-7CA3-9044-876B-883B54F8677D}" type="slidenum">
              <a:rPr/>
              <a:pPr/>
              <a:t>‹#›</a:t>
            </a:fld>
            <a:endParaRPr/>
          </a:p>
        </p:txBody>
      </p:sp>
    </p:spTree>
    <p:extLst>
      <p:ext uri="{BB962C8B-B14F-4D97-AF65-F5344CB8AC3E}">
        <p14:creationId xmlns:p14="http://schemas.microsoft.com/office/powerpoint/2010/main" val="2433949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143000" y="841375"/>
            <a:ext cx="6858000" cy="1790700"/>
          </a:xfrm>
          <a:prstGeom prst="rect">
            <a:avLst/>
          </a:prstGeom>
        </p:spPr>
        <p:txBody>
          <a:bodyPr anchor="b"/>
          <a:lstStyle>
            <a:lvl1pPr algn="ctr">
              <a:defRPr sz="4500" b="0"/>
            </a:lvl1pPr>
          </a:lstStyle>
          <a:p>
            <a:r>
              <a:t>Title Text</a:t>
            </a:r>
          </a:p>
        </p:txBody>
      </p:sp>
      <p:sp>
        <p:nvSpPr>
          <p:cNvPr id="23" name="Body Level One…"/>
          <p:cNvSpPr txBox="1">
            <a:spLocks noGrp="1"/>
          </p:cNvSpPr>
          <p:nvPr>
            <p:ph type="body" sz="quarter" idx="1"/>
          </p:nvPr>
        </p:nvSpPr>
        <p:spPr>
          <a:xfrm>
            <a:off x="1143000" y="2701925"/>
            <a:ext cx="6858000" cy="1241425"/>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9339809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3392048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xfrm>
            <a:off x="628650" y="367093"/>
            <a:ext cx="7886700" cy="907995"/>
          </a:xfrm>
          <a:prstGeom prst="rect">
            <a:avLst/>
          </a:prstGeom>
        </p:spPr>
        <p:txBody>
          <a:bodyPr/>
          <a:lstStyle/>
          <a:p>
            <a:r>
              <a:t>Title Text</a:t>
            </a:r>
          </a:p>
        </p:txBody>
      </p:sp>
      <p:sp>
        <p:nvSpPr>
          <p:cNvPr id="41" name="Body Level One…"/>
          <p:cNvSpPr txBox="1">
            <a:spLocks noGrp="1"/>
          </p:cNvSpPr>
          <p:nvPr>
            <p:ph type="body" sz="half" idx="1"/>
          </p:nvPr>
        </p:nvSpPr>
        <p:spPr>
          <a:xfrm>
            <a:off x="628650" y="1370012"/>
            <a:ext cx="3867150" cy="32623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132207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C7E77F3-B539-1C49-A308-B1743C941D68}"/>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10A29D86-0B9A-3041-9C04-0276E029968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4FDC04-A04E-6A4C-ACDE-2161D68045B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DAA9D-984C-8A44-A2C9-947741B2249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91A3363-090B-B941-B4E1-AA4BE1B911A7}" type="datetimeFigureOut">
              <a:rPr lang="en-US" smtClean="0"/>
              <a:t>12/16/2021</a:t>
            </a:fld>
            <a:endParaRPr lang="en-US"/>
          </a:p>
        </p:txBody>
      </p:sp>
      <p:sp>
        <p:nvSpPr>
          <p:cNvPr id="5" name="Footer Placeholder 4">
            <a:extLst>
              <a:ext uri="{FF2B5EF4-FFF2-40B4-BE49-F238E27FC236}">
                <a16:creationId xmlns:a16="http://schemas.microsoft.com/office/drawing/2014/main" id="{2B6699C0-F192-D946-A428-C035511C568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D77C6-8EA3-1A4D-994E-C97A52A84FF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3FFE46D-1DB1-0B4C-81C8-38C886DF13F8}" type="slidenum">
              <a:rPr lang="en-US" smtClean="0"/>
              <a:t>‹#›</a:t>
            </a:fld>
            <a:endParaRPr lang="en-US"/>
          </a:p>
        </p:txBody>
      </p:sp>
    </p:spTree>
    <p:extLst>
      <p:ext uri="{BB962C8B-B14F-4D97-AF65-F5344CB8AC3E}">
        <p14:creationId xmlns:p14="http://schemas.microsoft.com/office/powerpoint/2010/main" val="25354865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Lst>
  <p:txStyles>
    <p:title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6"/>
          <a:stretch>
            <a:fillRect/>
          </a:stretch>
        </p:blipFill>
        <p:spPr>
          <a:xfrm>
            <a:off x="0" y="0"/>
            <a:ext cx="9144000" cy="5143500"/>
          </a:xfrm>
          <a:prstGeom prst="rect">
            <a:avLst/>
          </a:prstGeom>
          <a:ln w="12700">
            <a:miter lim="400000"/>
          </a:ln>
        </p:spPr>
      </p:pic>
      <p:sp>
        <p:nvSpPr>
          <p:cNvPr id="3" name="Title Text"/>
          <p:cNvSpPr txBox="1">
            <a:spLocks noGrp="1"/>
          </p:cNvSpPr>
          <p:nvPr>
            <p:ph type="title"/>
          </p:nvPr>
        </p:nvSpPr>
        <p:spPr>
          <a:xfrm>
            <a:off x="628650" y="360418"/>
            <a:ext cx="7886700" cy="907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28650" y="1370012"/>
            <a:ext cx="7886700" cy="3262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256726" y="4780428"/>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sym typeface="Calibri"/>
              </a:rPr>
              <a:pPr hangingPunct="0"/>
              <a:t>‹#›</a:t>
            </a:fld>
            <a:endParaRPr kern="0">
              <a:sym typeface="Calibri"/>
            </a:endParaRPr>
          </a:p>
        </p:txBody>
      </p:sp>
    </p:spTree>
    <p:extLst>
      <p:ext uri="{BB962C8B-B14F-4D97-AF65-F5344CB8AC3E}">
        <p14:creationId xmlns:p14="http://schemas.microsoft.com/office/powerpoint/2010/main" val="28041708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ransition spd="med"/>
  <p:txStyles>
    <p:titleStyle>
      <a:lvl1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1pPr>
      <a:lvl2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2pPr>
      <a:lvl3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3pPr>
      <a:lvl4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4pPr>
      <a:lvl5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5pPr>
      <a:lvl6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6pPr>
      <a:lvl7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7pPr>
      <a:lvl8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8pPr>
      <a:lvl9pPr marL="0" marR="0" indent="0" algn="l" defTabSz="914400" latinLnBrk="0">
        <a:lnSpc>
          <a:spcPct val="90000"/>
        </a:lnSpc>
        <a:spcBef>
          <a:spcPts val="0"/>
        </a:spcBef>
        <a:spcAft>
          <a:spcPts val="0"/>
        </a:spcAft>
        <a:buClrTx/>
        <a:buSzTx/>
        <a:buFontTx/>
        <a:buNone/>
        <a:tabLst/>
        <a:defRPr sz="2900" b="1" i="0" u="none" strike="noStrike" cap="none" spc="0" baseline="0">
          <a:solidFill>
            <a:srgbClr val="000000"/>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5pPr>
      <a:lvl6pPr marL="2514600" marR="0" indent="-22860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6pPr>
      <a:lvl7pPr marL="2971800" marR="0" indent="-22860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7pPr>
      <a:lvl8pPr marL="3429000" marR="0" indent="-22860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8pPr>
      <a:lvl9pPr marL="3886200" marR="0" indent="-22860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umms.org/letstalk"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txBox="1">
            <a:spLocks noGrp="1"/>
          </p:cNvSpPr>
          <p:nvPr>
            <p:ph type="ctrTitle"/>
          </p:nvPr>
        </p:nvSpPr>
        <p:spPr>
          <a:xfrm>
            <a:off x="4255697" y="4076495"/>
            <a:ext cx="4888303" cy="636324"/>
          </a:xfrm>
          <a:prstGeom prst="rect">
            <a:avLst/>
          </a:prstGeom>
        </p:spPr>
        <p:txBody>
          <a:bodyPr>
            <a:normAutofit fontScale="90000"/>
          </a:bodyPr>
          <a:lstStyle/>
          <a:p>
            <a:pPr algn="ctr">
              <a:defRPr sz="2400">
                <a:latin typeface="+mn-lt"/>
                <a:ea typeface="+mn-ea"/>
                <a:cs typeface="+mn-cs"/>
                <a:sym typeface="Calibri"/>
              </a:defRPr>
            </a:pPr>
            <a:r>
              <a:rPr lang="en-US" dirty="0"/>
              <a:t>Long COVID and Vaccines for Children</a:t>
            </a:r>
            <a:br>
              <a:rPr dirty="0"/>
            </a:br>
            <a:r>
              <a:rPr lang="en-US" sz="1800" dirty="0">
                <a:solidFill>
                  <a:srgbClr val="FF0000"/>
                </a:solidFill>
              </a:rPr>
              <a:t>12/15/2021</a:t>
            </a:r>
            <a:endParaRPr sz="1800" dirty="0">
              <a:solidFill>
                <a:srgbClr val="FF0000"/>
              </a:solidFill>
            </a:endParaRPr>
          </a:p>
        </p:txBody>
      </p:sp>
    </p:spTree>
    <p:extLst>
      <p:ext uri="{BB962C8B-B14F-4D97-AF65-F5344CB8AC3E}">
        <p14:creationId xmlns:p14="http://schemas.microsoft.com/office/powerpoint/2010/main" val="35981113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Why Does </a:t>
            </a:r>
            <a:r>
              <a:rPr lang="en-US" altLang="en-US" sz="3200" dirty="0">
                <a:solidFill>
                  <a:schemeClr val="tx1">
                    <a:lumMod val="85000"/>
                    <a:lumOff val="15000"/>
                  </a:schemeClr>
                </a:solidFill>
                <a:ea typeface="ＭＳ Ｐゴシック" panose="020B0600070205080204" pitchFamily="34" charset="-128"/>
              </a:rPr>
              <a:t>it Occur?</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628650" y="1266825"/>
            <a:ext cx="4857711" cy="3262312"/>
          </a:xfrm>
        </p:spPr>
        <p:txBody>
          <a:bodyPr>
            <a:normAutofit/>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Exact cause remains unknown and an active area of research</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Potentially due to the body’s immune response to infection</a:t>
            </a:r>
          </a:p>
          <a:p>
            <a:pPr marL="742950" lvl="1" indent="-285750">
              <a:lnSpc>
                <a:spcPct val="150000"/>
              </a:lnSpc>
              <a:buFont typeface="Arial" panose="020B0604020202020204" pitchFamily="34" charset="0"/>
              <a:buChar char="•"/>
            </a:pPr>
            <a:r>
              <a:rPr lang="en-US" altLang="en-US" sz="1600" i="0" dirty="0">
                <a:solidFill>
                  <a:schemeClr val="tx1">
                    <a:lumMod val="85000"/>
                    <a:lumOff val="15000"/>
                  </a:schemeClr>
                </a:solidFill>
                <a:ea typeface="ＭＳ Ｐゴシック" panose="020B0600070205080204" pitchFamily="34" charset="-128"/>
              </a:rPr>
              <a:t>Triggers a reaction that can cause ongoing tissue injury and inflammation</a:t>
            </a: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513793"/>
            <a:ext cx="4572000"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Ledford. Nature 2021.</a:t>
            </a:r>
          </a:p>
          <a:p>
            <a:r>
              <a:rPr lang="en-US" sz="800" dirty="0">
                <a:latin typeface="Arial" panose="020B0604020202020204" pitchFamily="34" charset="0"/>
                <a:cs typeface="Arial" panose="020B0604020202020204" pitchFamily="34" charset="0"/>
              </a:rPr>
              <a:t>Di </a:t>
            </a:r>
            <a:r>
              <a:rPr lang="en-US" sz="800" dirty="0" err="1">
                <a:latin typeface="Arial" panose="020B0604020202020204" pitchFamily="34" charset="0"/>
                <a:cs typeface="Arial" panose="020B0604020202020204" pitchFamily="34" charset="0"/>
              </a:rPr>
              <a:t>Sante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medRxiv</a:t>
            </a:r>
            <a:r>
              <a:rPr lang="en-US" sz="800" dirty="0">
                <a:latin typeface="Arial" panose="020B0604020202020204" pitchFamily="34" charset="0"/>
                <a:cs typeface="Arial" panose="020B0604020202020204" pitchFamily="34" charset="0"/>
              </a:rPr>
              <a:t> pre-print 2021.</a:t>
            </a:r>
          </a:p>
        </p:txBody>
      </p:sp>
      <p:pic>
        <p:nvPicPr>
          <p:cNvPr id="3" name="Picture 2">
            <a:extLst>
              <a:ext uri="{FF2B5EF4-FFF2-40B4-BE49-F238E27FC236}">
                <a16:creationId xmlns:a16="http://schemas.microsoft.com/office/drawing/2014/main" id="{CCAA5999-03E6-4F9A-B304-F5DF048A2ABA}"/>
              </a:ext>
            </a:extLst>
          </p:cNvPr>
          <p:cNvPicPr>
            <a:picLocks noChangeAspect="1"/>
          </p:cNvPicPr>
          <p:nvPr/>
        </p:nvPicPr>
        <p:blipFill>
          <a:blip r:embed="rId2"/>
          <a:stretch>
            <a:fillRect/>
          </a:stretch>
        </p:blipFill>
        <p:spPr>
          <a:xfrm>
            <a:off x="5575375" y="884792"/>
            <a:ext cx="2850961" cy="1342655"/>
          </a:xfrm>
          <a:prstGeom prst="rect">
            <a:avLst/>
          </a:prstGeom>
        </p:spPr>
      </p:pic>
    </p:spTree>
    <p:extLst>
      <p:ext uri="{BB962C8B-B14F-4D97-AF65-F5344CB8AC3E}">
        <p14:creationId xmlns:p14="http://schemas.microsoft.com/office/powerpoint/2010/main" val="408030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Who is at risk for Long COVID?</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327497" y="1266825"/>
            <a:ext cx="5967132" cy="3462412"/>
          </a:xfrm>
        </p:spPr>
        <p:txBody>
          <a:bodyPr>
            <a:normAutofit lnSpcReduction="10000"/>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Can affect people across the spectrum of COVID-19 illness</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Mild to severe disease requiring hospitalization</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Estimated to affect 10-50% of people after infection</a:t>
            </a:r>
          </a:p>
          <a:p>
            <a:pPr marL="1200150" lvl="2"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Likely impacts millions in the US though exact number unknown</a:t>
            </a:r>
          </a:p>
          <a:p>
            <a:pPr marL="1200150" lvl="2"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Risk after infection varies by study</a:t>
            </a:r>
          </a:p>
          <a:p>
            <a:pPr marL="285750"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Prognosis and time to improvement is variable</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May depend on baseline health and severity of symptoms</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Can last for months – even among those with initial mild COVID infection</a:t>
            </a:r>
          </a:p>
          <a:p>
            <a:pPr marL="285750"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513793"/>
            <a:ext cx="4572000" cy="461665"/>
          </a:xfrm>
          <a:prstGeom prst="rect">
            <a:avLst/>
          </a:prstGeom>
          <a:noFill/>
        </p:spPr>
        <p:txBody>
          <a:bodyPr wrap="square">
            <a:spAutoFit/>
          </a:bodyPr>
          <a:lstStyle/>
          <a:p>
            <a:r>
              <a:rPr lang="en-US" sz="800" dirty="0" err="1">
                <a:latin typeface="Arial" panose="020B0604020202020204" pitchFamily="34" charset="0"/>
                <a:cs typeface="Arial" panose="020B0604020202020204" pitchFamily="34" charset="0"/>
              </a:rPr>
              <a:t>CDC.Gov</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Menges D. PLOS One 2021.</a:t>
            </a:r>
          </a:p>
          <a:p>
            <a:r>
              <a:rPr lang="en-US" sz="800" dirty="0">
                <a:latin typeface="Arial" panose="020B0604020202020204" pitchFamily="34" charset="0"/>
                <a:cs typeface="Arial" panose="020B0604020202020204" pitchFamily="34" charset="0"/>
              </a:rPr>
              <a:t>Augustin M. Lancet Europe 2021.</a:t>
            </a:r>
          </a:p>
        </p:txBody>
      </p:sp>
      <p:pic>
        <p:nvPicPr>
          <p:cNvPr id="3" name="Picture 2">
            <a:extLst>
              <a:ext uri="{FF2B5EF4-FFF2-40B4-BE49-F238E27FC236}">
                <a16:creationId xmlns:a16="http://schemas.microsoft.com/office/drawing/2014/main" id="{5358BDCD-4304-4099-8461-60FE5869EABE}"/>
              </a:ext>
            </a:extLst>
          </p:cNvPr>
          <p:cNvPicPr>
            <a:picLocks noChangeAspect="1"/>
          </p:cNvPicPr>
          <p:nvPr/>
        </p:nvPicPr>
        <p:blipFill>
          <a:blip r:embed="rId2"/>
          <a:stretch>
            <a:fillRect/>
          </a:stretch>
        </p:blipFill>
        <p:spPr>
          <a:xfrm>
            <a:off x="6080351" y="1682847"/>
            <a:ext cx="2736152" cy="888903"/>
          </a:xfrm>
          <a:prstGeom prst="rect">
            <a:avLst/>
          </a:prstGeom>
        </p:spPr>
      </p:pic>
      <p:pic>
        <p:nvPicPr>
          <p:cNvPr id="6" name="Picture 5">
            <a:extLst>
              <a:ext uri="{FF2B5EF4-FFF2-40B4-BE49-F238E27FC236}">
                <a16:creationId xmlns:a16="http://schemas.microsoft.com/office/drawing/2014/main" id="{6855F94F-1FED-4457-A397-D71C5A3844CA}"/>
              </a:ext>
            </a:extLst>
          </p:cNvPr>
          <p:cNvPicPr>
            <a:picLocks noChangeAspect="1"/>
          </p:cNvPicPr>
          <p:nvPr/>
        </p:nvPicPr>
        <p:blipFill>
          <a:blip r:embed="rId3"/>
          <a:stretch>
            <a:fillRect/>
          </a:stretch>
        </p:blipFill>
        <p:spPr>
          <a:xfrm>
            <a:off x="6713982" y="2875009"/>
            <a:ext cx="1665810" cy="1231806"/>
          </a:xfrm>
          <a:prstGeom prst="rect">
            <a:avLst/>
          </a:prstGeom>
        </p:spPr>
      </p:pic>
    </p:spTree>
    <p:extLst>
      <p:ext uri="{BB962C8B-B14F-4D97-AF65-F5344CB8AC3E}">
        <p14:creationId xmlns:p14="http://schemas.microsoft.com/office/powerpoint/2010/main" val="147009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a:xfrm>
            <a:off x="628650" y="335395"/>
            <a:ext cx="7886700" cy="907993"/>
          </a:xfrm>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What are some of the symptoms?</a:t>
            </a:r>
            <a:endParaRPr lang="en-US" dirty="0"/>
          </a:p>
        </p:txBody>
      </p:sp>
      <p:pic>
        <p:nvPicPr>
          <p:cNvPr id="7" name="Picture 6">
            <a:extLst>
              <a:ext uri="{FF2B5EF4-FFF2-40B4-BE49-F238E27FC236}">
                <a16:creationId xmlns:a16="http://schemas.microsoft.com/office/drawing/2014/main" id="{7B3B70C7-019E-457F-A707-28B68CD770A2}"/>
              </a:ext>
            </a:extLst>
          </p:cNvPr>
          <p:cNvPicPr>
            <a:picLocks noChangeAspect="1"/>
          </p:cNvPicPr>
          <p:nvPr/>
        </p:nvPicPr>
        <p:blipFill rotWithShape="1">
          <a:blip r:embed="rId3"/>
          <a:srcRect l="27660" r="28389"/>
          <a:stretch/>
        </p:blipFill>
        <p:spPr>
          <a:xfrm>
            <a:off x="3319829" y="1346254"/>
            <a:ext cx="2504342" cy="3212693"/>
          </a:xfrm>
          <a:prstGeom prst="rect">
            <a:avLst/>
          </a:prstGeom>
          <a:ln>
            <a:noFill/>
          </a:ln>
        </p:spPr>
      </p:pic>
      <p:sp>
        <p:nvSpPr>
          <p:cNvPr id="8" name="Rectangle: Rounded Corners 7">
            <a:extLst>
              <a:ext uri="{FF2B5EF4-FFF2-40B4-BE49-F238E27FC236}">
                <a16:creationId xmlns:a16="http://schemas.microsoft.com/office/drawing/2014/main" id="{8CB32357-335A-4BC0-BF42-CFCF193B024B}"/>
              </a:ext>
            </a:extLst>
          </p:cNvPr>
          <p:cNvSpPr/>
          <p:nvPr/>
        </p:nvSpPr>
        <p:spPr>
          <a:xfrm>
            <a:off x="1974313" y="1084435"/>
            <a:ext cx="1345516" cy="1113724"/>
          </a:xfrm>
          <a:prstGeom prst="roundRect">
            <a:avLst/>
          </a:prstGeom>
          <a:noFill/>
          <a:ln w="28575">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Brain fog/Poor Memory</a:t>
            </a:r>
          </a:p>
          <a:p>
            <a:r>
              <a:rPr lang="en-US" sz="1100" b="1" dirty="0">
                <a:solidFill>
                  <a:schemeClr val="tx1"/>
                </a:solidFill>
              </a:rPr>
              <a:t>Headache</a:t>
            </a:r>
          </a:p>
          <a:p>
            <a:r>
              <a:rPr lang="en-US" sz="1100" b="1" dirty="0">
                <a:solidFill>
                  <a:schemeClr val="tx1"/>
                </a:solidFill>
              </a:rPr>
              <a:t>Sleep problems</a:t>
            </a:r>
          </a:p>
          <a:p>
            <a:r>
              <a:rPr lang="en-US" sz="1100" b="1" dirty="0">
                <a:solidFill>
                  <a:schemeClr val="tx1"/>
                </a:solidFill>
              </a:rPr>
              <a:t>Lightheadedness</a:t>
            </a:r>
          </a:p>
          <a:p>
            <a:r>
              <a:rPr lang="en-US" sz="1100" b="1" dirty="0">
                <a:solidFill>
                  <a:schemeClr val="tx1"/>
                </a:solidFill>
              </a:rPr>
              <a:t>Anxiety</a:t>
            </a:r>
          </a:p>
        </p:txBody>
      </p:sp>
      <p:sp>
        <p:nvSpPr>
          <p:cNvPr id="18" name="Rectangle: Rounded Corners 17">
            <a:extLst>
              <a:ext uri="{FF2B5EF4-FFF2-40B4-BE49-F238E27FC236}">
                <a16:creationId xmlns:a16="http://schemas.microsoft.com/office/drawing/2014/main" id="{49F3E394-82BA-4868-A486-CAFBB37D81CA}"/>
              </a:ext>
            </a:extLst>
          </p:cNvPr>
          <p:cNvSpPr/>
          <p:nvPr/>
        </p:nvSpPr>
        <p:spPr>
          <a:xfrm>
            <a:off x="450640" y="2420635"/>
            <a:ext cx="1345516" cy="1113724"/>
          </a:xfrm>
          <a:prstGeom prst="roundRect">
            <a:avLst/>
          </a:prstGeom>
          <a:noFill/>
          <a:ln w="28575">
            <a:solidFill>
              <a:srgbClr val="016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Cough</a:t>
            </a:r>
          </a:p>
          <a:p>
            <a:r>
              <a:rPr lang="en-US" sz="1100" b="1" dirty="0">
                <a:solidFill>
                  <a:schemeClr val="tx1"/>
                </a:solidFill>
              </a:rPr>
              <a:t>Shortness of Breath</a:t>
            </a:r>
          </a:p>
          <a:p>
            <a:endParaRPr lang="en-US" sz="1100" b="1" dirty="0">
              <a:solidFill>
                <a:schemeClr val="tx1"/>
              </a:solidFill>
            </a:endParaRPr>
          </a:p>
        </p:txBody>
      </p:sp>
      <p:sp>
        <p:nvSpPr>
          <p:cNvPr id="19" name="Rectangle: Rounded Corners 18">
            <a:extLst>
              <a:ext uri="{FF2B5EF4-FFF2-40B4-BE49-F238E27FC236}">
                <a16:creationId xmlns:a16="http://schemas.microsoft.com/office/drawing/2014/main" id="{123954E2-BF85-4607-BB17-F77981D40C65}"/>
              </a:ext>
            </a:extLst>
          </p:cNvPr>
          <p:cNvSpPr/>
          <p:nvPr/>
        </p:nvSpPr>
        <p:spPr>
          <a:xfrm>
            <a:off x="1885234" y="3445223"/>
            <a:ext cx="1345516" cy="1113724"/>
          </a:xfrm>
          <a:prstGeom prst="roundRect">
            <a:avLst/>
          </a:prstGeom>
          <a:noFill/>
          <a:ln w="28575">
            <a:solidFill>
              <a:srgbClr val="DF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Chest pain</a:t>
            </a:r>
          </a:p>
          <a:p>
            <a:r>
              <a:rPr lang="en-US" sz="1100" b="1" dirty="0">
                <a:solidFill>
                  <a:schemeClr val="tx1"/>
                </a:solidFill>
              </a:rPr>
              <a:t>Palpitations</a:t>
            </a:r>
          </a:p>
        </p:txBody>
      </p:sp>
      <p:sp>
        <p:nvSpPr>
          <p:cNvPr id="20" name="Rectangle: Rounded Corners 19">
            <a:extLst>
              <a:ext uri="{FF2B5EF4-FFF2-40B4-BE49-F238E27FC236}">
                <a16:creationId xmlns:a16="http://schemas.microsoft.com/office/drawing/2014/main" id="{820352B0-883A-4F48-8E8C-2F6B604783BE}"/>
              </a:ext>
            </a:extLst>
          </p:cNvPr>
          <p:cNvSpPr/>
          <p:nvPr/>
        </p:nvSpPr>
        <p:spPr>
          <a:xfrm>
            <a:off x="6180339" y="1072615"/>
            <a:ext cx="1345516" cy="1113724"/>
          </a:xfrm>
          <a:prstGeom prst="roundRect">
            <a:avLst/>
          </a:prstGeom>
          <a:noFill/>
          <a:ln w="28575">
            <a:solidFill>
              <a:srgbClr val="34B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Loss of Taste</a:t>
            </a:r>
          </a:p>
          <a:p>
            <a:r>
              <a:rPr lang="en-US" sz="1100" b="1" dirty="0">
                <a:solidFill>
                  <a:schemeClr val="tx1"/>
                </a:solidFill>
              </a:rPr>
              <a:t>Changes in Taste</a:t>
            </a:r>
          </a:p>
          <a:p>
            <a:r>
              <a:rPr lang="en-US" sz="1100" b="1" dirty="0">
                <a:solidFill>
                  <a:schemeClr val="tx1"/>
                </a:solidFill>
              </a:rPr>
              <a:t>Loss of Smell</a:t>
            </a:r>
          </a:p>
        </p:txBody>
      </p:sp>
      <p:sp>
        <p:nvSpPr>
          <p:cNvPr id="21" name="Rectangle: Rounded Corners 20">
            <a:extLst>
              <a:ext uri="{FF2B5EF4-FFF2-40B4-BE49-F238E27FC236}">
                <a16:creationId xmlns:a16="http://schemas.microsoft.com/office/drawing/2014/main" id="{AD8DAF2A-0871-4ABB-B8C4-2DC960AFA006}"/>
              </a:ext>
            </a:extLst>
          </p:cNvPr>
          <p:cNvSpPr/>
          <p:nvPr/>
        </p:nvSpPr>
        <p:spPr>
          <a:xfrm>
            <a:off x="6180486" y="3445223"/>
            <a:ext cx="1345516" cy="1113724"/>
          </a:xfrm>
          <a:prstGeom prst="roundRect">
            <a:avLst/>
          </a:prstGeom>
          <a:noFill/>
          <a:ln w="28575">
            <a:solidFill>
              <a:srgbClr val="6A6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Poor appetite</a:t>
            </a:r>
          </a:p>
          <a:p>
            <a:r>
              <a:rPr lang="en-US" sz="1100" b="1" dirty="0">
                <a:solidFill>
                  <a:schemeClr val="tx1"/>
                </a:solidFill>
              </a:rPr>
              <a:t>Diarrhea</a:t>
            </a:r>
          </a:p>
        </p:txBody>
      </p:sp>
      <p:sp>
        <p:nvSpPr>
          <p:cNvPr id="22" name="Rectangle: Rounded Corners 21">
            <a:extLst>
              <a:ext uri="{FF2B5EF4-FFF2-40B4-BE49-F238E27FC236}">
                <a16:creationId xmlns:a16="http://schemas.microsoft.com/office/drawing/2014/main" id="{55D78648-E2F8-441B-98FC-C605F73E68C7}"/>
              </a:ext>
            </a:extLst>
          </p:cNvPr>
          <p:cNvSpPr/>
          <p:nvPr/>
        </p:nvSpPr>
        <p:spPr>
          <a:xfrm>
            <a:off x="7525855" y="2320074"/>
            <a:ext cx="1345516" cy="1113724"/>
          </a:xfrm>
          <a:prstGeom prst="roundRect">
            <a:avLst/>
          </a:prstGeom>
          <a:noFill/>
          <a:ln w="28575">
            <a:solidFill>
              <a:srgbClr val="EEC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Muscle pain</a:t>
            </a:r>
          </a:p>
          <a:p>
            <a:r>
              <a:rPr lang="en-US" sz="1100" b="1" dirty="0">
                <a:solidFill>
                  <a:schemeClr val="tx1"/>
                </a:solidFill>
              </a:rPr>
              <a:t>Joint pain</a:t>
            </a:r>
          </a:p>
          <a:p>
            <a:r>
              <a:rPr lang="en-US" sz="1100" b="1" dirty="0">
                <a:solidFill>
                  <a:schemeClr val="tx1"/>
                </a:solidFill>
              </a:rPr>
              <a:t>Severe fatigue</a:t>
            </a:r>
          </a:p>
          <a:p>
            <a:r>
              <a:rPr lang="en-US" sz="1100" b="1" dirty="0">
                <a:solidFill>
                  <a:schemeClr val="tx1"/>
                </a:solidFill>
              </a:rPr>
              <a:t>Impaired function</a:t>
            </a:r>
          </a:p>
        </p:txBody>
      </p:sp>
      <p:cxnSp>
        <p:nvCxnSpPr>
          <p:cNvPr id="24" name="Straight Arrow Connector 23">
            <a:extLst>
              <a:ext uri="{FF2B5EF4-FFF2-40B4-BE49-F238E27FC236}">
                <a16:creationId xmlns:a16="http://schemas.microsoft.com/office/drawing/2014/main" id="{E180D7F7-8BB2-47E6-957D-375A9AF1F15A}"/>
              </a:ext>
            </a:extLst>
          </p:cNvPr>
          <p:cNvCxnSpPr/>
          <p:nvPr/>
        </p:nvCxnSpPr>
        <p:spPr>
          <a:xfrm>
            <a:off x="3319829" y="1629477"/>
            <a:ext cx="1001318" cy="0"/>
          </a:xfrm>
          <a:prstGeom prst="straightConnector1">
            <a:avLst/>
          </a:prstGeom>
          <a:ln w="28575">
            <a:solidFill>
              <a:srgbClr val="9966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163DCED-19EF-4D32-8F8C-4B01EFB12287}"/>
              </a:ext>
            </a:extLst>
          </p:cNvPr>
          <p:cNvCxnSpPr>
            <a:cxnSpLocks/>
            <a:stCxn id="20" idx="1"/>
          </p:cNvCxnSpPr>
          <p:nvPr/>
        </p:nvCxnSpPr>
        <p:spPr>
          <a:xfrm flipH="1">
            <a:off x="4572001" y="1629477"/>
            <a:ext cx="1608338" cy="268377"/>
          </a:xfrm>
          <a:prstGeom prst="straightConnector1">
            <a:avLst/>
          </a:prstGeom>
          <a:ln w="28575">
            <a:solidFill>
              <a:srgbClr val="6BA34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E94AF05-6581-423C-974D-AA8DD20C8020}"/>
              </a:ext>
            </a:extLst>
          </p:cNvPr>
          <p:cNvCxnSpPr>
            <a:cxnSpLocks/>
          </p:cNvCxnSpPr>
          <p:nvPr/>
        </p:nvCxnSpPr>
        <p:spPr>
          <a:xfrm flipV="1">
            <a:off x="1796156" y="2735108"/>
            <a:ext cx="2460255" cy="252110"/>
          </a:xfrm>
          <a:prstGeom prst="straightConnector1">
            <a:avLst/>
          </a:prstGeom>
          <a:ln w="28575">
            <a:solidFill>
              <a:srgbClr val="0162F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7FFCEFC-D30E-47FF-A51F-72A517753B02}"/>
              </a:ext>
            </a:extLst>
          </p:cNvPr>
          <p:cNvCxnSpPr>
            <a:cxnSpLocks/>
          </p:cNvCxnSpPr>
          <p:nvPr/>
        </p:nvCxnSpPr>
        <p:spPr>
          <a:xfrm flipV="1">
            <a:off x="3230750" y="2735108"/>
            <a:ext cx="1438354" cy="1266977"/>
          </a:xfrm>
          <a:prstGeom prst="straightConnector1">
            <a:avLst/>
          </a:prstGeom>
          <a:ln w="28575">
            <a:solidFill>
              <a:srgbClr val="DF221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C1222A9-9A9A-4D87-A1A0-553E90CE8A12}"/>
              </a:ext>
            </a:extLst>
          </p:cNvPr>
          <p:cNvCxnSpPr>
            <a:cxnSpLocks/>
            <a:stCxn id="22" idx="1"/>
          </p:cNvCxnSpPr>
          <p:nvPr/>
        </p:nvCxnSpPr>
        <p:spPr>
          <a:xfrm flipH="1">
            <a:off x="5460097" y="2876936"/>
            <a:ext cx="2065758" cy="548179"/>
          </a:xfrm>
          <a:prstGeom prst="straightConnector1">
            <a:avLst/>
          </a:prstGeom>
          <a:ln w="28575">
            <a:solidFill>
              <a:srgbClr val="EEC10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8D9F70E-20FA-4407-A6DC-177E778F1E90}"/>
              </a:ext>
            </a:extLst>
          </p:cNvPr>
          <p:cNvCxnSpPr>
            <a:cxnSpLocks/>
            <a:stCxn id="21" idx="1"/>
          </p:cNvCxnSpPr>
          <p:nvPr/>
        </p:nvCxnSpPr>
        <p:spPr>
          <a:xfrm flipH="1" flipV="1">
            <a:off x="4903773" y="3827533"/>
            <a:ext cx="1276713" cy="174552"/>
          </a:xfrm>
          <a:prstGeom prst="straightConnector1">
            <a:avLst/>
          </a:prstGeom>
          <a:ln w="28575">
            <a:solidFill>
              <a:srgbClr val="6A67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61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419"/>
            <a:ext cx="7886700" cy="680105"/>
          </a:xfrm>
        </p:spPr>
        <p:txBody>
          <a:bodyPr/>
          <a:lstStyle/>
          <a:p>
            <a:pPr algn="ctr"/>
            <a:r>
              <a:rPr lang="en-US" dirty="0">
                <a:solidFill>
                  <a:srgbClr val="007698"/>
                </a:solidFill>
              </a:rPr>
              <a:t>Using Ask Me 3</a:t>
            </a:r>
            <a:r>
              <a:rPr lang="en-US" baseline="30000" dirty="0">
                <a:solidFill>
                  <a:srgbClr val="007698"/>
                </a:solidFill>
              </a:rPr>
              <a:t>®</a:t>
            </a:r>
          </a:p>
        </p:txBody>
      </p:sp>
      <p:sp>
        <p:nvSpPr>
          <p:cNvPr id="3" name="Content Placeholder 2"/>
          <p:cNvSpPr>
            <a:spLocks noGrp="1"/>
          </p:cNvSpPr>
          <p:nvPr>
            <p:ph idx="1"/>
          </p:nvPr>
        </p:nvSpPr>
        <p:spPr>
          <a:xfrm>
            <a:off x="628650" y="821094"/>
            <a:ext cx="7886700" cy="3811231"/>
          </a:xfrm>
        </p:spPr>
        <p:txBody>
          <a:bodyPr>
            <a:normAutofit fontScale="92500" lnSpcReduction="10000"/>
          </a:bodyPr>
          <a:lstStyle/>
          <a:p>
            <a:pPr>
              <a:lnSpc>
                <a:spcPct val="110000"/>
              </a:lnSpc>
              <a:spcBef>
                <a:spcPts val="0"/>
              </a:spcBef>
            </a:pPr>
            <a:r>
              <a:rPr lang="en-US" sz="1600" b="1" dirty="0">
                <a:latin typeface="+mn-lt"/>
              </a:rPr>
              <a:t>Statement (problem)</a:t>
            </a:r>
          </a:p>
          <a:p>
            <a:pPr>
              <a:lnSpc>
                <a:spcPct val="110000"/>
              </a:lnSpc>
              <a:spcBef>
                <a:spcPts val="0"/>
              </a:spcBef>
            </a:pPr>
            <a:r>
              <a:rPr lang="en-US" sz="1600" dirty="0">
                <a:latin typeface="+mn-lt"/>
              </a:rPr>
              <a:t>Two months ago, I was diagnosed with COVID when I was tested before traveling. I only had a runny nose and headache at the time, but now I feel so tired I can hardly manage to leave the house and often feel like I can’t remember things I did earlier in the day.</a:t>
            </a:r>
          </a:p>
          <a:p>
            <a:pPr>
              <a:lnSpc>
                <a:spcPct val="110000"/>
              </a:lnSpc>
              <a:spcBef>
                <a:spcPts val="0"/>
              </a:spcBef>
            </a:pPr>
            <a:endParaRPr lang="en-US" sz="1600" dirty="0">
              <a:latin typeface="+mn-lt"/>
            </a:endParaRPr>
          </a:p>
          <a:p>
            <a:pPr>
              <a:lnSpc>
                <a:spcPct val="110000"/>
              </a:lnSpc>
              <a:spcBef>
                <a:spcPts val="0"/>
              </a:spcBef>
            </a:pPr>
            <a:r>
              <a:rPr lang="en-US" sz="1600" b="1" dirty="0">
                <a:solidFill>
                  <a:srgbClr val="007698"/>
                </a:solidFill>
                <a:latin typeface="+mn-lt"/>
              </a:rPr>
              <a:t>Q: What is the problem?</a:t>
            </a:r>
          </a:p>
          <a:p>
            <a:pPr>
              <a:lnSpc>
                <a:spcPct val="110000"/>
              </a:lnSpc>
              <a:spcBef>
                <a:spcPts val="0"/>
              </a:spcBef>
            </a:pPr>
            <a:r>
              <a:rPr lang="en-US" sz="1600" i="1" dirty="0">
                <a:latin typeface="+mn-lt"/>
              </a:rPr>
              <a:t>A: Long COVID or Post-COVID Conditions can occur in up to 50% of adults after infection, even if the initial symptoms were mild. </a:t>
            </a:r>
          </a:p>
          <a:p>
            <a:pPr>
              <a:lnSpc>
                <a:spcPct val="110000"/>
              </a:lnSpc>
              <a:spcBef>
                <a:spcPts val="0"/>
              </a:spcBef>
            </a:pPr>
            <a:endParaRPr lang="en-US" sz="1600" b="1" dirty="0">
              <a:latin typeface="+mn-lt"/>
            </a:endParaRPr>
          </a:p>
          <a:p>
            <a:pPr>
              <a:lnSpc>
                <a:spcPct val="110000"/>
              </a:lnSpc>
              <a:spcBef>
                <a:spcPts val="0"/>
              </a:spcBef>
            </a:pPr>
            <a:r>
              <a:rPr lang="en-US" sz="1600" b="1" dirty="0">
                <a:solidFill>
                  <a:srgbClr val="007698"/>
                </a:solidFill>
                <a:latin typeface="+mn-lt"/>
              </a:rPr>
              <a:t>Q:  What do I need to do?</a:t>
            </a:r>
          </a:p>
          <a:p>
            <a:pPr>
              <a:lnSpc>
                <a:spcPct val="110000"/>
              </a:lnSpc>
              <a:spcBef>
                <a:spcPts val="0"/>
              </a:spcBef>
            </a:pPr>
            <a:r>
              <a:rPr lang="en-US" sz="1600" i="1" dirty="0">
                <a:latin typeface="+mn-lt"/>
              </a:rPr>
              <a:t>A:  Talk to your doctor who can help to determine if these symptoms are related to your prior COVID-19 infection or if they have another cause.</a:t>
            </a:r>
          </a:p>
          <a:p>
            <a:pPr>
              <a:lnSpc>
                <a:spcPct val="110000"/>
              </a:lnSpc>
              <a:spcBef>
                <a:spcPts val="0"/>
              </a:spcBef>
            </a:pPr>
            <a:endParaRPr lang="en-US" sz="1600" b="1" dirty="0">
              <a:latin typeface="+mn-lt"/>
            </a:endParaRPr>
          </a:p>
          <a:p>
            <a:pPr>
              <a:lnSpc>
                <a:spcPct val="110000"/>
              </a:lnSpc>
              <a:spcBef>
                <a:spcPts val="0"/>
              </a:spcBef>
            </a:pPr>
            <a:r>
              <a:rPr lang="en-US" sz="1600" b="1" dirty="0">
                <a:solidFill>
                  <a:srgbClr val="007698"/>
                </a:solidFill>
                <a:latin typeface="+mn-lt"/>
              </a:rPr>
              <a:t>Q:  Why is it important for me to do this?</a:t>
            </a:r>
          </a:p>
          <a:p>
            <a:pPr>
              <a:lnSpc>
                <a:spcPct val="110000"/>
              </a:lnSpc>
              <a:spcBef>
                <a:spcPts val="0"/>
              </a:spcBef>
            </a:pPr>
            <a:r>
              <a:rPr lang="en-US" sz="1600" i="1" dirty="0">
                <a:latin typeface="+mn-lt"/>
              </a:rPr>
              <a:t>A: Long COVID can significantly impact a person’s life, including their ability to work and perform day-to-day activities. Seeing your doctor is an important first step in developing a treatment plan.</a:t>
            </a:r>
            <a:endParaRPr lang="en-US" sz="1600" i="1" dirty="0"/>
          </a:p>
        </p:txBody>
      </p:sp>
    </p:spTree>
    <p:extLst>
      <p:ext uri="{BB962C8B-B14F-4D97-AF65-F5344CB8AC3E}">
        <p14:creationId xmlns:p14="http://schemas.microsoft.com/office/powerpoint/2010/main" val="16079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fontScale="90000"/>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How Does Vaccination Affect the Risk of Long COVID?</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628650" y="1266825"/>
            <a:ext cx="4060916" cy="3262312"/>
          </a:xfrm>
        </p:spPr>
        <p:txBody>
          <a:bodyPr>
            <a:normAutofit lnSpcReduction="10000"/>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An active area of research</a:t>
            </a:r>
          </a:p>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One study in the UK of over 1 million people identified a lower odds of symptoms lasting &gt;28 days among vaccinated people</a:t>
            </a:r>
          </a:p>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Other studies have suggested that vaccination may improve the severity of symptoms</a:t>
            </a:r>
          </a:p>
          <a:p>
            <a:pPr marL="285750" indent="-285750" algn="l" eaLnBrk="1" hangingPunct="1">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285750" indent="-285750" algn="l" eaLnBrk="1" hangingPunct="1">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513793"/>
            <a:ext cx="4572000" cy="461665"/>
          </a:xfrm>
          <a:prstGeom prst="rect">
            <a:avLst/>
          </a:prstGeom>
          <a:noFill/>
        </p:spPr>
        <p:txBody>
          <a:bodyPr wrap="square">
            <a:spAutoFit/>
          </a:bodyPr>
          <a:lstStyle/>
          <a:p>
            <a:r>
              <a:rPr lang="en-US" sz="800" dirty="0" err="1">
                <a:latin typeface="Arial" panose="020B0604020202020204" pitchFamily="34" charset="0"/>
                <a:cs typeface="Arial" panose="020B0604020202020204" pitchFamily="34" charset="0"/>
              </a:rPr>
              <a:t>Antonelli</a:t>
            </a:r>
            <a:r>
              <a:rPr lang="en-US" sz="800" dirty="0">
                <a:latin typeface="Arial" panose="020B0604020202020204" pitchFamily="34" charset="0"/>
                <a:cs typeface="Arial" panose="020B0604020202020204" pitchFamily="34" charset="0"/>
              </a:rPr>
              <a:t> M. Lancet Infectious Diseases 2021.</a:t>
            </a:r>
          </a:p>
          <a:p>
            <a:r>
              <a:rPr lang="en-US" sz="800" dirty="0">
                <a:latin typeface="Arial" panose="020B0604020202020204" pitchFamily="34" charset="0"/>
                <a:cs typeface="Arial" panose="020B0604020202020204" pitchFamily="34" charset="0"/>
              </a:rPr>
              <a:t>Arnold DT. </a:t>
            </a:r>
            <a:r>
              <a:rPr lang="en-US" sz="800" dirty="0" err="1">
                <a:latin typeface="Arial" panose="020B0604020202020204" pitchFamily="34" charset="0"/>
                <a:cs typeface="Arial" panose="020B0604020202020204" pitchFamily="34" charset="0"/>
              </a:rPr>
              <a:t>medRxiv</a:t>
            </a:r>
            <a:r>
              <a:rPr lang="en-US" sz="800" dirty="0">
                <a:latin typeface="Arial" panose="020B0604020202020204" pitchFamily="34" charset="0"/>
                <a:cs typeface="Arial" panose="020B0604020202020204" pitchFamily="34" charset="0"/>
              </a:rPr>
              <a:t> 2021.</a:t>
            </a:r>
          </a:p>
          <a:p>
            <a:endParaRPr lang="en-US" sz="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0" y="1838892"/>
            <a:ext cx="3890338" cy="1787894"/>
          </a:xfrm>
          <a:prstGeom prst="rect">
            <a:avLst/>
          </a:prstGeom>
        </p:spPr>
      </p:pic>
    </p:spTree>
    <p:extLst>
      <p:ext uri="{BB962C8B-B14F-4D97-AF65-F5344CB8AC3E}">
        <p14:creationId xmlns:p14="http://schemas.microsoft.com/office/powerpoint/2010/main" val="256157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Are Children at Risk of Long COVID?</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279026" y="1265982"/>
            <a:ext cx="4938433" cy="3615651"/>
          </a:xfrm>
        </p:spPr>
        <p:txBody>
          <a:bodyPr>
            <a:normAutofit fontScale="77500" lnSpcReduction="20000"/>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Fewer studies looking at risk in children</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May be less common in children but exact risk is unknown</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Ranges 0-13%</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Signs of ongoing inflammation among those with symptoms</a:t>
            </a:r>
          </a:p>
          <a:p>
            <a:pPr marL="285750"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Symptoms are similar</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Fatigue</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Shortness of breath</a:t>
            </a:r>
          </a:p>
          <a:p>
            <a:pPr marL="742950" lvl="1" indent="-285750">
              <a:lnSpc>
                <a:spcPct val="150000"/>
              </a:lnSpc>
              <a:buFont typeface="Arial" panose="020B0604020202020204" pitchFamily="34" charset="0"/>
              <a:buChar char="•"/>
            </a:pPr>
            <a:r>
              <a:rPr lang="en-US" altLang="en-US" sz="1500" dirty="0">
                <a:solidFill>
                  <a:schemeClr val="tx1">
                    <a:lumMod val="85000"/>
                    <a:lumOff val="15000"/>
                  </a:schemeClr>
                </a:solidFill>
                <a:ea typeface="ＭＳ Ｐゴシック" panose="020B0600070205080204" pitchFamily="34" charset="-128"/>
              </a:rPr>
              <a:t>Difficulty concentrating</a:t>
            </a:r>
          </a:p>
          <a:p>
            <a:pPr marL="285750" indent="-285750">
              <a:lnSpc>
                <a:spcPct val="150000"/>
              </a:lnSpc>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May resolve faster than in adults but more study needed</a:t>
            </a:r>
          </a:p>
          <a:p>
            <a:pPr marL="742950" lvl="1" indent="-285750">
              <a:lnSpc>
                <a:spcPct val="150000"/>
              </a:lnSpc>
              <a:buFont typeface="Arial" panose="020B0604020202020204" pitchFamily="34" charset="0"/>
              <a:buChar char="•"/>
            </a:pPr>
            <a:endParaRPr lang="en-US" altLang="en-US" sz="1500" dirty="0">
              <a:solidFill>
                <a:schemeClr val="tx1">
                  <a:lumMod val="85000"/>
                  <a:lumOff val="15000"/>
                </a:schemeClr>
              </a:solidFill>
              <a:ea typeface="ＭＳ Ｐゴシック" panose="020B0600070205080204" pitchFamily="34" charset="-128"/>
            </a:endParaRPr>
          </a:p>
          <a:p>
            <a:pPr marL="285750" indent="-285750" algn="l" eaLnBrk="1" hangingPunct="1">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285750" indent="-285750" algn="l" eaLnBrk="1" hangingPunct="1">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296858"/>
            <a:ext cx="4572000" cy="584775"/>
          </a:xfrm>
          <a:prstGeom prst="rect">
            <a:avLst/>
          </a:prstGeom>
          <a:noFill/>
        </p:spPr>
        <p:txBody>
          <a:bodyPr wrap="square">
            <a:spAutoFit/>
          </a:bodyPr>
          <a:lstStyle/>
          <a:p>
            <a:r>
              <a:rPr lang="en-US" sz="800" dirty="0" err="1">
                <a:latin typeface="Arial" panose="020B0604020202020204" pitchFamily="34" charset="0"/>
                <a:cs typeface="Arial" panose="020B0604020202020204" pitchFamily="34" charset="0"/>
              </a:rPr>
              <a:t>Buonsenso</a:t>
            </a:r>
            <a:r>
              <a:rPr lang="en-US" sz="800" dirty="0">
                <a:latin typeface="Arial" panose="020B0604020202020204" pitchFamily="34" charset="0"/>
                <a:cs typeface="Arial" panose="020B0604020202020204" pitchFamily="34" charset="0"/>
              </a:rPr>
              <a:t> D. Acta </a:t>
            </a:r>
            <a:r>
              <a:rPr lang="en-US" sz="800" dirty="0" err="1">
                <a:latin typeface="Arial" panose="020B0604020202020204" pitchFamily="34" charset="0"/>
                <a:cs typeface="Arial" panose="020B0604020202020204" pitchFamily="34" charset="0"/>
              </a:rPr>
              <a:t>Pediatr</a:t>
            </a:r>
            <a:r>
              <a:rPr lang="en-US" sz="800" dirty="0">
                <a:latin typeface="Arial" panose="020B0604020202020204" pitchFamily="34" charset="0"/>
                <a:cs typeface="Arial" panose="020B0604020202020204" pitchFamily="34" charset="0"/>
              </a:rPr>
              <a:t> 2021.</a:t>
            </a:r>
          </a:p>
          <a:p>
            <a:r>
              <a:rPr lang="en-US" sz="800" dirty="0" err="1">
                <a:latin typeface="Arial" panose="020B0604020202020204" pitchFamily="34" charset="0"/>
                <a:cs typeface="Arial" panose="020B0604020202020204" pitchFamily="34" charset="0"/>
              </a:rPr>
              <a:t>Brackel</a:t>
            </a:r>
            <a:r>
              <a:rPr lang="en-US" sz="800" dirty="0">
                <a:latin typeface="Arial" panose="020B0604020202020204" pitchFamily="34" charset="0"/>
                <a:cs typeface="Arial" panose="020B0604020202020204" pitchFamily="34" charset="0"/>
              </a:rPr>
              <a:t> CLH. Pediatric Pulmonology 2021.</a:t>
            </a:r>
          </a:p>
          <a:p>
            <a:r>
              <a:rPr lang="en-US" sz="800" dirty="0">
                <a:latin typeface="Arial" panose="020B0604020202020204" pitchFamily="34" charset="0"/>
                <a:cs typeface="Arial" panose="020B0604020202020204" pitchFamily="34" charset="0"/>
              </a:rPr>
              <a:t>Radtke T. JAMA 2021.</a:t>
            </a:r>
          </a:p>
          <a:p>
            <a:r>
              <a:rPr lang="en-US" sz="800" dirty="0" err="1">
                <a:latin typeface="Arial" panose="020B0604020202020204" pitchFamily="34" charset="0"/>
                <a:cs typeface="Arial" panose="020B0604020202020204" pitchFamily="34" charset="0"/>
              </a:rPr>
              <a:t>Molteni</a:t>
            </a:r>
            <a:r>
              <a:rPr lang="en-US" sz="800" dirty="0">
                <a:latin typeface="Arial" panose="020B0604020202020204" pitchFamily="34" charset="0"/>
                <a:cs typeface="Arial" panose="020B0604020202020204" pitchFamily="34" charset="0"/>
              </a:rPr>
              <a:t> E. Lancet Child and Adolescent Health 2021.</a:t>
            </a:r>
          </a:p>
        </p:txBody>
      </p:sp>
      <p:pic>
        <p:nvPicPr>
          <p:cNvPr id="6" name="Picture 5">
            <a:extLst>
              <a:ext uri="{FF2B5EF4-FFF2-40B4-BE49-F238E27FC236}">
                <a16:creationId xmlns:a16="http://schemas.microsoft.com/office/drawing/2014/main" id="{A8771DC6-633E-422C-B547-4F941FB3F19A}"/>
              </a:ext>
            </a:extLst>
          </p:cNvPr>
          <p:cNvPicPr>
            <a:picLocks noChangeAspect="1"/>
          </p:cNvPicPr>
          <p:nvPr/>
        </p:nvPicPr>
        <p:blipFill>
          <a:blip r:embed="rId2"/>
          <a:stretch>
            <a:fillRect/>
          </a:stretch>
        </p:blipFill>
        <p:spPr>
          <a:xfrm>
            <a:off x="5291418" y="1759282"/>
            <a:ext cx="3437979" cy="2240541"/>
          </a:xfrm>
          <a:prstGeom prst="rect">
            <a:avLst/>
          </a:prstGeom>
        </p:spPr>
      </p:pic>
    </p:spTree>
    <p:extLst>
      <p:ext uri="{BB962C8B-B14F-4D97-AF65-F5344CB8AC3E}">
        <p14:creationId xmlns:p14="http://schemas.microsoft.com/office/powerpoint/2010/main" val="323840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419"/>
            <a:ext cx="7886700" cy="680105"/>
          </a:xfrm>
        </p:spPr>
        <p:txBody>
          <a:bodyPr/>
          <a:lstStyle/>
          <a:p>
            <a:pPr algn="ctr"/>
            <a:r>
              <a:rPr lang="en-US" dirty="0">
                <a:solidFill>
                  <a:srgbClr val="007698"/>
                </a:solidFill>
              </a:rPr>
              <a:t>Using Ask Me 3</a:t>
            </a:r>
            <a:r>
              <a:rPr lang="en-US" baseline="30000" dirty="0">
                <a:solidFill>
                  <a:srgbClr val="007698"/>
                </a:solidFill>
              </a:rPr>
              <a:t>®</a:t>
            </a:r>
          </a:p>
        </p:txBody>
      </p:sp>
      <p:sp>
        <p:nvSpPr>
          <p:cNvPr id="3" name="Content Placeholder 2"/>
          <p:cNvSpPr>
            <a:spLocks noGrp="1"/>
          </p:cNvSpPr>
          <p:nvPr>
            <p:ph idx="1"/>
          </p:nvPr>
        </p:nvSpPr>
        <p:spPr>
          <a:xfrm>
            <a:off x="628649" y="821094"/>
            <a:ext cx="7990915" cy="3811231"/>
          </a:xfrm>
        </p:spPr>
        <p:txBody>
          <a:bodyPr>
            <a:normAutofit fontScale="92500" lnSpcReduction="10000"/>
          </a:bodyPr>
          <a:lstStyle/>
          <a:p>
            <a:pPr>
              <a:lnSpc>
                <a:spcPct val="110000"/>
              </a:lnSpc>
              <a:spcBef>
                <a:spcPts val="0"/>
              </a:spcBef>
            </a:pPr>
            <a:r>
              <a:rPr lang="en-US" sz="1600" b="1" dirty="0">
                <a:latin typeface="+mn-lt"/>
              </a:rPr>
              <a:t>Statement (problem)</a:t>
            </a:r>
          </a:p>
          <a:p>
            <a:pPr>
              <a:lnSpc>
                <a:spcPct val="110000"/>
              </a:lnSpc>
              <a:spcBef>
                <a:spcPts val="0"/>
              </a:spcBef>
            </a:pPr>
            <a:r>
              <a:rPr lang="en-US" sz="1600" dirty="0">
                <a:latin typeface="+mn-lt"/>
              </a:rPr>
              <a:t>I have three children at home. Two of them are too young to be vaccinated and go to day care. My oldest child is in middle school and has a learning disability. I worry about their risk of getting COVID, especially because there is so much we don’t know about long term symptoms.</a:t>
            </a:r>
          </a:p>
          <a:p>
            <a:pPr>
              <a:lnSpc>
                <a:spcPct val="110000"/>
              </a:lnSpc>
              <a:spcBef>
                <a:spcPts val="0"/>
              </a:spcBef>
            </a:pPr>
            <a:endParaRPr lang="en-US" sz="1600" dirty="0">
              <a:latin typeface="+mn-lt"/>
            </a:endParaRPr>
          </a:p>
          <a:p>
            <a:pPr>
              <a:lnSpc>
                <a:spcPct val="110000"/>
              </a:lnSpc>
              <a:spcBef>
                <a:spcPts val="0"/>
              </a:spcBef>
            </a:pPr>
            <a:r>
              <a:rPr lang="en-US" sz="1600" b="1" dirty="0">
                <a:solidFill>
                  <a:srgbClr val="007698"/>
                </a:solidFill>
                <a:latin typeface="+mn-lt"/>
              </a:rPr>
              <a:t>Q: What is the problem?</a:t>
            </a:r>
          </a:p>
          <a:p>
            <a:pPr>
              <a:lnSpc>
                <a:spcPct val="110000"/>
              </a:lnSpc>
              <a:spcBef>
                <a:spcPts val="0"/>
              </a:spcBef>
            </a:pPr>
            <a:r>
              <a:rPr lang="en-US" sz="1600" i="1" dirty="0">
                <a:latin typeface="+mn-lt"/>
              </a:rPr>
              <a:t>A: COVID-19 can infect children and lead to long term symptoms, just like in adults. </a:t>
            </a:r>
          </a:p>
          <a:p>
            <a:pPr>
              <a:lnSpc>
                <a:spcPct val="110000"/>
              </a:lnSpc>
              <a:spcBef>
                <a:spcPts val="0"/>
              </a:spcBef>
            </a:pPr>
            <a:endParaRPr lang="en-US" sz="1600" b="1" dirty="0">
              <a:latin typeface="+mn-lt"/>
            </a:endParaRPr>
          </a:p>
          <a:p>
            <a:pPr>
              <a:lnSpc>
                <a:spcPct val="110000"/>
              </a:lnSpc>
              <a:spcBef>
                <a:spcPts val="0"/>
              </a:spcBef>
            </a:pPr>
            <a:r>
              <a:rPr lang="en-US" sz="1600" b="1" dirty="0">
                <a:solidFill>
                  <a:srgbClr val="007698"/>
                </a:solidFill>
                <a:latin typeface="+mn-lt"/>
              </a:rPr>
              <a:t>Q:  What do I need to do?</a:t>
            </a:r>
          </a:p>
          <a:p>
            <a:pPr>
              <a:lnSpc>
                <a:spcPct val="110000"/>
              </a:lnSpc>
              <a:spcBef>
                <a:spcPts val="0"/>
              </a:spcBef>
            </a:pPr>
            <a:r>
              <a:rPr lang="en-US" sz="1600" i="1" dirty="0">
                <a:latin typeface="+mn-lt"/>
              </a:rPr>
              <a:t>A:  If your child is eligible, getting them vaccinated reduces their risk of infection. If you have questions about the vaccine, talk to your child’s pediatrician. When more people in the family are vaccinated (and boosted) it makes the entire family safer – especially the vulnerable and very young.</a:t>
            </a:r>
          </a:p>
          <a:p>
            <a:pPr>
              <a:lnSpc>
                <a:spcPct val="110000"/>
              </a:lnSpc>
              <a:spcBef>
                <a:spcPts val="0"/>
              </a:spcBef>
            </a:pPr>
            <a:endParaRPr lang="en-US" sz="1600" b="1" dirty="0">
              <a:latin typeface="+mn-lt"/>
            </a:endParaRPr>
          </a:p>
          <a:p>
            <a:pPr>
              <a:lnSpc>
                <a:spcPct val="110000"/>
              </a:lnSpc>
              <a:spcBef>
                <a:spcPts val="0"/>
              </a:spcBef>
            </a:pPr>
            <a:r>
              <a:rPr lang="en-US" sz="1600" b="1" dirty="0">
                <a:solidFill>
                  <a:srgbClr val="007698"/>
                </a:solidFill>
                <a:latin typeface="+mn-lt"/>
              </a:rPr>
              <a:t>Q:  Why is it important for me to do this?</a:t>
            </a:r>
          </a:p>
          <a:p>
            <a:pPr>
              <a:lnSpc>
                <a:spcPct val="110000"/>
              </a:lnSpc>
              <a:spcBef>
                <a:spcPts val="0"/>
              </a:spcBef>
            </a:pPr>
            <a:r>
              <a:rPr lang="en-US" sz="1600" i="1" dirty="0">
                <a:latin typeface="+mn-lt"/>
              </a:rPr>
              <a:t>A: Vaccination is the best tool we have to prevent the spread, infection, and the complications of COVID-19</a:t>
            </a:r>
            <a:endParaRPr lang="en-US" sz="1600" i="1" dirty="0"/>
          </a:p>
        </p:txBody>
      </p:sp>
    </p:spTree>
    <p:extLst>
      <p:ext uri="{BB962C8B-B14F-4D97-AF65-F5344CB8AC3E}">
        <p14:creationId xmlns:p14="http://schemas.microsoft.com/office/powerpoint/2010/main" val="167803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CAC1-0C99-48DD-9964-E0766EF65417}"/>
              </a:ext>
            </a:extLst>
          </p:cNvPr>
          <p:cNvSpPr>
            <a:spLocks noGrp="1"/>
          </p:cNvSpPr>
          <p:nvPr>
            <p:ph type="ctrTitle"/>
          </p:nvPr>
        </p:nvSpPr>
        <p:spPr/>
        <p:txBody>
          <a:bodyPr/>
          <a:lstStyle/>
          <a:p>
            <a:r>
              <a:rPr lang="en-US" dirty="0"/>
              <a:t>COVID-19 Vaccines and Children</a:t>
            </a:r>
          </a:p>
        </p:txBody>
      </p:sp>
      <p:sp>
        <p:nvSpPr>
          <p:cNvPr id="3" name="Subtitle 2">
            <a:extLst>
              <a:ext uri="{FF2B5EF4-FFF2-40B4-BE49-F238E27FC236}">
                <a16:creationId xmlns:a16="http://schemas.microsoft.com/office/drawing/2014/main" id="{E6486410-B334-48E6-998B-723FB4A39BCA}"/>
              </a:ext>
            </a:extLst>
          </p:cNvPr>
          <p:cNvSpPr>
            <a:spLocks noGrp="1"/>
          </p:cNvSpPr>
          <p:nvPr>
            <p:ph type="subTitle" idx="1"/>
          </p:nvPr>
        </p:nvSpPr>
        <p:spPr/>
        <p:txBody>
          <a:bodyPr/>
          <a:lstStyle/>
          <a:p>
            <a:r>
              <a:rPr lang="en-US" dirty="0"/>
              <a:t>Protecting our youngest</a:t>
            </a:r>
          </a:p>
        </p:txBody>
      </p:sp>
    </p:spTree>
    <p:extLst>
      <p:ext uri="{BB962C8B-B14F-4D97-AF65-F5344CB8AC3E}">
        <p14:creationId xmlns:p14="http://schemas.microsoft.com/office/powerpoint/2010/main" val="316521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sz="3200" dirty="0">
                <a:solidFill>
                  <a:schemeClr val="tx1">
                    <a:lumMod val="85000"/>
                    <a:lumOff val="15000"/>
                  </a:schemeClr>
                </a:solidFill>
                <a:ea typeface="ＭＳ Ｐゴシック" panose="020B0600070205080204" pitchFamily="34" charset="-128"/>
              </a:rPr>
              <a:t>Kids and the COVID-19 Pandemic</a:t>
            </a:r>
            <a:endParaRPr lang="en-US" dirty="0"/>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304153"/>
            <a:ext cx="4572000" cy="584775"/>
          </a:xfrm>
          <a:prstGeom prst="rect">
            <a:avLst/>
          </a:prstGeom>
          <a:noFill/>
        </p:spPr>
        <p:txBody>
          <a:bodyPr wrap="square">
            <a:spAutoFit/>
          </a:bodyPr>
          <a:lstStyle/>
          <a:p>
            <a:r>
              <a:rPr lang="en-US" sz="800" dirty="0" err="1">
                <a:latin typeface="Arial" panose="020B0604020202020204" pitchFamily="34" charset="0"/>
                <a:cs typeface="Arial" panose="020B0604020202020204" pitchFamily="34" charset="0"/>
              </a:rPr>
              <a:t>CDC.Gov</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American Academy of Pediatrics</a:t>
            </a:r>
          </a:p>
          <a:p>
            <a:r>
              <a:rPr lang="en-US" sz="800" dirty="0">
                <a:latin typeface="Arial" panose="020B0604020202020204" pitchFamily="34" charset="0"/>
                <a:cs typeface="Arial" panose="020B0604020202020204" pitchFamily="34" charset="0"/>
              </a:rPr>
              <a:t>Maryland Department of Health</a:t>
            </a:r>
          </a:p>
          <a:p>
            <a:r>
              <a:rPr lang="en-US" sz="800" dirty="0" err="1">
                <a:latin typeface="Arial" panose="020B0604020202020204" pitchFamily="34" charset="0"/>
                <a:cs typeface="Arial" panose="020B0604020202020204" pitchFamily="34" charset="0"/>
              </a:rPr>
              <a:t>Delahoy</a:t>
            </a:r>
            <a:r>
              <a:rPr lang="en-US" sz="800" dirty="0">
                <a:latin typeface="Arial" panose="020B0604020202020204" pitchFamily="34" charset="0"/>
                <a:cs typeface="Arial" panose="020B0604020202020204" pitchFamily="34" charset="0"/>
              </a:rPr>
              <a:t> MJ. CDC MMWR 2021.</a:t>
            </a:r>
          </a:p>
        </p:txBody>
      </p:sp>
      <p:pic>
        <p:nvPicPr>
          <p:cNvPr id="9" name="Picture 8">
            <a:extLst>
              <a:ext uri="{FF2B5EF4-FFF2-40B4-BE49-F238E27FC236}">
                <a16:creationId xmlns:a16="http://schemas.microsoft.com/office/drawing/2014/main" id="{4E8E7784-4A1F-4407-8174-1E011219FA3B}"/>
              </a:ext>
            </a:extLst>
          </p:cNvPr>
          <p:cNvPicPr>
            <a:picLocks noChangeAspect="1"/>
          </p:cNvPicPr>
          <p:nvPr/>
        </p:nvPicPr>
        <p:blipFill rotWithShape="1">
          <a:blip r:embed="rId2"/>
          <a:srcRect t="25981" b="10607"/>
          <a:stretch/>
        </p:blipFill>
        <p:spPr>
          <a:xfrm>
            <a:off x="3399694" y="1257487"/>
            <a:ext cx="5479164" cy="2171514"/>
          </a:xfrm>
          <a:prstGeom prst="rect">
            <a:avLst/>
          </a:prstGeom>
        </p:spPr>
      </p:pic>
      <p:sp>
        <p:nvSpPr>
          <p:cNvPr id="4" name="TextBox 3"/>
          <p:cNvSpPr txBox="1"/>
          <p:nvPr/>
        </p:nvSpPr>
        <p:spPr>
          <a:xfrm>
            <a:off x="252046" y="1462140"/>
            <a:ext cx="3223846" cy="2585323"/>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Over 7 million cases of COVID-19 among children</a:t>
            </a:r>
          </a:p>
          <a:p>
            <a:pPr marL="742950" lvl="1" indent="-285750">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Likely underestimated</a:t>
            </a:r>
          </a:p>
          <a:p>
            <a:pPr marL="742950" lvl="1" indent="-285750">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Increasing</a:t>
            </a:r>
          </a:p>
          <a:p>
            <a:pPr marL="742950" lvl="1" indent="-285750">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17% of all cases</a:t>
            </a:r>
          </a:p>
          <a:p>
            <a:pPr marL="742950" lvl="1" indent="-285750">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2-4% of hospitalizations</a:t>
            </a:r>
          </a:p>
          <a:p>
            <a:pPr marL="1200150" lvl="2" indent="-285750">
              <a:buFont typeface="Arial" panose="020B0604020202020204" pitchFamily="34" charset="0"/>
              <a:buChar char="•"/>
            </a:pPr>
            <a:r>
              <a:rPr lang="en-US" altLang="en-US" dirty="0">
                <a:solidFill>
                  <a:schemeClr val="tx1">
                    <a:lumMod val="85000"/>
                    <a:lumOff val="15000"/>
                  </a:schemeClr>
                </a:solidFill>
                <a:ea typeface="ＭＳ Ｐゴシック" panose="020B0600070205080204" pitchFamily="34" charset="-128"/>
              </a:rPr>
              <a:t>Currently 1% in MD</a:t>
            </a:r>
          </a:p>
          <a:p>
            <a:pPr marL="1200150" lvl="2" indent="-285750">
              <a:buFont typeface="Arial" panose="020B0604020202020204" pitchFamily="34" charset="0"/>
              <a:buChar char="•"/>
            </a:pPr>
            <a:endParaRPr lang="en-US" altLang="en-US" dirty="0">
              <a:solidFill>
                <a:schemeClr val="tx1">
                  <a:lumMod val="85000"/>
                  <a:lumOff val="15000"/>
                </a:schemeClr>
              </a:solidFill>
              <a:ea typeface="ＭＳ Ｐゴシック" panose="020B0600070205080204" pitchFamily="34" charset="-128"/>
            </a:endParaRPr>
          </a:p>
          <a:p>
            <a:pPr marL="285750" indent="-285750">
              <a:buFont typeface="Arial" panose="020B0604020202020204" pitchFamily="34" charset="0"/>
              <a:buChar char="•"/>
            </a:pPr>
            <a:endParaRPr lang="en-US" dirty="0"/>
          </a:p>
        </p:txBody>
      </p:sp>
      <p:sp>
        <p:nvSpPr>
          <p:cNvPr id="6" name="TextBox 5"/>
          <p:cNvSpPr txBox="1"/>
          <p:nvPr/>
        </p:nvSpPr>
        <p:spPr>
          <a:xfrm>
            <a:off x="3329356" y="3481754"/>
            <a:ext cx="5549502" cy="338554"/>
          </a:xfrm>
          <a:prstGeom prst="rect">
            <a:avLst/>
          </a:prstGeom>
          <a:noFill/>
        </p:spPr>
        <p:txBody>
          <a:bodyPr wrap="square" rtlCol="0">
            <a:spAutoFit/>
          </a:bodyPr>
          <a:lstStyle/>
          <a:p>
            <a:pPr algn="ctr"/>
            <a:r>
              <a:rPr lang="en-US" sz="1600" dirty="0"/>
              <a:t>Percentage of all COVID-19 cases amongst kids in Mid-Atlantic</a:t>
            </a:r>
          </a:p>
        </p:txBody>
      </p:sp>
      <p:pic>
        <p:nvPicPr>
          <p:cNvPr id="3" name="Picture 2">
            <a:extLst>
              <a:ext uri="{FF2B5EF4-FFF2-40B4-BE49-F238E27FC236}">
                <a16:creationId xmlns:a16="http://schemas.microsoft.com/office/drawing/2014/main" id="{D03DA4F7-A464-436D-9788-CC4CC8E11489}"/>
              </a:ext>
            </a:extLst>
          </p:cNvPr>
          <p:cNvPicPr>
            <a:picLocks noChangeAspect="1"/>
          </p:cNvPicPr>
          <p:nvPr/>
        </p:nvPicPr>
        <p:blipFill>
          <a:blip r:embed="rId3"/>
          <a:stretch>
            <a:fillRect/>
          </a:stretch>
        </p:blipFill>
        <p:spPr>
          <a:xfrm>
            <a:off x="3399694" y="1199579"/>
            <a:ext cx="5447009" cy="2847884"/>
          </a:xfrm>
          <a:prstGeom prst="rect">
            <a:avLst/>
          </a:prstGeom>
        </p:spPr>
      </p:pic>
    </p:spTree>
    <p:extLst>
      <p:ext uri="{BB962C8B-B14F-4D97-AF65-F5344CB8AC3E}">
        <p14:creationId xmlns:p14="http://schemas.microsoft.com/office/powerpoint/2010/main" val="11930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fontScale="90000"/>
          </a:bodyPr>
          <a:lstStyle/>
          <a:p>
            <a:r>
              <a:rPr lang="en-US" sz="3200" dirty="0">
                <a:solidFill>
                  <a:schemeClr val="tx1">
                    <a:lumMod val="85000"/>
                    <a:lumOff val="15000"/>
                  </a:schemeClr>
                </a:solidFill>
                <a:ea typeface="ＭＳ Ｐゴシック" panose="020B0600070205080204" pitchFamily="34" charset="-128"/>
              </a:rPr>
              <a:t>Severe Outcomes Are Less Common But Still Occur</a:t>
            </a:r>
            <a:endParaRPr lang="en-US" dirty="0"/>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513793"/>
            <a:ext cx="4572000" cy="338554"/>
          </a:xfrm>
          <a:prstGeom prst="rect">
            <a:avLst/>
          </a:prstGeom>
          <a:noFill/>
        </p:spPr>
        <p:txBody>
          <a:bodyPr wrap="square">
            <a:spAutoFit/>
          </a:bodyPr>
          <a:lstStyle/>
          <a:p>
            <a:r>
              <a:rPr lang="en-US" sz="800" dirty="0" err="1">
                <a:latin typeface="Arial" panose="020B0604020202020204" pitchFamily="34" charset="0"/>
                <a:cs typeface="Arial" panose="020B0604020202020204" pitchFamily="34" charset="0"/>
              </a:rPr>
              <a:t>CDC.Gov</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Kaiser Family Foundation</a:t>
            </a:r>
          </a:p>
        </p:txBody>
      </p:sp>
      <p:pic>
        <p:nvPicPr>
          <p:cNvPr id="10" name="Picture 9">
            <a:extLst>
              <a:ext uri="{FF2B5EF4-FFF2-40B4-BE49-F238E27FC236}">
                <a16:creationId xmlns:a16="http://schemas.microsoft.com/office/drawing/2014/main" id="{6B000F8A-D911-4948-8274-B022CF29D874}"/>
              </a:ext>
            </a:extLst>
          </p:cNvPr>
          <p:cNvPicPr>
            <a:picLocks noChangeAspect="1"/>
          </p:cNvPicPr>
          <p:nvPr/>
        </p:nvPicPr>
        <p:blipFill rotWithShape="1">
          <a:blip r:embed="rId2"/>
          <a:srcRect t="13113" b="11111"/>
          <a:stretch/>
        </p:blipFill>
        <p:spPr>
          <a:xfrm>
            <a:off x="1205279" y="1324825"/>
            <a:ext cx="6733442" cy="3188968"/>
          </a:xfrm>
          <a:prstGeom prst="rect">
            <a:avLst/>
          </a:prstGeom>
        </p:spPr>
      </p:pic>
      <p:pic>
        <p:nvPicPr>
          <p:cNvPr id="12" name="Picture 11">
            <a:extLst>
              <a:ext uri="{FF2B5EF4-FFF2-40B4-BE49-F238E27FC236}">
                <a16:creationId xmlns:a16="http://schemas.microsoft.com/office/drawing/2014/main" id="{94ED566E-2F5B-448B-A175-807707151E2A}"/>
              </a:ext>
            </a:extLst>
          </p:cNvPr>
          <p:cNvPicPr>
            <a:picLocks noChangeAspect="1"/>
          </p:cNvPicPr>
          <p:nvPr/>
        </p:nvPicPr>
        <p:blipFill>
          <a:blip r:embed="rId3"/>
          <a:stretch>
            <a:fillRect/>
          </a:stretch>
        </p:blipFill>
        <p:spPr>
          <a:xfrm>
            <a:off x="1014195" y="1545021"/>
            <a:ext cx="7115610" cy="2572028"/>
          </a:xfrm>
          <a:prstGeom prst="rect">
            <a:avLst/>
          </a:prstGeom>
        </p:spPr>
      </p:pic>
      <p:sp>
        <p:nvSpPr>
          <p:cNvPr id="3" name="Rounded Rectangle 2"/>
          <p:cNvSpPr/>
          <p:nvPr/>
        </p:nvSpPr>
        <p:spPr>
          <a:xfrm>
            <a:off x="1787770" y="3768969"/>
            <a:ext cx="1699846" cy="222739"/>
          </a:xfrm>
          <a:prstGeom prst="roundRect">
            <a:avLst/>
          </a:prstGeom>
          <a:noFill/>
          <a:ln w="28575">
            <a:solidFill>
              <a:srgbClr val="EEC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8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5"/>
          <p:cNvSpPr txBox="1"/>
          <p:nvPr/>
        </p:nvSpPr>
        <p:spPr>
          <a:xfrm>
            <a:off x="744628" y="512826"/>
            <a:ext cx="139236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b="1">
                <a:solidFill>
                  <a:srgbClr val="C00000"/>
                </a:solidFill>
                <a:latin typeface="Arial"/>
                <a:ea typeface="Arial"/>
                <a:cs typeface="Arial"/>
                <a:sym typeface="Arial"/>
              </a:defRPr>
            </a:lvl1pPr>
          </a:lstStyle>
          <a:p>
            <a:pPr hangingPunct="0"/>
            <a:r>
              <a:rPr kern="0" dirty="0">
                <a:latin typeface="+mn-lt"/>
              </a:rPr>
              <a:t>Today’s Speaker</a:t>
            </a:r>
          </a:p>
        </p:txBody>
      </p:sp>
      <p:sp>
        <p:nvSpPr>
          <p:cNvPr id="64" name="TextBox 6"/>
          <p:cNvSpPr txBox="1"/>
          <p:nvPr/>
        </p:nvSpPr>
        <p:spPr>
          <a:xfrm>
            <a:off x="3238500" y="1103129"/>
            <a:ext cx="5303980" cy="3337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7000"/>
              </a:lnSpc>
            </a:pPr>
            <a:r>
              <a:rPr lang="en-US" sz="1400" b="1" dirty="0">
                <a:latin typeface="Calibri" panose="020F0502020204030204" pitchFamily="34" charset="0"/>
                <a:ea typeface="Times New Roman" panose="02020603050405020304" pitchFamily="18" charset="0"/>
                <a:cs typeface="Times New Roman" panose="02020603050405020304" pitchFamily="18" charset="0"/>
              </a:rPr>
              <a:t>Gregory Schrank, MD MPH</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Calibri" panose="020F0502020204030204" pitchFamily="34" charset="0"/>
                <a:ea typeface="Times New Roman" panose="02020603050405020304" pitchFamily="18" charset="0"/>
                <a:cs typeface="Times New Roman" panose="02020603050405020304" pitchFamily="18" charset="0"/>
              </a:rPr>
              <a:t>Dr. Greg Schrank attended medical school at the Lewis Katz School of Medicine at Temple University in Philadelphia. He went on to complete Internal Medicine residency training at the NYU School of Medicine, where he also served as a chief medical resident, followed by a fellowship in Infectious Diseases at Beth Israel Deaconess Medical Center/Harvard Medical School. While there, he completed additional fellowship training in infection control and hospital epidemiology. After fellowship, Dr. Schrank joined the faculty at the University of Maryland School of Medicine as an Assistant Professor of Medicine in the Division of Infectious Diseases. He sees patients at the R Adams Cowley Shock Trauma Center and serves as an Associate Hospital Epidemiologist for the University of Maryland Medical Center. During the COVID-19 pandemic, he served as an Incident Commander for the COVID-19 response at the University of Maryland Medical Center during the Spring and Fall surges of 2020 and more recently as a subject matter expert for University of Maryland Medical System’s vaccination efforts</a:t>
            </a:r>
            <a:r>
              <a:rPr lang="en-US" sz="1400" dirty="0">
                <a:latin typeface="Calibri" panose="020F050202020403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7D95050-816A-4C02-A748-1850CF986D93}"/>
              </a:ext>
            </a:extLst>
          </p:cNvPr>
          <p:cNvPicPr>
            <a:picLocks noChangeAspect="1"/>
          </p:cNvPicPr>
          <p:nvPr/>
        </p:nvPicPr>
        <p:blipFill>
          <a:blip r:embed="rId2"/>
          <a:stretch>
            <a:fillRect/>
          </a:stretch>
        </p:blipFill>
        <p:spPr>
          <a:xfrm>
            <a:off x="744628" y="1223158"/>
            <a:ext cx="2446317" cy="2980707"/>
          </a:xfrm>
          <a:prstGeom prst="rect">
            <a:avLst/>
          </a:prstGeom>
        </p:spPr>
      </p:pic>
    </p:spTree>
    <p:extLst>
      <p:ext uri="{BB962C8B-B14F-4D97-AF65-F5344CB8AC3E}">
        <p14:creationId xmlns:p14="http://schemas.microsoft.com/office/powerpoint/2010/main" val="38651529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sz="3200" dirty="0">
                <a:solidFill>
                  <a:schemeClr val="tx1">
                    <a:lumMod val="85000"/>
                    <a:lumOff val="15000"/>
                  </a:schemeClr>
                </a:solidFill>
                <a:ea typeface="ＭＳ Ｐゴシック" panose="020B0600070205080204" pitchFamily="34" charset="-128"/>
              </a:rPr>
              <a:t>Multisystem Inflammatory Syndrome</a:t>
            </a:r>
            <a:endParaRPr lang="en-US" dirty="0"/>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742724"/>
            <a:ext cx="4572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CDC.gov</a:t>
            </a:r>
          </a:p>
        </p:txBody>
      </p:sp>
      <p:pic>
        <p:nvPicPr>
          <p:cNvPr id="4" name="Picture 3"/>
          <p:cNvPicPr>
            <a:picLocks noChangeAspect="1"/>
          </p:cNvPicPr>
          <p:nvPr/>
        </p:nvPicPr>
        <p:blipFill rotWithShape="1">
          <a:blip r:embed="rId2"/>
          <a:srcRect l="38206" t="32064" r="25641" b="28500"/>
          <a:stretch/>
        </p:blipFill>
        <p:spPr>
          <a:xfrm>
            <a:off x="511420" y="1419857"/>
            <a:ext cx="3473569" cy="2368063"/>
          </a:xfrm>
          <a:prstGeom prst="rect">
            <a:avLst/>
          </a:prstGeom>
        </p:spPr>
      </p:pic>
      <p:pic>
        <p:nvPicPr>
          <p:cNvPr id="6" name="Picture 5"/>
          <p:cNvPicPr>
            <a:picLocks noChangeAspect="1"/>
          </p:cNvPicPr>
          <p:nvPr/>
        </p:nvPicPr>
        <p:blipFill rotWithShape="1">
          <a:blip r:embed="rId3"/>
          <a:srcRect l="27981" t="31090" r="12436" b="21936"/>
          <a:stretch/>
        </p:blipFill>
        <p:spPr>
          <a:xfrm>
            <a:off x="4277281" y="1524000"/>
            <a:ext cx="4389568" cy="2162907"/>
          </a:xfrm>
          <a:prstGeom prst="rect">
            <a:avLst/>
          </a:prstGeom>
        </p:spPr>
      </p:pic>
      <p:sp>
        <p:nvSpPr>
          <p:cNvPr id="7" name="TextBox 6"/>
          <p:cNvSpPr txBox="1"/>
          <p:nvPr/>
        </p:nvSpPr>
        <p:spPr>
          <a:xfrm>
            <a:off x="404446" y="3657530"/>
            <a:ext cx="577361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Average age 9 years</a:t>
            </a:r>
          </a:p>
          <a:p>
            <a:pPr marL="742950" lvl="1" indent="-285750">
              <a:buFont typeface="Arial" panose="020B0604020202020204" pitchFamily="34" charset="0"/>
              <a:buChar char="•"/>
            </a:pPr>
            <a:r>
              <a:rPr lang="en-US" dirty="0"/>
              <a:t>Most between 5-11</a:t>
            </a:r>
          </a:p>
          <a:p>
            <a:pPr marL="285750" indent="-285750">
              <a:buFont typeface="Arial" panose="020B0604020202020204" pitchFamily="34" charset="0"/>
              <a:buChar char="•"/>
            </a:pPr>
            <a:r>
              <a:rPr lang="en-US" dirty="0"/>
              <a:t>Leads to hospitalization</a:t>
            </a:r>
          </a:p>
          <a:p>
            <a:pPr marL="285750" indent="-285750">
              <a:buFont typeface="Arial" panose="020B0604020202020204" pitchFamily="34" charset="0"/>
              <a:buChar char="•"/>
            </a:pPr>
            <a:r>
              <a:rPr lang="en-US" dirty="0"/>
              <a:t>Over 100 cases reported in Maryland</a:t>
            </a:r>
          </a:p>
        </p:txBody>
      </p:sp>
    </p:spTree>
    <p:extLst>
      <p:ext uri="{BB962C8B-B14F-4D97-AF65-F5344CB8AC3E}">
        <p14:creationId xmlns:p14="http://schemas.microsoft.com/office/powerpoint/2010/main" val="160971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Missed School</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628650" y="1266825"/>
            <a:ext cx="4755455" cy="3262312"/>
          </a:xfrm>
        </p:spPr>
        <p:txBody>
          <a:bodyPr>
            <a:normAutofit/>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Learning loss due to the pandemic</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Isolation for COVID-19 infection</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Quarantine for exposures</a:t>
            </a:r>
          </a:p>
          <a:p>
            <a:pPr marL="285750"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Social and emotional impact of remote learning</a:t>
            </a:r>
          </a:p>
          <a:p>
            <a:pPr marL="285750"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Vaccination lowers the risk of infection </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Reduces transmission to others, even when breakthrough infection occurs</a:t>
            </a:r>
          </a:p>
          <a:p>
            <a:pPr marL="742950" lvl="1" indent="-285750">
              <a:lnSpc>
                <a:spcPct val="150000"/>
              </a:lnSpc>
              <a:buFont typeface="Arial" panose="020B0604020202020204" pitchFamily="34" charset="0"/>
              <a:buChar char="•"/>
            </a:pPr>
            <a:endParaRPr lang="en-US" altLang="en-US" sz="1500" dirty="0">
              <a:solidFill>
                <a:schemeClr val="tx1">
                  <a:lumMod val="85000"/>
                  <a:lumOff val="15000"/>
                </a:schemeClr>
              </a:solidFill>
              <a:ea typeface="ＭＳ Ｐゴシック" panose="020B0600070205080204" pitchFamily="34" charset="-128"/>
            </a:endParaRP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pic>
        <p:nvPicPr>
          <p:cNvPr id="3" name="Picture 2"/>
          <p:cNvPicPr>
            <a:picLocks noChangeAspect="1"/>
          </p:cNvPicPr>
          <p:nvPr/>
        </p:nvPicPr>
        <p:blipFill>
          <a:blip r:embed="rId2"/>
          <a:stretch>
            <a:fillRect/>
          </a:stretch>
        </p:blipFill>
        <p:spPr>
          <a:xfrm>
            <a:off x="5384105" y="1410864"/>
            <a:ext cx="3431649" cy="2287766"/>
          </a:xfrm>
          <a:prstGeom prst="rect">
            <a:avLst/>
          </a:prstGeom>
        </p:spPr>
      </p:pic>
      <p:sp>
        <p:nvSpPr>
          <p:cNvPr id="5" name="TextBox 4">
            <a:extLst>
              <a:ext uri="{FF2B5EF4-FFF2-40B4-BE49-F238E27FC236}">
                <a16:creationId xmlns:a16="http://schemas.microsoft.com/office/drawing/2014/main" id="{51AA62BA-9974-4630-916C-2D67C7142B43}"/>
              </a:ext>
            </a:extLst>
          </p:cNvPr>
          <p:cNvSpPr txBox="1"/>
          <p:nvPr/>
        </p:nvSpPr>
        <p:spPr>
          <a:xfrm>
            <a:off x="327497" y="4666193"/>
            <a:ext cx="4572000" cy="215444"/>
          </a:xfrm>
          <a:prstGeom prst="rect">
            <a:avLst/>
          </a:prstGeom>
          <a:noFill/>
        </p:spPr>
        <p:txBody>
          <a:bodyPr wrap="square">
            <a:spAutoFit/>
          </a:bodyPr>
          <a:lstStyle/>
          <a:p>
            <a:r>
              <a:rPr lang="en-US" sz="800" dirty="0" err="1">
                <a:latin typeface="Arial" panose="020B0604020202020204" pitchFamily="34" charset="0"/>
                <a:cs typeface="Arial" panose="020B0604020202020204" pitchFamily="34" charset="0"/>
              </a:rPr>
              <a:t>Lipsitch</a:t>
            </a:r>
            <a:r>
              <a:rPr lang="en-US" sz="800" dirty="0">
                <a:latin typeface="Arial" panose="020B0604020202020204" pitchFamily="34" charset="0"/>
                <a:cs typeface="Arial" panose="020B0604020202020204" pitchFamily="34" charset="0"/>
              </a:rPr>
              <a:t> M. Nature Reviews Immunology 2021.</a:t>
            </a:r>
          </a:p>
        </p:txBody>
      </p:sp>
    </p:spTree>
    <p:extLst>
      <p:ext uri="{BB962C8B-B14F-4D97-AF65-F5344CB8AC3E}">
        <p14:creationId xmlns:p14="http://schemas.microsoft.com/office/powerpoint/2010/main" val="52025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419"/>
            <a:ext cx="7886700" cy="680105"/>
          </a:xfrm>
        </p:spPr>
        <p:txBody>
          <a:bodyPr/>
          <a:lstStyle/>
          <a:p>
            <a:pPr algn="ctr"/>
            <a:r>
              <a:rPr lang="en-US" dirty="0">
                <a:solidFill>
                  <a:srgbClr val="007698"/>
                </a:solidFill>
              </a:rPr>
              <a:t>Using Ask Me 3</a:t>
            </a:r>
            <a:r>
              <a:rPr lang="en-US" baseline="30000" dirty="0">
                <a:solidFill>
                  <a:srgbClr val="007698"/>
                </a:solidFill>
              </a:rPr>
              <a:t>®</a:t>
            </a:r>
          </a:p>
        </p:txBody>
      </p:sp>
      <p:sp>
        <p:nvSpPr>
          <p:cNvPr id="3" name="Content Placeholder 2"/>
          <p:cNvSpPr>
            <a:spLocks noGrp="1"/>
          </p:cNvSpPr>
          <p:nvPr>
            <p:ph idx="1"/>
          </p:nvPr>
        </p:nvSpPr>
        <p:spPr>
          <a:xfrm>
            <a:off x="628650" y="821094"/>
            <a:ext cx="7886700" cy="3811231"/>
          </a:xfrm>
        </p:spPr>
        <p:txBody>
          <a:bodyPr>
            <a:normAutofit fontScale="92500" lnSpcReduction="20000"/>
          </a:bodyPr>
          <a:lstStyle/>
          <a:p>
            <a:pPr>
              <a:lnSpc>
                <a:spcPct val="110000"/>
              </a:lnSpc>
              <a:spcBef>
                <a:spcPts val="0"/>
              </a:spcBef>
            </a:pPr>
            <a:r>
              <a:rPr lang="en-US" sz="1600" b="1" dirty="0">
                <a:latin typeface="+mn-lt"/>
              </a:rPr>
              <a:t>Statement (problem)</a:t>
            </a:r>
          </a:p>
          <a:p>
            <a:pPr>
              <a:lnSpc>
                <a:spcPct val="110000"/>
              </a:lnSpc>
              <a:spcBef>
                <a:spcPts val="0"/>
              </a:spcBef>
            </a:pPr>
            <a:r>
              <a:rPr lang="en-US" sz="1600" dirty="0">
                <a:latin typeface="+mn-lt"/>
              </a:rPr>
              <a:t>I have a 6-year-old daughter with asthma. She needs to use an inhaler everyday and has even been hospitalized with an exacerbation. I worry about what would happen if she got infected with COVID-19, but I am also unsure about the possible side effects of the vaccine.</a:t>
            </a:r>
          </a:p>
          <a:p>
            <a:pPr>
              <a:lnSpc>
                <a:spcPct val="110000"/>
              </a:lnSpc>
              <a:spcBef>
                <a:spcPts val="0"/>
              </a:spcBef>
            </a:pPr>
            <a:endParaRPr lang="en-US" sz="1600" dirty="0">
              <a:latin typeface="+mn-lt"/>
            </a:endParaRPr>
          </a:p>
          <a:p>
            <a:pPr>
              <a:lnSpc>
                <a:spcPct val="110000"/>
              </a:lnSpc>
              <a:spcBef>
                <a:spcPts val="0"/>
              </a:spcBef>
            </a:pPr>
            <a:r>
              <a:rPr lang="en-US" sz="1600" b="1" dirty="0">
                <a:solidFill>
                  <a:srgbClr val="007698"/>
                </a:solidFill>
                <a:latin typeface="+mn-lt"/>
              </a:rPr>
              <a:t>Q: What is the problem?</a:t>
            </a:r>
          </a:p>
          <a:p>
            <a:pPr>
              <a:lnSpc>
                <a:spcPct val="110000"/>
              </a:lnSpc>
              <a:spcBef>
                <a:spcPts val="0"/>
              </a:spcBef>
            </a:pPr>
            <a:r>
              <a:rPr lang="en-US" sz="1600" i="1" dirty="0">
                <a:latin typeface="+mn-lt"/>
              </a:rPr>
              <a:t>A: COVID-19 is less severe in children but can still rarely cause serious illness and lead to hospitalization. This is especially true for kids with underlying health conditions.</a:t>
            </a:r>
          </a:p>
          <a:p>
            <a:pPr>
              <a:lnSpc>
                <a:spcPct val="110000"/>
              </a:lnSpc>
              <a:spcBef>
                <a:spcPts val="0"/>
              </a:spcBef>
            </a:pPr>
            <a:endParaRPr lang="en-US" sz="1600" b="1" dirty="0">
              <a:latin typeface="+mn-lt"/>
            </a:endParaRPr>
          </a:p>
          <a:p>
            <a:pPr>
              <a:lnSpc>
                <a:spcPct val="110000"/>
              </a:lnSpc>
              <a:spcBef>
                <a:spcPts val="0"/>
              </a:spcBef>
            </a:pPr>
            <a:r>
              <a:rPr lang="en-US" sz="1600" b="1" dirty="0">
                <a:solidFill>
                  <a:srgbClr val="007698"/>
                </a:solidFill>
                <a:latin typeface="+mn-lt"/>
              </a:rPr>
              <a:t>Q:  What do I need to do?</a:t>
            </a:r>
          </a:p>
          <a:p>
            <a:pPr>
              <a:lnSpc>
                <a:spcPct val="110000"/>
              </a:lnSpc>
              <a:spcBef>
                <a:spcPts val="0"/>
              </a:spcBef>
            </a:pPr>
            <a:r>
              <a:rPr lang="en-US" sz="1600" i="1" dirty="0">
                <a:latin typeface="+mn-lt"/>
              </a:rPr>
              <a:t>A:  Talk to your child’s pediatrician about your concerns. Speak to trusted friends and family who have taken their children to get vaccinated. Read about the vaccine from a trusted source like the CDC.</a:t>
            </a:r>
          </a:p>
          <a:p>
            <a:pPr>
              <a:lnSpc>
                <a:spcPct val="110000"/>
              </a:lnSpc>
              <a:spcBef>
                <a:spcPts val="0"/>
              </a:spcBef>
            </a:pPr>
            <a:endParaRPr lang="en-US" sz="1600" b="1" dirty="0">
              <a:latin typeface="+mn-lt"/>
            </a:endParaRPr>
          </a:p>
          <a:p>
            <a:pPr>
              <a:lnSpc>
                <a:spcPct val="110000"/>
              </a:lnSpc>
              <a:spcBef>
                <a:spcPts val="0"/>
              </a:spcBef>
            </a:pPr>
            <a:r>
              <a:rPr lang="en-US" sz="1600" b="1" dirty="0">
                <a:solidFill>
                  <a:srgbClr val="007698"/>
                </a:solidFill>
                <a:latin typeface="+mn-lt"/>
              </a:rPr>
              <a:t>Q:  Why is it important for me to do this?</a:t>
            </a:r>
          </a:p>
          <a:p>
            <a:pPr>
              <a:lnSpc>
                <a:spcPct val="110000"/>
              </a:lnSpc>
              <a:spcBef>
                <a:spcPts val="0"/>
              </a:spcBef>
            </a:pPr>
            <a:r>
              <a:rPr lang="en-US" sz="1600" i="1" dirty="0">
                <a:latin typeface="+mn-lt"/>
              </a:rPr>
              <a:t>A: Even if rare, even one serious complication from COVID in a child is one too many. Vaccines are a safe and effective way at preventing severe infection and making sure your child stays safe during the pandemic.</a:t>
            </a:r>
            <a:endParaRPr lang="en-US" sz="1600" i="1" dirty="0"/>
          </a:p>
        </p:txBody>
      </p:sp>
    </p:spTree>
    <p:extLst>
      <p:ext uri="{BB962C8B-B14F-4D97-AF65-F5344CB8AC3E}">
        <p14:creationId xmlns:p14="http://schemas.microsoft.com/office/powerpoint/2010/main" val="2286008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sz="3200" dirty="0">
                <a:solidFill>
                  <a:schemeClr val="tx1">
                    <a:lumMod val="85000"/>
                    <a:lumOff val="15000"/>
                  </a:schemeClr>
                </a:solidFill>
                <a:ea typeface="ＭＳ Ｐゴシック" panose="020B0600070205080204" pitchFamily="34" charset="-128"/>
              </a:rPr>
              <a:t>COVID-19 Vaccine for Ages 5-11</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628650" y="1266825"/>
            <a:ext cx="4429858" cy="3262312"/>
          </a:xfrm>
        </p:spPr>
        <p:txBody>
          <a:bodyPr>
            <a:normAutofit fontScale="92500" lnSpcReduction="10000"/>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Pfizer vaccine authorized for kids 5-11 in early November</a:t>
            </a:r>
          </a:p>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Clinical Trial</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Randomized 2:1 to receive vaccine or placebo</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Lower dose than used in adults/kids &gt;12</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~2200 kids at 90 sites in 4 countries</a:t>
            </a:r>
          </a:p>
          <a:p>
            <a:pPr marL="1200150" lvl="2"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79% white, 6% Black, 7% Multiracial</a:t>
            </a:r>
          </a:p>
          <a:p>
            <a:pPr marL="1200150" lvl="2"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21% Hispanic/Latino</a:t>
            </a:r>
          </a:p>
          <a:p>
            <a:pPr marL="742950" lvl="1" indent="-285750">
              <a:lnSpc>
                <a:spcPct val="150000"/>
              </a:lnSpc>
              <a:buFont typeface="Arial" panose="020B0604020202020204" pitchFamily="34" charset="0"/>
              <a:buChar char="•"/>
            </a:pPr>
            <a:endParaRPr lang="en-US" altLang="en-US" sz="2200" dirty="0">
              <a:solidFill>
                <a:schemeClr val="tx1">
                  <a:lumMod val="85000"/>
                  <a:lumOff val="15000"/>
                </a:schemeClr>
              </a:solidFill>
              <a:ea typeface="ＭＳ Ｐゴシック" panose="020B0600070205080204" pitchFamily="34" charset="-128"/>
            </a:endParaRP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551559"/>
            <a:ext cx="4572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Walter EB. NEJM 2021.</a:t>
            </a:r>
          </a:p>
        </p:txBody>
      </p:sp>
      <p:pic>
        <p:nvPicPr>
          <p:cNvPr id="6" name="Picture 5">
            <a:extLst>
              <a:ext uri="{FF2B5EF4-FFF2-40B4-BE49-F238E27FC236}">
                <a16:creationId xmlns:a16="http://schemas.microsoft.com/office/drawing/2014/main" id="{5902C1AE-25B1-4138-88E9-221F1D27647B}"/>
              </a:ext>
            </a:extLst>
          </p:cNvPr>
          <p:cNvPicPr>
            <a:picLocks noChangeAspect="1"/>
          </p:cNvPicPr>
          <p:nvPr/>
        </p:nvPicPr>
        <p:blipFill>
          <a:blip r:embed="rId2"/>
          <a:stretch>
            <a:fillRect/>
          </a:stretch>
        </p:blipFill>
        <p:spPr>
          <a:xfrm>
            <a:off x="4899497" y="1266825"/>
            <a:ext cx="3847093" cy="3196046"/>
          </a:xfrm>
          <a:prstGeom prst="rect">
            <a:avLst/>
          </a:prstGeom>
        </p:spPr>
      </p:pic>
      <p:sp>
        <p:nvSpPr>
          <p:cNvPr id="3" name="TextBox 2"/>
          <p:cNvSpPr txBox="1"/>
          <p:nvPr/>
        </p:nvSpPr>
        <p:spPr>
          <a:xfrm>
            <a:off x="5720862" y="1406769"/>
            <a:ext cx="1547446" cy="646331"/>
          </a:xfrm>
          <a:prstGeom prst="rect">
            <a:avLst/>
          </a:prstGeom>
          <a:noFill/>
        </p:spPr>
        <p:txBody>
          <a:bodyPr wrap="square" rtlCol="0">
            <a:spAutoFit/>
          </a:bodyPr>
          <a:lstStyle/>
          <a:p>
            <a:r>
              <a:rPr lang="en-US" dirty="0"/>
              <a:t>90% vaccine effectiveness</a:t>
            </a:r>
          </a:p>
        </p:txBody>
      </p:sp>
    </p:spTree>
    <p:extLst>
      <p:ext uri="{BB962C8B-B14F-4D97-AF65-F5344CB8AC3E}">
        <p14:creationId xmlns:p14="http://schemas.microsoft.com/office/powerpoint/2010/main" val="188699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Vaccine Safety and Side Effects</a:t>
            </a:r>
            <a:endParaRPr lang="en-US" dirty="0"/>
          </a:p>
        </p:txBody>
      </p:sp>
      <p:pic>
        <p:nvPicPr>
          <p:cNvPr id="6" name="Picture 5"/>
          <p:cNvPicPr>
            <a:picLocks noChangeAspect="1"/>
          </p:cNvPicPr>
          <p:nvPr/>
        </p:nvPicPr>
        <p:blipFill rotWithShape="1">
          <a:blip r:embed="rId3"/>
          <a:srcRect l="14166" t="10320" r="37019" b="57834"/>
          <a:stretch/>
        </p:blipFill>
        <p:spPr>
          <a:xfrm>
            <a:off x="3861289" y="1010955"/>
            <a:ext cx="4397619" cy="1793121"/>
          </a:xfrm>
          <a:prstGeom prst="rect">
            <a:avLst/>
          </a:prstGeom>
        </p:spPr>
      </p:pic>
      <p:pic>
        <p:nvPicPr>
          <p:cNvPr id="7" name="Picture 6"/>
          <p:cNvPicPr>
            <a:picLocks noChangeAspect="1"/>
          </p:cNvPicPr>
          <p:nvPr/>
        </p:nvPicPr>
        <p:blipFill rotWithShape="1">
          <a:blip r:embed="rId3"/>
          <a:srcRect l="15548" t="69132" r="37019" b="2740"/>
          <a:stretch/>
        </p:blipFill>
        <p:spPr>
          <a:xfrm>
            <a:off x="3861288" y="2804076"/>
            <a:ext cx="4397619" cy="1629886"/>
          </a:xfrm>
          <a:prstGeom prst="rect">
            <a:avLst/>
          </a:prstGeom>
        </p:spPr>
      </p:pic>
      <p:sp>
        <p:nvSpPr>
          <p:cNvPr id="8" name="Content Placeholder 2"/>
          <p:cNvSpPr txBox="1">
            <a:spLocks/>
          </p:cNvSpPr>
          <p:nvPr/>
        </p:nvSpPr>
        <p:spPr>
          <a:xfrm>
            <a:off x="327497" y="1267785"/>
            <a:ext cx="3471297" cy="3087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Side effects similar to those seen in adults</a:t>
            </a:r>
          </a:p>
          <a:p>
            <a:pPr marL="742950" lvl="1" indent="-285750">
              <a:buFont typeface="Arial" panose="020B0604020202020204" pitchFamily="34" charset="0"/>
              <a:buChar char="•"/>
            </a:pPr>
            <a:r>
              <a:rPr lang="en-US" sz="1600" dirty="0"/>
              <a:t>Less common</a:t>
            </a:r>
          </a:p>
          <a:p>
            <a:pPr marL="285750" indent="-285750">
              <a:buFont typeface="Arial" panose="020B0604020202020204" pitchFamily="34" charset="0"/>
              <a:buChar char="•"/>
            </a:pPr>
            <a:r>
              <a:rPr lang="en-US" dirty="0"/>
              <a:t>Mild to moderate and last 1-2 days</a:t>
            </a:r>
          </a:p>
          <a:p>
            <a:pPr marL="285750" indent="-285750">
              <a:buFont typeface="Arial" panose="020B0604020202020204" pitchFamily="34" charset="0"/>
              <a:buChar char="•"/>
            </a:pPr>
            <a:r>
              <a:rPr lang="en-US" dirty="0"/>
              <a:t>5 million doses given to 5–11 year-olds across the US so far</a:t>
            </a:r>
          </a:p>
          <a:p>
            <a:pPr marL="742950" lvl="1" indent="-285750">
              <a:buFont typeface="Arial" panose="020B0604020202020204" pitchFamily="34" charset="0"/>
              <a:buChar char="•"/>
            </a:pPr>
            <a:r>
              <a:rPr lang="en-US" sz="1600" dirty="0"/>
              <a:t>No serious safety signals</a:t>
            </a:r>
          </a:p>
          <a:p>
            <a:pPr marL="742950" lvl="1" indent="-285750">
              <a:buFont typeface="Arial" panose="020B0604020202020204" pitchFamily="34" charset="0"/>
              <a:buChar char="•"/>
            </a:pPr>
            <a:r>
              <a:rPr lang="en-US" sz="1600" dirty="0"/>
              <a:t>No cases of myocarditis identified</a:t>
            </a:r>
          </a:p>
        </p:txBody>
      </p:sp>
      <p:sp>
        <p:nvSpPr>
          <p:cNvPr id="10" name="TextBox 9">
            <a:extLst>
              <a:ext uri="{FF2B5EF4-FFF2-40B4-BE49-F238E27FC236}">
                <a16:creationId xmlns:a16="http://schemas.microsoft.com/office/drawing/2014/main" id="{92E1FBD3-5A42-49FF-9DE0-9CA7CD4B0399}"/>
              </a:ext>
            </a:extLst>
          </p:cNvPr>
          <p:cNvSpPr txBox="1"/>
          <p:nvPr/>
        </p:nvSpPr>
        <p:spPr>
          <a:xfrm>
            <a:off x="327497" y="4551559"/>
            <a:ext cx="1313734"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Walter EB. NEJM 2021.</a:t>
            </a:r>
          </a:p>
          <a:p>
            <a:r>
              <a:rPr lang="en-US" sz="800" dirty="0">
                <a:latin typeface="Arial" panose="020B0604020202020204" pitchFamily="34" charset="0"/>
                <a:cs typeface="Arial" panose="020B0604020202020204" pitchFamily="34" charset="0"/>
              </a:rPr>
              <a:t>CDC.gov</a:t>
            </a:r>
          </a:p>
        </p:txBody>
      </p:sp>
      <p:sp>
        <p:nvSpPr>
          <p:cNvPr id="11" name="TextBox 10"/>
          <p:cNvSpPr txBox="1"/>
          <p:nvPr/>
        </p:nvSpPr>
        <p:spPr>
          <a:xfrm>
            <a:off x="1858108" y="4433962"/>
            <a:ext cx="3997569" cy="369332"/>
          </a:xfrm>
          <a:prstGeom prst="rect">
            <a:avLst/>
          </a:prstGeom>
          <a:noFill/>
        </p:spPr>
        <p:txBody>
          <a:bodyPr wrap="square" rtlCol="0">
            <a:spAutoFit/>
          </a:bodyPr>
          <a:lstStyle/>
          <a:p>
            <a:pPr algn="ctr"/>
            <a:r>
              <a:rPr lang="en-US" dirty="0"/>
              <a:t>Studies in younger children ongoing</a:t>
            </a:r>
          </a:p>
        </p:txBody>
      </p:sp>
      <p:sp>
        <p:nvSpPr>
          <p:cNvPr id="12" name="Rounded Rectangle 11"/>
          <p:cNvSpPr/>
          <p:nvPr/>
        </p:nvSpPr>
        <p:spPr>
          <a:xfrm>
            <a:off x="2104292" y="4433962"/>
            <a:ext cx="3546231" cy="369332"/>
          </a:xfrm>
          <a:prstGeom prst="roundRect">
            <a:avLst/>
          </a:prstGeom>
          <a:noFill/>
          <a:ln>
            <a:solidFill>
              <a:srgbClr val="DF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92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lstStyle>
            <a:lvl1pPr>
              <a:defRPr b="1">
                <a:solidFill>
                  <a:srgbClr val="007698"/>
                </a:solidFill>
                <a:latin typeface="+mn-lt"/>
                <a:ea typeface="+mn-ea"/>
                <a:cs typeface="+mn-cs"/>
                <a:sym typeface="Calibri"/>
              </a:defRPr>
            </a:lvl1pPr>
          </a:lstStyle>
          <a:p>
            <a:r>
              <a:t>Questions &amp; Answers</a:t>
            </a:r>
          </a:p>
        </p:txBody>
      </p:sp>
      <p:sp>
        <p:nvSpPr>
          <p:cNvPr id="3" name="TextBox 2">
            <a:extLst>
              <a:ext uri="{FF2B5EF4-FFF2-40B4-BE49-F238E27FC236}">
                <a16:creationId xmlns:a16="http://schemas.microsoft.com/office/drawing/2014/main" id="{38B9A076-4342-45F9-AC0E-F9B26F4CF6A3}"/>
              </a:ext>
            </a:extLst>
          </p:cNvPr>
          <p:cNvSpPr txBox="1"/>
          <p:nvPr/>
        </p:nvSpPr>
        <p:spPr>
          <a:xfrm>
            <a:off x="628650" y="3865418"/>
            <a:ext cx="7886700" cy="369332"/>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p:spPr>
        <p:txBody>
          <a:bodyPr wrap="square" rtlCol="0">
            <a:spAutoFit/>
          </a:bodyPr>
          <a:lstStyle/>
          <a:p>
            <a:pPr algn="just"/>
            <a:endParaRPr lang="en-US" dirty="0"/>
          </a:p>
        </p:txBody>
      </p:sp>
    </p:spTree>
    <p:extLst>
      <p:ext uri="{BB962C8B-B14F-4D97-AF65-F5344CB8AC3E}">
        <p14:creationId xmlns:p14="http://schemas.microsoft.com/office/powerpoint/2010/main" val="278429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xfrm>
            <a:off x="621969" y="2759175"/>
            <a:ext cx="7821944" cy="1632857"/>
          </a:xfrm>
          <a:prstGeom prst="rect">
            <a:avLst/>
          </a:prstGeom>
        </p:spPr>
        <p:txBody>
          <a:bodyPr>
            <a:normAutofit fontScale="90000"/>
          </a:bodyPr>
          <a:lstStyle/>
          <a:p>
            <a:pPr defTabSz="850391">
              <a:defRPr sz="1488"/>
            </a:pPr>
            <a:br>
              <a:rPr dirty="0"/>
            </a:br>
            <a:br>
              <a:rPr dirty="0"/>
            </a:br>
            <a:r>
              <a:rPr sz="1800" dirty="0">
                <a:latin typeface="+mn-lt"/>
                <a:ea typeface="+mn-ea"/>
                <a:cs typeface="+mn-cs"/>
                <a:sym typeface="Calibri"/>
              </a:rPr>
              <a:t>A recording of this webinar will be posted within 48 hours at </a:t>
            </a:r>
            <a:r>
              <a:rPr sz="1800" u="sng" dirty="0">
                <a:solidFill>
                  <a:srgbClr val="0563C1"/>
                </a:solidFill>
                <a:uFill>
                  <a:solidFill>
                    <a:srgbClr val="0563C1"/>
                  </a:solidFill>
                </a:uFill>
                <a:latin typeface="+mn-lt"/>
                <a:ea typeface="+mn-ea"/>
                <a:cs typeface="+mn-cs"/>
                <a:sym typeface="Calibri"/>
                <a:hlinkClick r:id="rId2"/>
              </a:rPr>
              <a:t>www.umms.org/letstalk</a:t>
            </a:r>
            <a:br>
              <a:rPr dirty="0"/>
            </a:br>
            <a:br>
              <a:rPr dirty="0"/>
            </a:br>
            <a:br>
              <a:rPr dirty="0"/>
            </a:br>
            <a:r>
              <a:rPr sz="1600" b="1" i="1" dirty="0">
                <a:latin typeface="+mn-lt"/>
                <a:ea typeface="+mn-ea"/>
                <a:cs typeface="+mn-cs"/>
                <a:sym typeface="Calibri"/>
              </a:rPr>
              <a:t>Previous webinars including Technology/Telehealth, Accessing Care/Ask Me 3®, Children’s Health/Safety, Men’s Health, Women’s Health</a:t>
            </a:r>
            <a:r>
              <a:rPr lang="en-US" sz="1600" b="1" i="1" dirty="0">
                <a:latin typeface="+mn-lt"/>
                <a:ea typeface="+mn-ea"/>
                <a:cs typeface="+mn-cs"/>
                <a:sym typeface="Calibri"/>
              </a:rPr>
              <a:t>, </a:t>
            </a:r>
            <a:r>
              <a:rPr sz="1600" b="1" i="1" dirty="0">
                <a:latin typeface="+mn-lt"/>
                <a:ea typeface="+mn-ea"/>
                <a:cs typeface="+mn-cs"/>
                <a:sym typeface="Calibri"/>
              </a:rPr>
              <a:t>Diabetes</a:t>
            </a:r>
            <a:r>
              <a:rPr lang="en-US" sz="1600" b="1" i="1" dirty="0">
                <a:latin typeface="+mn-lt"/>
                <a:ea typeface="+mn-ea"/>
                <a:cs typeface="+mn-cs"/>
                <a:sym typeface="Calibri"/>
              </a:rPr>
              <a:t>, Lung Disease, COVID-19 Vaccines, Heart Health, Advance Directives, Asthma and Stroke Prevention, Fall Prevention, Dementia, Long COVID and Pediatric COVID Vaccines</a:t>
            </a:r>
            <a:r>
              <a:rPr sz="1600" b="1" i="1" dirty="0">
                <a:latin typeface="+mn-lt"/>
                <a:ea typeface="+mn-ea"/>
                <a:cs typeface="+mn-cs"/>
                <a:sym typeface="Calibri"/>
              </a:rPr>
              <a:t> are also available for viewing.</a:t>
            </a:r>
            <a:br>
              <a:rPr sz="1302" b="1" i="1" dirty="0">
                <a:latin typeface="+mn-lt"/>
                <a:ea typeface="+mn-ea"/>
                <a:cs typeface="+mn-cs"/>
                <a:sym typeface="Calibri"/>
              </a:rPr>
            </a:br>
            <a:endParaRPr sz="1302" b="1" i="1" dirty="0">
              <a:latin typeface="+mn-lt"/>
              <a:ea typeface="+mn-ea"/>
              <a:cs typeface="+mn-cs"/>
              <a:sym typeface="Calibri"/>
            </a:endParaRPr>
          </a:p>
        </p:txBody>
      </p:sp>
      <p:pic>
        <p:nvPicPr>
          <p:cNvPr id="166" name="Picture 3" descr="Picture 3"/>
          <p:cNvPicPr>
            <a:picLocks noChangeAspect="1"/>
          </p:cNvPicPr>
          <p:nvPr/>
        </p:nvPicPr>
        <p:blipFill>
          <a:blip r:embed="rId3"/>
          <a:stretch>
            <a:fillRect/>
          </a:stretch>
        </p:blipFill>
        <p:spPr>
          <a:xfrm>
            <a:off x="3235604" y="358527"/>
            <a:ext cx="4666534" cy="2441532"/>
          </a:xfrm>
          <a:prstGeom prst="rect">
            <a:avLst/>
          </a:prstGeom>
          <a:ln w="12700">
            <a:miter lim="400000"/>
          </a:ln>
        </p:spPr>
      </p:pic>
    </p:spTree>
    <p:extLst>
      <p:ext uri="{BB962C8B-B14F-4D97-AF65-F5344CB8AC3E}">
        <p14:creationId xmlns:p14="http://schemas.microsoft.com/office/powerpoint/2010/main" val="236171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ctrTitle"/>
          </p:nvPr>
        </p:nvSpPr>
        <p:spPr>
          <a:xfrm>
            <a:off x="4396740" y="4091442"/>
            <a:ext cx="4747260" cy="827633"/>
          </a:xfrm>
          <a:prstGeom prst="rect">
            <a:avLst/>
          </a:prstGeom>
        </p:spPr>
        <p:txBody>
          <a:bodyPr>
            <a:normAutofit/>
          </a:bodyPr>
          <a:lstStyle/>
          <a:p>
            <a:pPr algn="ctr">
              <a:defRPr sz="2400">
                <a:latin typeface="+mn-lt"/>
                <a:ea typeface="+mn-ea"/>
                <a:cs typeface="+mn-cs"/>
                <a:sym typeface="Calibri"/>
              </a:defRPr>
            </a:pPr>
            <a:r>
              <a:rPr lang="en-US" sz="2400" dirty="0">
                <a:solidFill>
                  <a:srgbClr val="FF0000"/>
                </a:solidFill>
              </a:rPr>
              <a:t>Pharmacy and Medication Management</a:t>
            </a:r>
            <a:endParaRPr sz="2400" dirty="0">
              <a:solidFill>
                <a:srgbClr val="FF0000"/>
              </a:solidFill>
            </a:endParaRPr>
          </a:p>
        </p:txBody>
      </p:sp>
      <p:sp>
        <p:nvSpPr>
          <p:cNvPr id="170" name="TextBox 4"/>
          <p:cNvSpPr txBox="1"/>
          <p:nvPr/>
        </p:nvSpPr>
        <p:spPr>
          <a:xfrm>
            <a:off x="129539" y="76200"/>
            <a:ext cx="6042661"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a:latin typeface="Arial"/>
                <a:ea typeface="Arial"/>
                <a:cs typeface="Arial"/>
                <a:sym typeface="Aria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0000"/>
                </a:solidFill>
                <a:effectLst/>
                <a:uLnTx/>
                <a:uFillTx/>
                <a:latin typeface="Arial"/>
                <a:cs typeface="Arial"/>
                <a:sym typeface="Arial"/>
              </a:rPr>
              <a:t>Join us </a:t>
            </a:r>
            <a:r>
              <a:rPr kumimoji="0" lang="en-US" sz="2400" b="1" i="0" u="none" strike="noStrike" kern="0" cap="none" spc="0" normalizeH="0" baseline="0" noProof="0" dirty="0">
                <a:ln>
                  <a:noFill/>
                </a:ln>
                <a:solidFill>
                  <a:srgbClr val="000000"/>
                </a:solidFill>
                <a:effectLst/>
                <a:uLnTx/>
                <a:uFillTx/>
                <a:latin typeface="Arial"/>
                <a:cs typeface="Arial"/>
                <a:sym typeface="Arial"/>
              </a:rPr>
              <a:t>in January 19, 2022, 12:00 pm</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7890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prstGeom prst="rect">
            <a:avLst/>
          </a:prstGeom>
        </p:spPr>
        <p:txBody>
          <a:bodyPr/>
          <a:lstStyle>
            <a:lvl1pPr>
              <a:defRPr sz="4800" b="1">
                <a:solidFill>
                  <a:srgbClr val="007698"/>
                </a:solidFill>
                <a:latin typeface="+mn-lt"/>
                <a:ea typeface="+mn-ea"/>
                <a:cs typeface="+mn-cs"/>
                <a:sym typeface="Calibri"/>
              </a:defRPr>
            </a:lvl1pPr>
          </a:lstStyle>
          <a:p>
            <a:r>
              <a:rPr dirty="0"/>
              <a:t>Thank you!</a:t>
            </a:r>
          </a:p>
        </p:txBody>
      </p:sp>
    </p:spTree>
    <p:extLst>
      <p:ext uri="{BB962C8B-B14F-4D97-AF65-F5344CB8AC3E}">
        <p14:creationId xmlns:p14="http://schemas.microsoft.com/office/powerpoint/2010/main" val="5977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28650" y="360418"/>
            <a:ext cx="7886700" cy="907994"/>
          </a:xfrm>
          <a:prstGeom prst="rect">
            <a:avLst/>
          </a:prstGeom>
        </p:spPr>
        <p:txBody>
          <a:bodyPr/>
          <a:lstStyle>
            <a:lvl1pPr algn="ctr">
              <a:defRPr sz="3200">
                <a:latin typeface="+mn-lt"/>
                <a:ea typeface="+mn-ea"/>
                <a:cs typeface="+mn-cs"/>
                <a:sym typeface="Calibri"/>
              </a:defRPr>
            </a:lvl1pPr>
          </a:lstStyle>
          <a:p>
            <a:r>
              <a:rPr dirty="0"/>
              <a:t>A Way to Take Charge- Use Ask Me 3®</a:t>
            </a:r>
          </a:p>
        </p:txBody>
      </p:sp>
      <p:sp>
        <p:nvSpPr>
          <p:cNvPr id="68" name="Content Placeholder 2"/>
          <p:cNvSpPr txBox="1">
            <a:spLocks noGrp="1"/>
          </p:cNvSpPr>
          <p:nvPr>
            <p:ph type="body" sz="half" idx="1"/>
          </p:nvPr>
        </p:nvSpPr>
        <p:spPr>
          <a:xfrm>
            <a:off x="428893" y="1435200"/>
            <a:ext cx="5603739" cy="2855448"/>
          </a:xfrm>
          <a:prstGeom prst="rect">
            <a:avLst/>
          </a:prstGeom>
        </p:spPr>
        <p:txBody>
          <a:bodyPr/>
          <a:lstStyle/>
          <a:p>
            <a:pPr>
              <a:defRPr sz="2000">
                <a:latin typeface="+mn-lt"/>
                <a:ea typeface="+mn-ea"/>
                <a:cs typeface="+mn-cs"/>
                <a:sym typeface="Calibri"/>
              </a:defRPr>
            </a:pPr>
            <a:r>
              <a:rPr dirty="0"/>
              <a:t>Ask Me 3 is a program that suggests using three simple, straightforward questions when talking to your doctor, nurse, pharmacist or health care provider about your health:</a:t>
            </a:r>
          </a:p>
          <a:p>
            <a:pPr lvl="1">
              <a:spcBef>
                <a:spcPts val="500"/>
              </a:spcBef>
              <a:defRPr sz="2000" b="1">
                <a:latin typeface="+mn-lt"/>
                <a:ea typeface="+mn-ea"/>
                <a:cs typeface="+mn-cs"/>
                <a:sym typeface="Calibri"/>
              </a:defRPr>
            </a:pPr>
            <a:r>
              <a:rPr dirty="0"/>
              <a:t> </a:t>
            </a:r>
            <a:endParaRPr sz="2400" dirty="0"/>
          </a:p>
          <a:p>
            <a:pPr marL="914400" lvl="1" indent="-457200">
              <a:spcBef>
                <a:spcPts val="500"/>
              </a:spcBef>
              <a:buSzPct val="100000"/>
              <a:buAutoNum type="arabicPeriod"/>
              <a:defRPr sz="2000" b="1">
                <a:latin typeface="+mn-lt"/>
                <a:ea typeface="+mn-ea"/>
                <a:cs typeface="+mn-cs"/>
                <a:sym typeface="Calibri"/>
              </a:defRPr>
            </a:pPr>
            <a:r>
              <a:rPr dirty="0"/>
              <a:t>What is my main problem?</a:t>
            </a:r>
            <a:endParaRPr sz="2400" dirty="0"/>
          </a:p>
          <a:p>
            <a:pPr marL="914400" lvl="1" indent="-457200">
              <a:spcBef>
                <a:spcPts val="500"/>
              </a:spcBef>
              <a:buSzPct val="100000"/>
              <a:buAutoNum type="arabicPeriod"/>
              <a:defRPr sz="2000" b="1">
                <a:latin typeface="+mn-lt"/>
                <a:ea typeface="+mn-ea"/>
                <a:cs typeface="+mn-cs"/>
                <a:sym typeface="Calibri"/>
              </a:defRPr>
            </a:pPr>
            <a:r>
              <a:rPr dirty="0"/>
              <a:t>What do I need to do?</a:t>
            </a:r>
            <a:endParaRPr sz="2400" dirty="0"/>
          </a:p>
          <a:p>
            <a:pPr marL="914400" lvl="1" indent="-457200">
              <a:spcBef>
                <a:spcPts val="500"/>
              </a:spcBef>
              <a:buSzPct val="100000"/>
              <a:buAutoNum type="arabicPeriod"/>
              <a:defRPr sz="2000" b="1">
                <a:latin typeface="+mn-lt"/>
                <a:ea typeface="+mn-ea"/>
                <a:cs typeface="+mn-cs"/>
                <a:sym typeface="Calibri"/>
              </a:defRPr>
            </a:pPr>
            <a:r>
              <a:rPr dirty="0"/>
              <a:t>Why is it important for me to do this?</a:t>
            </a:r>
          </a:p>
        </p:txBody>
      </p:sp>
      <p:pic>
        <p:nvPicPr>
          <p:cNvPr id="69" name="Picture 3" descr="Picture 3"/>
          <p:cNvPicPr>
            <a:picLocks noChangeAspect="1"/>
          </p:cNvPicPr>
          <p:nvPr/>
        </p:nvPicPr>
        <p:blipFill>
          <a:blip r:embed="rId2"/>
          <a:stretch>
            <a:fillRect/>
          </a:stretch>
        </p:blipFill>
        <p:spPr>
          <a:xfrm>
            <a:off x="6084541" y="1180871"/>
            <a:ext cx="2219189" cy="2779337"/>
          </a:xfrm>
          <a:prstGeom prst="rect">
            <a:avLst/>
          </a:prstGeom>
          <a:ln w="12700">
            <a:miter lim="400000"/>
          </a:ln>
        </p:spPr>
      </p:pic>
    </p:spTree>
    <p:extLst>
      <p:ext uri="{BB962C8B-B14F-4D97-AF65-F5344CB8AC3E}">
        <p14:creationId xmlns:p14="http://schemas.microsoft.com/office/powerpoint/2010/main" val="35786290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CAC1-0C99-48DD-9964-E0766EF65417}"/>
              </a:ext>
            </a:extLst>
          </p:cNvPr>
          <p:cNvSpPr>
            <a:spLocks noGrp="1"/>
          </p:cNvSpPr>
          <p:nvPr>
            <p:ph type="ctrTitle"/>
          </p:nvPr>
        </p:nvSpPr>
        <p:spPr/>
        <p:txBody>
          <a:bodyPr/>
          <a:lstStyle/>
          <a:p>
            <a:r>
              <a:rPr lang="en-US" dirty="0"/>
              <a:t>“Long COVID”</a:t>
            </a:r>
          </a:p>
        </p:txBody>
      </p:sp>
      <p:sp>
        <p:nvSpPr>
          <p:cNvPr id="3" name="Subtitle 2">
            <a:extLst>
              <a:ext uri="{FF2B5EF4-FFF2-40B4-BE49-F238E27FC236}">
                <a16:creationId xmlns:a16="http://schemas.microsoft.com/office/drawing/2014/main" id="{E6486410-B334-48E6-998B-723FB4A39BCA}"/>
              </a:ext>
            </a:extLst>
          </p:cNvPr>
          <p:cNvSpPr>
            <a:spLocks noGrp="1"/>
          </p:cNvSpPr>
          <p:nvPr>
            <p:ph type="subTitle" idx="1"/>
          </p:nvPr>
        </p:nvSpPr>
        <p:spPr/>
        <p:txBody>
          <a:bodyPr/>
          <a:lstStyle/>
          <a:p>
            <a:r>
              <a:rPr lang="en-US" dirty="0"/>
              <a:t>What we know so far</a:t>
            </a:r>
          </a:p>
        </p:txBody>
      </p:sp>
    </p:spTree>
    <p:extLst>
      <p:ext uri="{BB962C8B-B14F-4D97-AF65-F5344CB8AC3E}">
        <p14:creationId xmlns:p14="http://schemas.microsoft.com/office/powerpoint/2010/main" val="100678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The COVID-19 Pandemic</a:t>
            </a:r>
            <a:endParaRPr lang="en-US" dirty="0"/>
          </a:p>
        </p:txBody>
      </p:sp>
      <p:pic>
        <p:nvPicPr>
          <p:cNvPr id="4" name="Picture 3">
            <a:extLst>
              <a:ext uri="{FF2B5EF4-FFF2-40B4-BE49-F238E27FC236}">
                <a16:creationId xmlns:a16="http://schemas.microsoft.com/office/drawing/2014/main" id="{0C896824-7115-4DAF-A4BF-F21772C9636D}"/>
              </a:ext>
            </a:extLst>
          </p:cNvPr>
          <p:cNvPicPr>
            <a:picLocks noChangeAspect="1"/>
          </p:cNvPicPr>
          <p:nvPr/>
        </p:nvPicPr>
        <p:blipFill>
          <a:blip r:embed="rId3"/>
          <a:stretch>
            <a:fillRect/>
          </a:stretch>
        </p:blipFill>
        <p:spPr>
          <a:xfrm>
            <a:off x="628650" y="1106285"/>
            <a:ext cx="4829544" cy="3409090"/>
          </a:xfrm>
          <a:prstGeom prst="rect">
            <a:avLst/>
          </a:prstGeom>
        </p:spPr>
      </p:pic>
      <p:graphicFrame>
        <p:nvGraphicFramePr>
          <p:cNvPr id="5" name="Table 5">
            <a:extLst>
              <a:ext uri="{FF2B5EF4-FFF2-40B4-BE49-F238E27FC236}">
                <a16:creationId xmlns:a16="http://schemas.microsoft.com/office/drawing/2014/main" id="{22F29528-5765-4F54-9AA6-829737B748D0}"/>
              </a:ext>
            </a:extLst>
          </p:cNvPr>
          <p:cNvGraphicFramePr>
            <a:graphicFrameLocks noGrp="1"/>
          </p:cNvGraphicFramePr>
          <p:nvPr>
            <p:extLst>
              <p:ext uri="{D42A27DB-BD31-4B8C-83A1-F6EECF244321}">
                <p14:modId xmlns:p14="http://schemas.microsoft.com/office/powerpoint/2010/main" val="3024669213"/>
              </p:ext>
            </p:extLst>
          </p:nvPr>
        </p:nvGraphicFramePr>
        <p:xfrm>
          <a:off x="5622587" y="3337262"/>
          <a:ext cx="2957210" cy="741680"/>
        </p:xfrm>
        <a:graphic>
          <a:graphicData uri="http://schemas.openxmlformats.org/drawingml/2006/table">
            <a:tbl>
              <a:tblPr firstRow="1" bandRow="1">
                <a:tableStyleId>{2D5ABB26-0587-4C30-8999-92F81FD0307C}</a:tableStyleId>
              </a:tblPr>
              <a:tblGrid>
                <a:gridCol w="1789890">
                  <a:extLst>
                    <a:ext uri="{9D8B030D-6E8A-4147-A177-3AD203B41FA5}">
                      <a16:colId xmlns:a16="http://schemas.microsoft.com/office/drawing/2014/main" val="4009200119"/>
                    </a:ext>
                  </a:extLst>
                </a:gridCol>
                <a:gridCol w="1167320">
                  <a:extLst>
                    <a:ext uri="{9D8B030D-6E8A-4147-A177-3AD203B41FA5}">
                      <a16:colId xmlns:a16="http://schemas.microsoft.com/office/drawing/2014/main" val="1512317600"/>
                    </a:ext>
                  </a:extLst>
                </a:gridCol>
              </a:tblGrid>
              <a:tr h="370840">
                <a:tc>
                  <a:txBody>
                    <a:bodyPr/>
                    <a:lstStyle/>
                    <a:p>
                      <a:r>
                        <a:rPr lang="en-US" dirty="0">
                          <a:latin typeface="Arial" panose="020B0604020202020204" pitchFamily="34" charset="0"/>
                          <a:cs typeface="Arial" panose="020B0604020202020204" pitchFamily="34" charset="0"/>
                        </a:rPr>
                        <a:t>Cases</a:t>
                      </a:r>
                    </a:p>
                  </a:txBody>
                  <a:tcPr/>
                </a:tc>
                <a:tc>
                  <a:txBody>
                    <a:bodyPr/>
                    <a:lstStyle/>
                    <a:p>
                      <a:r>
                        <a:rPr lang="en-US" dirty="0">
                          <a:latin typeface="Arial" panose="020B0604020202020204" pitchFamily="34" charset="0"/>
                          <a:cs typeface="Arial" panose="020B0604020202020204" pitchFamily="34" charset="0"/>
                        </a:rPr>
                        <a:t>49 million</a:t>
                      </a:r>
                    </a:p>
                  </a:txBody>
                  <a:tcPr/>
                </a:tc>
                <a:extLst>
                  <a:ext uri="{0D108BD9-81ED-4DB2-BD59-A6C34878D82A}">
                    <a16:rowId xmlns:a16="http://schemas.microsoft.com/office/drawing/2014/main" val="1699374896"/>
                  </a:ext>
                </a:extLst>
              </a:tr>
              <a:tr h="370840">
                <a:tc>
                  <a:txBody>
                    <a:bodyPr/>
                    <a:lstStyle/>
                    <a:p>
                      <a:r>
                        <a:rPr lang="en-US" dirty="0">
                          <a:latin typeface="Arial" panose="020B0604020202020204" pitchFamily="34" charset="0"/>
                          <a:cs typeface="Arial" panose="020B0604020202020204" pitchFamily="34" charset="0"/>
                        </a:rPr>
                        <a:t>Deaths</a:t>
                      </a:r>
                    </a:p>
                  </a:txBody>
                  <a:tcPr/>
                </a:tc>
                <a:tc>
                  <a:txBody>
                    <a:bodyPr/>
                    <a:lstStyle/>
                    <a:p>
                      <a:r>
                        <a:rPr lang="en-US" dirty="0">
                          <a:latin typeface="Arial" panose="020B0604020202020204" pitchFamily="34" charset="0"/>
                          <a:cs typeface="Arial" panose="020B0604020202020204" pitchFamily="34" charset="0"/>
                        </a:rPr>
                        <a:t>797,000</a:t>
                      </a:r>
                    </a:p>
                  </a:txBody>
                  <a:tcPr/>
                </a:tc>
                <a:extLst>
                  <a:ext uri="{0D108BD9-81ED-4DB2-BD59-A6C34878D82A}">
                    <a16:rowId xmlns:a16="http://schemas.microsoft.com/office/drawing/2014/main" val="3271466461"/>
                  </a:ext>
                </a:extLst>
              </a:tr>
            </a:tbl>
          </a:graphicData>
        </a:graphic>
      </p:graphicFrame>
      <p:sp>
        <p:nvSpPr>
          <p:cNvPr id="6" name="TextBox 5">
            <a:extLst>
              <a:ext uri="{FF2B5EF4-FFF2-40B4-BE49-F238E27FC236}">
                <a16:creationId xmlns:a16="http://schemas.microsoft.com/office/drawing/2014/main" id="{09973DE6-A991-444F-8EDF-807F61FC769D}"/>
              </a:ext>
            </a:extLst>
          </p:cNvPr>
          <p:cNvSpPr txBox="1"/>
          <p:nvPr/>
        </p:nvSpPr>
        <p:spPr>
          <a:xfrm>
            <a:off x="5693923" y="1169992"/>
            <a:ext cx="295721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About 14% of COVID-19 cases are severe and require hospitalization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Medical conditions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Social determinants</a:t>
            </a:r>
          </a:p>
        </p:txBody>
      </p:sp>
      <p:sp>
        <p:nvSpPr>
          <p:cNvPr id="7" name="TextBox 6">
            <a:extLst>
              <a:ext uri="{FF2B5EF4-FFF2-40B4-BE49-F238E27FC236}">
                <a16:creationId xmlns:a16="http://schemas.microsoft.com/office/drawing/2014/main" id="{9ACDD5AE-DCFD-49DE-98F9-E9CA794B85F9}"/>
              </a:ext>
            </a:extLst>
          </p:cNvPr>
          <p:cNvSpPr txBox="1"/>
          <p:nvPr/>
        </p:nvSpPr>
        <p:spPr>
          <a:xfrm>
            <a:off x="291830" y="4493689"/>
            <a:ext cx="3028546"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Ourworldindata.org</a:t>
            </a:r>
          </a:p>
          <a:p>
            <a:r>
              <a:rPr lang="en-US" sz="800" dirty="0">
                <a:latin typeface="Arial" panose="020B0604020202020204" pitchFamily="34" charset="0"/>
                <a:cs typeface="Arial" panose="020B0604020202020204" pitchFamily="34" charset="0"/>
              </a:rPr>
              <a:t>Johns Hopkins University Coronavirus Resource Center</a:t>
            </a:r>
          </a:p>
          <a:p>
            <a:r>
              <a:rPr lang="en-US" sz="800" dirty="0">
                <a:latin typeface="Arial" panose="020B0604020202020204" pitchFamily="34" charset="0"/>
                <a:cs typeface="Arial" panose="020B0604020202020204" pitchFamily="34" charset="0"/>
              </a:rPr>
              <a:t>Stokes EK et al. CDC MMWR 2020</a:t>
            </a:r>
          </a:p>
        </p:txBody>
      </p:sp>
      <p:sp>
        <p:nvSpPr>
          <p:cNvPr id="9" name="Rectangle 8">
            <a:extLst>
              <a:ext uri="{FF2B5EF4-FFF2-40B4-BE49-F238E27FC236}">
                <a16:creationId xmlns:a16="http://schemas.microsoft.com/office/drawing/2014/main" id="{A207162D-C6FA-4A15-8282-1311A2D44044}"/>
              </a:ext>
            </a:extLst>
          </p:cNvPr>
          <p:cNvSpPr/>
          <p:nvPr/>
        </p:nvSpPr>
        <p:spPr>
          <a:xfrm>
            <a:off x="5622586" y="3708102"/>
            <a:ext cx="2892763" cy="370840"/>
          </a:xfrm>
          <a:prstGeom prst="rect">
            <a:avLst/>
          </a:prstGeom>
          <a:noFill/>
          <a:ln w="28575">
            <a:solidFill>
              <a:srgbClr val="DF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48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77778E-7 -1.23457E-7 L -2.77778E-7 -0.06975 " pathEditMode="relative" rAng="0" ptsTypes="AA">
                                      <p:cBhvr>
                                        <p:cTn id="10" dur="2000" fill="hold"/>
                                        <p:tgtEl>
                                          <p:spTgt spid="9"/>
                                        </p:tgtEl>
                                        <p:attrNameLst>
                                          <p:attrName>ppt_x</p:attrName>
                                          <p:attrName>ppt_y</p:attrName>
                                        </p:attrNameLst>
                                      </p:cBhvr>
                                      <p:rCtr x="0" y="-3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Post-Sepsis and Post-ICU Syndrome</a:t>
            </a:r>
            <a:endParaRPr lang="en-US" dirty="0"/>
          </a:p>
        </p:txBody>
      </p:sp>
      <p:sp>
        <p:nvSpPr>
          <p:cNvPr id="6" name="Content Placeholder 2">
            <a:extLst>
              <a:ext uri="{FF2B5EF4-FFF2-40B4-BE49-F238E27FC236}">
                <a16:creationId xmlns:a16="http://schemas.microsoft.com/office/drawing/2014/main" id="{1F91511C-1B82-4DD1-BD7C-B20D09F2918B}"/>
              </a:ext>
            </a:extLst>
          </p:cNvPr>
          <p:cNvSpPr>
            <a:spLocks noGrp="1"/>
          </p:cNvSpPr>
          <p:nvPr>
            <p:ph idx="1"/>
          </p:nvPr>
        </p:nvSpPr>
        <p:spPr>
          <a:xfrm>
            <a:off x="628650" y="1266825"/>
            <a:ext cx="7886700" cy="3262312"/>
          </a:xfrm>
        </p:spPr>
        <p:txBody>
          <a:bodyPr>
            <a:normAutofit fontScale="85000" lnSpcReduction="20000"/>
          </a:bodyPr>
          <a:lstStyle/>
          <a:p>
            <a:pPr marL="285750" indent="-285750" algn="l" eaLnBrk="1" hangingPunct="1">
              <a:lnSpc>
                <a:spcPct val="150000"/>
              </a:lnSpc>
              <a:buFont typeface="Arial" panose="020B0604020202020204" pitchFamily="34" charset="0"/>
              <a:buChar char="•"/>
            </a:pPr>
            <a:r>
              <a:rPr lang="en-US" altLang="en-US" sz="1600" b="1" u="sng" dirty="0">
                <a:solidFill>
                  <a:schemeClr val="tx1">
                    <a:lumMod val="85000"/>
                    <a:lumOff val="15000"/>
                  </a:schemeClr>
                </a:solidFill>
                <a:ea typeface="ＭＳ Ｐゴシック" panose="020B0600070205080204" pitchFamily="34" charset="-128"/>
              </a:rPr>
              <a:t>Before</a:t>
            </a:r>
            <a:r>
              <a:rPr lang="en-US" altLang="en-US" sz="1600" b="1" i="0" u="sng" dirty="0">
                <a:solidFill>
                  <a:schemeClr val="tx1">
                    <a:lumMod val="85000"/>
                    <a:lumOff val="15000"/>
                  </a:schemeClr>
                </a:solidFill>
                <a:ea typeface="ＭＳ Ｐゴシック" panose="020B0600070205080204" pitchFamily="34" charset="-128"/>
              </a:rPr>
              <a:t> the pandemic</a:t>
            </a:r>
            <a:r>
              <a:rPr lang="en-US" altLang="en-US" sz="1600" i="0" dirty="0">
                <a:solidFill>
                  <a:schemeClr val="tx1">
                    <a:lumMod val="85000"/>
                    <a:lumOff val="15000"/>
                  </a:schemeClr>
                </a:solidFill>
                <a:ea typeface="ＭＳ Ｐゴシック" panose="020B0600070205080204" pitchFamily="34" charset="-128"/>
              </a:rPr>
              <a:t>: A clear link between sepsis/critical illness and long-term symptoms</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Post-intensive Care Syndrome – symptoms that remain after critical illness</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ICU-acquired weakness: Half of patients in the ICU for at least one week</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Cognitive dysfunction (difficulty with thoughts): 30-80% of patients</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Post-traumatic Stress Disorder (PTSD): depression, anxiety, difficulty with sleep</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Post-sepsis – severe or critical illness due to an infection</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Over 1 million individuals in the US survive an episode of sepsis each year</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One-sixth have persistent physical disability</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Many are readmitted to the hospital: 12% of all US hospital readmissions</a:t>
            </a:r>
          </a:p>
          <a:p>
            <a:pPr marL="1200150" lvl="2" indent="-285750">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One-third die in the year following the sepsis episode</a:t>
            </a: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9" name="TextBox 8">
            <a:extLst>
              <a:ext uri="{FF2B5EF4-FFF2-40B4-BE49-F238E27FC236}">
                <a16:creationId xmlns:a16="http://schemas.microsoft.com/office/drawing/2014/main" id="{6E9C17C6-ACC3-4A2F-AEA6-07F6602B6167}"/>
              </a:ext>
            </a:extLst>
          </p:cNvPr>
          <p:cNvSpPr txBox="1"/>
          <p:nvPr/>
        </p:nvSpPr>
        <p:spPr>
          <a:xfrm>
            <a:off x="291830" y="4338047"/>
            <a:ext cx="3028546" cy="707886"/>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SCCM.org</a:t>
            </a:r>
          </a:p>
          <a:p>
            <a:r>
              <a:rPr lang="en-US" sz="800" dirty="0">
                <a:latin typeface="Arial" panose="020B0604020202020204" pitchFamily="34" charset="0"/>
                <a:cs typeface="Arial" panose="020B0604020202020204" pitchFamily="34" charset="0"/>
              </a:rPr>
              <a:t>Prescott HC. JAMA 2018.</a:t>
            </a:r>
          </a:p>
          <a:p>
            <a:r>
              <a:rPr lang="en-US" sz="800" dirty="0">
                <a:latin typeface="Arial" panose="020B0604020202020204" pitchFamily="34" charset="0"/>
                <a:cs typeface="Arial" panose="020B0604020202020204" pitchFamily="34" charset="0"/>
              </a:rPr>
              <a:t>Mayr FB. JAMA 2017.</a:t>
            </a:r>
          </a:p>
          <a:p>
            <a:r>
              <a:rPr lang="en-US" sz="800" dirty="0" err="1">
                <a:latin typeface="Arial" panose="020B0604020202020204" pitchFamily="34" charset="0"/>
                <a:cs typeface="Arial" panose="020B0604020202020204" pitchFamily="34" charset="0"/>
              </a:rPr>
              <a:t>Iwashyna</a:t>
            </a:r>
            <a:r>
              <a:rPr lang="en-US" sz="800" dirty="0">
                <a:latin typeface="Arial" panose="020B0604020202020204" pitchFamily="34" charset="0"/>
                <a:cs typeface="Arial" panose="020B0604020202020204" pitchFamily="34" charset="0"/>
              </a:rPr>
              <a:t> TJ. JAMA 2010.</a:t>
            </a:r>
          </a:p>
          <a:p>
            <a:endParaRPr lang="en-US" sz="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7596C8B-D6C6-49ED-A52B-8E1EC3C89AC2}"/>
              </a:ext>
            </a:extLst>
          </p:cNvPr>
          <p:cNvPicPr>
            <a:picLocks noChangeAspect="1"/>
          </p:cNvPicPr>
          <p:nvPr/>
        </p:nvPicPr>
        <p:blipFill>
          <a:blip r:embed="rId2"/>
          <a:stretch>
            <a:fillRect/>
          </a:stretch>
        </p:blipFill>
        <p:spPr>
          <a:xfrm>
            <a:off x="7046238" y="2873197"/>
            <a:ext cx="1699597" cy="1513927"/>
          </a:xfrm>
          <a:prstGeom prst="rect">
            <a:avLst/>
          </a:prstGeom>
        </p:spPr>
      </p:pic>
    </p:spTree>
    <p:extLst>
      <p:ext uri="{BB962C8B-B14F-4D97-AF65-F5344CB8AC3E}">
        <p14:creationId xmlns:p14="http://schemas.microsoft.com/office/powerpoint/2010/main" val="37395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sz="3200" dirty="0">
                <a:solidFill>
                  <a:schemeClr val="tx1">
                    <a:lumMod val="85000"/>
                    <a:lumOff val="15000"/>
                  </a:schemeClr>
                </a:solidFill>
                <a:ea typeface="ＭＳ Ｐゴシック" panose="020B0600070205080204" pitchFamily="34" charset="-128"/>
              </a:rPr>
              <a:t>Post-Sepsis Clinical Course </a:t>
            </a:r>
            <a:endParaRPr lang="en-US" dirty="0"/>
          </a:p>
        </p:txBody>
      </p:sp>
      <p:pic>
        <p:nvPicPr>
          <p:cNvPr id="4" name="Picture 3">
            <a:extLst>
              <a:ext uri="{FF2B5EF4-FFF2-40B4-BE49-F238E27FC236}">
                <a16:creationId xmlns:a16="http://schemas.microsoft.com/office/drawing/2014/main" id="{625DA057-B77A-4D93-B66F-BCB9719ABFEC}"/>
              </a:ext>
            </a:extLst>
          </p:cNvPr>
          <p:cNvPicPr>
            <a:picLocks noChangeAspect="1"/>
          </p:cNvPicPr>
          <p:nvPr/>
        </p:nvPicPr>
        <p:blipFill rotWithShape="1">
          <a:blip r:embed="rId2"/>
          <a:srcRect r="780"/>
          <a:stretch/>
        </p:blipFill>
        <p:spPr>
          <a:xfrm>
            <a:off x="467057" y="1581099"/>
            <a:ext cx="8209885" cy="1981302"/>
          </a:xfrm>
          <a:prstGeom prst="rect">
            <a:avLst/>
          </a:prstGeom>
        </p:spPr>
      </p:pic>
      <p:sp>
        <p:nvSpPr>
          <p:cNvPr id="10" name="TextBox 9">
            <a:extLst>
              <a:ext uri="{FF2B5EF4-FFF2-40B4-BE49-F238E27FC236}">
                <a16:creationId xmlns:a16="http://schemas.microsoft.com/office/drawing/2014/main" id="{FA0A2730-88C6-48EB-AAD8-81F0622AFB45}"/>
              </a:ext>
            </a:extLst>
          </p:cNvPr>
          <p:cNvSpPr txBox="1"/>
          <p:nvPr/>
        </p:nvSpPr>
        <p:spPr>
          <a:xfrm>
            <a:off x="327497" y="4513793"/>
            <a:ext cx="4572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Prescott HC. JAMA 2018.</a:t>
            </a:r>
          </a:p>
        </p:txBody>
      </p:sp>
    </p:spTree>
    <p:extLst>
      <p:ext uri="{BB962C8B-B14F-4D97-AF65-F5344CB8AC3E}">
        <p14:creationId xmlns:p14="http://schemas.microsoft.com/office/powerpoint/2010/main" val="258697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sz="3200" dirty="0">
                <a:solidFill>
                  <a:schemeClr val="tx1">
                    <a:lumMod val="85000"/>
                    <a:lumOff val="15000"/>
                  </a:schemeClr>
                </a:solidFill>
                <a:ea typeface="ＭＳ Ｐゴシック" panose="020B0600070205080204" pitchFamily="34" charset="-128"/>
              </a:rPr>
              <a:t>Symptoms After Other Infections</a:t>
            </a:r>
            <a:endParaRPr lang="en-US" dirty="0"/>
          </a:p>
        </p:txBody>
      </p:sp>
      <p:sp>
        <p:nvSpPr>
          <p:cNvPr id="6" name="Content Placeholder 2">
            <a:extLst>
              <a:ext uri="{FF2B5EF4-FFF2-40B4-BE49-F238E27FC236}">
                <a16:creationId xmlns:a16="http://schemas.microsoft.com/office/drawing/2014/main" id="{1F91511C-1B82-4DD1-BD7C-B20D09F2918B}"/>
              </a:ext>
            </a:extLst>
          </p:cNvPr>
          <p:cNvSpPr>
            <a:spLocks noGrp="1"/>
          </p:cNvSpPr>
          <p:nvPr>
            <p:ph idx="1"/>
          </p:nvPr>
        </p:nvSpPr>
        <p:spPr>
          <a:xfrm>
            <a:off x="628650" y="1266825"/>
            <a:ext cx="7886700" cy="3262312"/>
          </a:xfrm>
        </p:spPr>
        <p:txBody>
          <a:bodyPr>
            <a:normAutofit/>
          </a:bodyPr>
          <a:lstStyle/>
          <a:p>
            <a:pPr marL="285750" indent="-285750" algn="l" eaLnBrk="1" hangingPunct="1">
              <a:lnSpc>
                <a:spcPct val="150000"/>
              </a:lnSpc>
              <a:buFont typeface="Arial" panose="020B0604020202020204" pitchFamily="34" charset="0"/>
              <a:buChar char="•"/>
            </a:pPr>
            <a:r>
              <a:rPr lang="en-US" altLang="en-US" sz="1400" dirty="0">
                <a:solidFill>
                  <a:schemeClr val="tx1">
                    <a:lumMod val="85000"/>
                    <a:lumOff val="15000"/>
                  </a:schemeClr>
                </a:solidFill>
                <a:ea typeface="ＭＳ Ｐゴシック" panose="020B0600070205080204" pitchFamily="34" charset="-128"/>
              </a:rPr>
              <a:t>Post-treatment Lyme Disease Syndrome</a:t>
            </a:r>
          </a:p>
          <a:p>
            <a:pPr marL="742950" lvl="1"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5-15% of people infected with Lyme Disease</a:t>
            </a:r>
          </a:p>
          <a:p>
            <a:pPr marL="742950" lvl="1"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Fatigue, muscle or joint pain, and difficulty thinking persisting for 6 months after antibiotic treatment</a:t>
            </a:r>
          </a:p>
          <a:p>
            <a:pPr marL="285750" indent="-285750">
              <a:lnSpc>
                <a:spcPct val="150000"/>
              </a:lnSpc>
              <a:buFont typeface="Arial" panose="020B0604020202020204" pitchFamily="34" charset="0"/>
              <a:buChar char="•"/>
            </a:pPr>
            <a:r>
              <a:rPr lang="en-US" altLang="en-US" sz="1400" dirty="0" err="1">
                <a:solidFill>
                  <a:schemeClr val="tx1">
                    <a:lumMod val="85000"/>
                    <a:lumOff val="15000"/>
                  </a:schemeClr>
                </a:solidFill>
                <a:ea typeface="ＭＳ Ｐゴシック" panose="020B0600070205080204" pitchFamily="34" charset="-128"/>
              </a:rPr>
              <a:t>Myalgic</a:t>
            </a:r>
            <a:r>
              <a:rPr lang="en-US" altLang="en-US" sz="1400" dirty="0">
                <a:solidFill>
                  <a:schemeClr val="tx1">
                    <a:lumMod val="85000"/>
                    <a:lumOff val="15000"/>
                  </a:schemeClr>
                </a:solidFill>
                <a:ea typeface="ＭＳ Ｐゴシック" panose="020B0600070205080204" pitchFamily="34" charset="-128"/>
              </a:rPr>
              <a:t> Encephalomyelitis (Chronic Fatigue Syndrome)</a:t>
            </a:r>
          </a:p>
          <a:p>
            <a:pPr marL="742950" lvl="1"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Possible relationship with Epstein-Barr virus, the cause of mononucleosis</a:t>
            </a:r>
          </a:p>
          <a:p>
            <a:pPr marL="742950" lvl="1" indent="-285750">
              <a:lnSpc>
                <a:spcPct val="150000"/>
              </a:lnSpc>
              <a:buFont typeface="Arial" panose="020B0604020202020204" pitchFamily="34" charset="0"/>
              <a:buChar char="•"/>
            </a:pPr>
            <a:r>
              <a:rPr lang="en-US" altLang="en-US" sz="1200" dirty="0">
                <a:solidFill>
                  <a:schemeClr val="tx1">
                    <a:lumMod val="85000"/>
                    <a:lumOff val="15000"/>
                  </a:schemeClr>
                </a:solidFill>
                <a:ea typeface="ＭＳ Ｐゴシック" panose="020B0600070205080204" pitchFamily="34" charset="-128"/>
              </a:rPr>
              <a:t>Can be sudden in onset along with other symptoms of viral infection</a:t>
            </a:r>
          </a:p>
          <a:p>
            <a:pPr marL="1200150" lvl="2" indent="-285750">
              <a:lnSpc>
                <a:spcPct val="150000"/>
              </a:lnSpc>
              <a:buFont typeface="Arial" panose="020B0604020202020204" pitchFamily="34" charset="0"/>
              <a:buChar char="•"/>
            </a:pPr>
            <a:r>
              <a:rPr lang="en-US" altLang="en-US" sz="1100" dirty="0">
                <a:solidFill>
                  <a:schemeClr val="tx1">
                    <a:lumMod val="85000"/>
                    <a:lumOff val="15000"/>
                  </a:schemeClr>
                </a:solidFill>
                <a:ea typeface="ＭＳ Ｐゴシック" panose="020B0600070205080204" pitchFamily="34" charset="-128"/>
              </a:rPr>
              <a:t>Severe fatigue with chronic bone or muscle pain</a:t>
            </a:r>
          </a:p>
          <a:p>
            <a:pPr marL="1200150" lvl="2" indent="-285750">
              <a:lnSpc>
                <a:spcPct val="150000"/>
              </a:lnSpc>
              <a:buFont typeface="Arial" panose="020B0604020202020204" pitchFamily="34" charset="0"/>
              <a:buChar char="•"/>
            </a:pPr>
            <a:r>
              <a:rPr lang="en-US" altLang="en-US" sz="1100" dirty="0">
                <a:solidFill>
                  <a:schemeClr val="tx1">
                    <a:lumMod val="85000"/>
                    <a:lumOff val="15000"/>
                  </a:schemeClr>
                </a:solidFill>
                <a:ea typeface="ＭＳ Ｐゴシック" panose="020B0600070205080204" pitchFamily="34" charset="-128"/>
              </a:rPr>
              <a:t>Painful lymph nodes may be present</a:t>
            </a:r>
          </a:p>
          <a:p>
            <a:pPr marL="1200150" lvl="2" indent="-285750">
              <a:lnSpc>
                <a:spcPct val="150000"/>
              </a:lnSpc>
              <a:buFont typeface="Arial" panose="020B0604020202020204" pitchFamily="34" charset="0"/>
              <a:buChar char="•"/>
            </a:pPr>
            <a:r>
              <a:rPr lang="en-US" altLang="en-US" sz="1100" dirty="0">
                <a:solidFill>
                  <a:schemeClr val="tx1">
                    <a:lumMod val="85000"/>
                    <a:lumOff val="15000"/>
                  </a:schemeClr>
                </a:solidFill>
                <a:ea typeface="ＭＳ Ｐゴシック" panose="020B0600070205080204" pitchFamily="34" charset="-128"/>
              </a:rPr>
              <a:t>Treatment is targeted to symptoms. </a:t>
            </a:r>
          </a:p>
        </p:txBody>
      </p:sp>
      <p:sp>
        <p:nvSpPr>
          <p:cNvPr id="9" name="TextBox 8">
            <a:extLst>
              <a:ext uri="{FF2B5EF4-FFF2-40B4-BE49-F238E27FC236}">
                <a16:creationId xmlns:a16="http://schemas.microsoft.com/office/drawing/2014/main" id="{6E9C17C6-ACC3-4A2F-AEA6-07F6602B6167}"/>
              </a:ext>
            </a:extLst>
          </p:cNvPr>
          <p:cNvSpPr txBox="1"/>
          <p:nvPr/>
        </p:nvSpPr>
        <p:spPr>
          <a:xfrm>
            <a:off x="291830" y="4330643"/>
            <a:ext cx="3028546" cy="95410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Feder HM. NEJM 2007.</a:t>
            </a:r>
          </a:p>
          <a:p>
            <a:r>
              <a:rPr lang="en-US" sz="800" dirty="0">
                <a:latin typeface="Arial" panose="020B0604020202020204" pitchFamily="34" charset="0"/>
                <a:cs typeface="Arial" panose="020B0604020202020204" pitchFamily="34" charset="0"/>
              </a:rPr>
              <a:t>Lantos PM. Clin Infect Dis 2021.</a:t>
            </a:r>
          </a:p>
          <a:p>
            <a:r>
              <a:rPr lang="en-US" sz="800" dirty="0" err="1">
                <a:latin typeface="Arial" panose="020B0604020202020204" pitchFamily="34" charset="0"/>
                <a:cs typeface="Arial" panose="020B0604020202020204" pitchFamily="34" charset="0"/>
              </a:rPr>
              <a:t>Hickie</a:t>
            </a:r>
            <a:r>
              <a:rPr lang="en-US" sz="800" dirty="0">
                <a:latin typeface="Arial" panose="020B0604020202020204" pitchFamily="34" charset="0"/>
                <a:cs typeface="Arial" panose="020B0604020202020204" pitchFamily="34" charset="0"/>
              </a:rPr>
              <a:t> I. BMJ 2006.</a:t>
            </a:r>
          </a:p>
          <a:p>
            <a:r>
              <a:rPr lang="en-US" sz="800" dirty="0">
                <a:latin typeface="Arial" panose="020B0604020202020204" pitchFamily="34" charset="0"/>
                <a:cs typeface="Arial" panose="020B0604020202020204" pitchFamily="34" charset="0"/>
              </a:rPr>
              <a:t>Jones JF. Ann Intern Med 1985.</a:t>
            </a:r>
          </a:p>
          <a:p>
            <a:r>
              <a:rPr lang="en-US" sz="800" dirty="0">
                <a:latin typeface="Arial" panose="020B0604020202020204" pitchFamily="34" charset="0"/>
                <a:cs typeface="Arial" panose="020B0604020202020204" pitchFamily="34" charset="0"/>
              </a:rPr>
              <a:t>Image: The Independent, May 2021.</a:t>
            </a: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E6921B0-A94D-455F-BE69-DAFA9E615EC4}"/>
              </a:ext>
            </a:extLst>
          </p:cNvPr>
          <p:cNvPicPr>
            <a:picLocks noChangeAspect="1"/>
          </p:cNvPicPr>
          <p:nvPr/>
        </p:nvPicPr>
        <p:blipFill>
          <a:blip r:embed="rId2"/>
          <a:stretch>
            <a:fillRect/>
          </a:stretch>
        </p:blipFill>
        <p:spPr>
          <a:xfrm>
            <a:off x="7341925" y="814415"/>
            <a:ext cx="1100595" cy="1235573"/>
          </a:xfrm>
          <a:prstGeom prst="rect">
            <a:avLst/>
          </a:prstGeom>
        </p:spPr>
      </p:pic>
      <p:pic>
        <p:nvPicPr>
          <p:cNvPr id="4" name="Picture 3">
            <a:extLst>
              <a:ext uri="{FF2B5EF4-FFF2-40B4-BE49-F238E27FC236}">
                <a16:creationId xmlns:a16="http://schemas.microsoft.com/office/drawing/2014/main" id="{61D52A08-0629-404A-8AEF-4E10A7BD56E4}"/>
              </a:ext>
            </a:extLst>
          </p:cNvPr>
          <p:cNvPicPr>
            <a:picLocks noChangeAspect="1"/>
          </p:cNvPicPr>
          <p:nvPr/>
        </p:nvPicPr>
        <p:blipFill>
          <a:blip r:embed="rId3"/>
          <a:stretch>
            <a:fillRect/>
          </a:stretch>
        </p:blipFill>
        <p:spPr>
          <a:xfrm>
            <a:off x="6492847" y="2982308"/>
            <a:ext cx="2022503" cy="1348335"/>
          </a:xfrm>
          <a:prstGeom prst="rect">
            <a:avLst/>
          </a:prstGeom>
        </p:spPr>
      </p:pic>
    </p:spTree>
    <p:extLst>
      <p:ext uri="{BB962C8B-B14F-4D97-AF65-F5344CB8AC3E}">
        <p14:creationId xmlns:p14="http://schemas.microsoft.com/office/powerpoint/2010/main" val="7746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9C66-D04A-5345-9E28-623A404215C7}"/>
              </a:ext>
            </a:extLst>
          </p:cNvPr>
          <p:cNvSpPr>
            <a:spLocks noGrp="1"/>
          </p:cNvSpPr>
          <p:nvPr>
            <p:ph type="title"/>
          </p:nvPr>
        </p:nvSpPr>
        <p:spPr/>
        <p:txBody>
          <a:bodyPr>
            <a:normAutofit/>
          </a:bodyPr>
          <a:lstStyle/>
          <a:p>
            <a:r>
              <a:rPr lang="en-US" altLang="en-US" sz="320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What is “Long COVID”?</a:t>
            </a:r>
            <a:endParaRPr lang="en-US" dirty="0"/>
          </a:p>
        </p:txBody>
      </p:sp>
      <p:sp>
        <p:nvSpPr>
          <p:cNvPr id="4" name="Content Placeholder 2">
            <a:extLst>
              <a:ext uri="{FF2B5EF4-FFF2-40B4-BE49-F238E27FC236}">
                <a16:creationId xmlns:a16="http://schemas.microsoft.com/office/drawing/2014/main" id="{C413366F-9D24-4640-A4F4-5419E5C4A0FC}"/>
              </a:ext>
            </a:extLst>
          </p:cNvPr>
          <p:cNvSpPr>
            <a:spLocks noGrp="1"/>
          </p:cNvSpPr>
          <p:nvPr>
            <p:ph idx="1"/>
          </p:nvPr>
        </p:nvSpPr>
        <p:spPr>
          <a:xfrm>
            <a:off x="628650" y="1266825"/>
            <a:ext cx="7886700" cy="3262312"/>
          </a:xfrm>
        </p:spPr>
        <p:txBody>
          <a:bodyPr>
            <a:normAutofit fontScale="85000" lnSpcReduction="20000"/>
          </a:bodyPr>
          <a:lstStyle/>
          <a:p>
            <a:pPr marL="285750" indent="-285750" algn="l" eaLnBrk="1" hangingPunct="1">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Different names</a:t>
            </a:r>
            <a:endParaRPr lang="en-US" altLang="en-US" sz="1600" i="0" dirty="0">
              <a:solidFill>
                <a:schemeClr val="tx1">
                  <a:lumMod val="85000"/>
                  <a:lumOff val="15000"/>
                </a:schemeClr>
              </a:solidFill>
              <a:ea typeface="ＭＳ Ｐゴシック" panose="020B0600070205080204" pitchFamily="34" charset="-128"/>
            </a:endParaRP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Long COVID or long haulers</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Post-COVID conditions</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Post-acute sequelae of SARS-CoV-2 infection (PASC)</a:t>
            </a:r>
          </a:p>
          <a:p>
            <a:pPr marL="285750" indent="-285750">
              <a:lnSpc>
                <a:spcPct val="150000"/>
              </a:lnSpc>
              <a:buFont typeface="Arial" panose="020B0604020202020204" pitchFamily="34" charset="0"/>
              <a:buChar char="•"/>
            </a:pPr>
            <a:r>
              <a:rPr lang="en-US" altLang="en-US" sz="1600" b="1" dirty="0">
                <a:solidFill>
                  <a:schemeClr val="tx1">
                    <a:lumMod val="85000"/>
                    <a:lumOff val="15000"/>
                  </a:schemeClr>
                </a:solidFill>
                <a:ea typeface="ＭＳ Ｐゴシック" panose="020B0600070205080204" pitchFamily="34" charset="-128"/>
              </a:rPr>
              <a:t>Physical and mental symptoms that develop during or after COVID-19 and continue for </a:t>
            </a:r>
            <a:r>
              <a:rPr lang="en-US" altLang="en-US" sz="1600" b="1" u="sng" dirty="0">
                <a:solidFill>
                  <a:schemeClr val="tx1">
                    <a:lumMod val="85000"/>
                    <a:lumOff val="15000"/>
                  </a:schemeClr>
                </a:solidFill>
                <a:ea typeface="ＭＳ Ｐゴシック" panose="020B0600070205080204" pitchFamily="34" charset="-128"/>
              </a:rPr>
              <a:t>at least 2 months (3 months from onset of COVID-19 illness)</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Lack of return to usual state of health</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Not explained by an alternative diagnosis</a:t>
            </a:r>
          </a:p>
          <a:p>
            <a:pPr marL="742950" lvl="1" indent="-285750">
              <a:lnSpc>
                <a:spcPct val="150000"/>
              </a:lnSpc>
              <a:buFont typeface="Arial" panose="020B0604020202020204" pitchFamily="34" charset="0"/>
              <a:buChar char="•"/>
            </a:pPr>
            <a:r>
              <a:rPr lang="en-US" altLang="en-US" sz="1600" dirty="0">
                <a:solidFill>
                  <a:schemeClr val="tx1">
                    <a:lumMod val="85000"/>
                    <a:lumOff val="15000"/>
                  </a:schemeClr>
                </a:solidFill>
                <a:ea typeface="ＭＳ Ｐゴシック" panose="020B0600070205080204" pitchFamily="34" charset="-128"/>
              </a:rPr>
              <a:t>Not related to the active viral infection</a:t>
            </a:r>
          </a:p>
          <a:p>
            <a:pPr marL="742950" lvl="1" indent="-285750">
              <a:lnSpc>
                <a:spcPct val="150000"/>
              </a:lnSpc>
              <a:buFont typeface="Arial" panose="020B0604020202020204" pitchFamily="34" charset="0"/>
              <a:buChar char="•"/>
            </a:pPr>
            <a:endParaRPr lang="en-US" altLang="en-US" sz="1600" dirty="0">
              <a:solidFill>
                <a:schemeClr val="tx1">
                  <a:lumMod val="85000"/>
                  <a:lumOff val="15000"/>
                </a:schemeClr>
              </a:solidFill>
              <a:ea typeface="ＭＳ Ｐゴシック" panose="020B0600070205080204" pitchFamily="34" charset="-128"/>
            </a:endParaRPr>
          </a:p>
          <a:p>
            <a:pPr marL="1200150" lvl="2" indent="-285750">
              <a:lnSpc>
                <a:spcPct val="150000"/>
              </a:lnSpc>
              <a:buFont typeface="Arial" panose="020B0604020202020204" pitchFamily="34" charset="0"/>
              <a:buChar char="•"/>
            </a:pPr>
            <a:endParaRPr lang="en-US" altLang="en-US" sz="1200" dirty="0">
              <a:solidFill>
                <a:schemeClr val="tx1">
                  <a:lumMod val="85000"/>
                  <a:lumOff val="1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92E1FBD3-5A42-49FF-9DE0-9CA7CD4B0399}"/>
              </a:ext>
            </a:extLst>
          </p:cNvPr>
          <p:cNvSpPr txBox="1"/>
          <p:nvPr/>
        </p:nvSpPr>
        <p:spPr>
          <a:xfrm>
            <a:off x="327497" y="4513793"/>
            <a:ext cx="4572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CDC.gov</a:t>
            </a:r>
          </a:p>
        </p:txBody>
      </p:sp>
      <p:pic>
        <p:nvPicPr>
          <p:cNvPr id="3" name="Picture 2">
            <a:extLst>
              <a:ext uri="{FF2B5EF4-FFF2-40B4-BE49-F238E27FC236}">
                <a16:creationId xmlns:a16="http://schemas.microsoft.com/office/drawing/2014/main" id="{CCAA5999-03E6-4F9A-B304-F5DF048A2ABA}"/>
              </a:ext>
            </a:extLst>
          </p:cNvPr>
          <p:cNvPicPr>
            <a:picLocks noChangeAspect="1"/>
          </p:cNvPicPr>
          <p:nvPr/>
        </p:nvPicPr>
        <p:blipFill>
          <a:blip r:embed="rId2"/>
          <a:stretch>
            <a:fillRect/>
          </a:stretch>
        </p:blipFill>
        <p:spPr>
          <a:xfrm>
            <a:off x="5575375" y="884792"/>
            <a:ext cx="2850961" cy="1342655"/>
          </a:xfrm>
          <a:prstGeom prst="rect">
            <a:avLst/>
          </a:prstGeom>
        </p:spPr>
      </p:pic>
    </p:spTree>
    <p:extLst>
      <p:ext uri="{BB962C8B-B14F-4D97-AF65-F5344CB8AC3E}">
        <p14:creationId xmlns:p14="http://schemas.microsoft.com/office/powerpoint/2010/main" val="1858311398"/>
      </p:ext>
    </p:extLst>
  </p:cSld>
  <p:clrMapOvr>
    <a:masterClrMapping/>
  </p:clrMapOvr>
</p:sld>
</file>

<file path=ppt/theme/theme1.xml><?xml version="1.0" encoding="utf-8"?>
<a:theme xmlns:a="http://schemas.openxmlformats.org/drawingml/2006/main" name="Secondar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a:themeElements>
    <a:clrScheme name="Cover Slid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over Slide">
      <a:majorFont>
        <a:latin typeface="Helvetica"/>
        <a:ea typeface="Helvetica"/>
        <a:cs typeface="Helvetica"/>
      </a:majorFont>
      <a:minorFont>
        <a:latin typeface="Calibri"/>
        <a:ea typeface="Calibri"/>
        <a:cs typeface="Calibri"/>
      </a:minorFont>
    </a:fontScheme>
    <a:fmtScheme name="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3919</TotalTime>
  <Words>1973</Words>
  <Application>Microsoft Office PowerPoint</Application>
  <PresentationFormat>On-screen Show (16:9)</PresentationFormat>
  <Paragraphs>231</Paragraphs>
  <Slides>28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ＭＳ Ｐゴシック</vt:lpstr>
      <vt:lpstr>Arial</vt:lpstr>
      <vt:lpstr>Calibri</vt:lpstr>
      <vt:lpstr>Times New Roman</vt:lpstr>
      <vt:lpstr>Secondary Slides</vt:lpstr>
      <vt:lpstr>Cover Slide</vt:lpstr>
      <vt:lpstr>Long COVID and Vaccines for Children 12/15/2021</vt:lpstr>
      <vt:lpstr>PowerPoint Presentation</vt:lpstr>
      <vt:lpstr>A Way to Take Charge- Use Ask Me 3®</vt:lpstr>
      <vt:lpstr>“Long COVID”</vt:lpstr>
      <vt:lpstr>The COVID-19 Pandemic</vt:lpstr>
      <vt:lpstr>Post-Sepsis and Post-ICU Syndrome</vt:lpstr>
      <vt:lpstr>Post-Sepsis Clinical Course </vt:lpstr>
      <vt:lpstr>Symptoms After Other Infections</vt:lpstr>
      <vt:lpstr>What is “Long COVID”?</vt:lpstr>
      <vt:lpstr>Why Does it Occur?</vt:lpstr>
      <vt:lpstr>Who is at risk for Long COVID?</vt:lpstr>
      <vt:lpstr>What are some of the symptoms?</vt:lpstr>
      <vt:lpstr>Using Ask Me 3®</vt:lpstr>
      <vt:lpstr>How Does Vaccination Affect the Risk of Long COVID?</vt:lpstr>
      <vt:lpstr>Are Children at Risk of Long COVID?</vt:lpstr>
      <vt:lpstr>Using Ask Me 3®</vt:lpstr>
      <vt:lpstr>COVID-19 Vaccines and Children</vt:lpstr>
      <vt:lpstr>Kids and the COVID-19 Pandemic</vt:lpstr>
      <vt:lpstr>Severe Outcomes Are Less Common But Still Occur</vt:lpstr>
      <vt:lpstr>Multisystem Inflammatory Syndrome</vt:lpstr>
      <vt:lpstr>Missed School</vt:lpstr>
      <vt:lpstr>Using Ask Me 3®</vt:lpstr>
      <vt:lpstr>COVID-19 Vaccine for Ages 5-11</vt:lpstr>
      <vt:lpstr>Vaccine Safety and Side Effects</vt:lpstr>
      <vt:lpstr>Questions &amp; Answers</vt:lpstr>
      <vt:lpstr>  A recording of this webinar will be posted within 48 hours at www.umms.org/letstalk   Previous webinars including Technology/Telehealth, Accessing Care/Ask Me 3®, Children’s Health/Safety, Men’s Health, Women’s Health, Diabetes, Lung Disease, COVID-19 Vaccines, Heart Health, Advance Directives, Asthma and Stroke Prevention, Fall Prevention, Dementia, Long COVID and Pediatric COVID Vaccines are also available for viewing. </vt:lpstr>
      <vt:lpstr>Pharmacy and Medication Management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Bamburak</dc:creator>
  <cp:lastModifiedBy>Riddick, Rebecca</cp:lastModifiedBy>
  <cp:revision>182</cp:revision>
  <dcterms:created xsi:type="dcterms:W3CDTF">2020-06-02T14:22:16Z</dcterms:created>
  <dcterms:modified xsi:type="dcterms:W3CDTF">2021-12-16T14:50:44Z</dcterms:modified>
</cp:coreProperties>
</file>